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68" r:id="rId4"/>
    <p:sldId id="266" r:id="rId5"/>
    <p:sldId id="269" r:id="rId6"/>
    <p:sldId id="319" r:id="rId7"/>
    <p:sldId id="314" r:id="rId8"/>
    <p:sldId id="282" r:id="rId9"/>
    <p:sldId id="344" r:id="rId10"/>
    <p:sldId id="495" r:id="rId11"/>
    <p:sldId id="350" r:id="rId12"/>
    <p:sldId id="274" r:id="rId13"/>
    <p:sldId id="322" r:id="rId14"/>
    <p:sldId id="494" r:id="rId15"/>
    <p:sldId id="493" r:id="rId16"/>
    <p:sldId id="339" r:id="rId17"/>
    <p:sldId id="490" r:id="rId18"/>
    <p:sldId id="496" r:id="rId19"/>
    <p:sldId id="497" r:id="rId20"/>
    <p:sldId id="498" r:id="rId21"/>
    <p:sldId id="49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4" autoAdjust="0"/>
    <p:restoredTop sz="94694"/>
  </p:normalViewPr>
  <p:slideViewPr>
    <p:cSldViewPr snapToGrid="0">
      <p:cViewPr varScale="1">
        <p:scale>
          <a:sx n="101" d="100"/>
          <a:sy n="101" d="100"/>
        </p:scale>
        <p:origin x="216" y="624"/>
      </p:cViewPr>
      <p:guideLst/>
    </p:cSldViewPr>
  </p:slideViewPr>
  <p:outlineViewPr>
    <p:cViewPr>
      <p:scale>
        <a:sx n="33" d="100"/>
        <a:sy n="33" d="100"/>
      </p:scale>
      <p:origin x="0" y="-127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financial setbacks</c:v>
                </c:pt>
                <c:pt idx="1">
                  <c:v>Loneliness or isolation</c:v>
                </c:pt>
                <c:pt idx="2">
                  <c:v>disappointment or sadness</c:v>
                </c:pt>
                <c:pt idx="3">
                  <c:v>stress or anxiety </c:v>
                </c:pt>
                <c:pt idx="4">
                  <c:v>relocation</c:v>
                </c:pt>
              </c:strCache>
            </c:strRef>
          </c:cat>
          <c:val>
            <c:numRef>
              <c:f>Sheet1!$B$2:$B$6</c:f>
              <c:numCache>
                <c:formatCode>0%</c:formatCode>
                <c:ptCount val="5"/>
                <c:pt idx="0">
                  <c:v>0.48</c:v>
                </c:pt>
                <c:pt idx="1">
                  <c:v>0.8</c:v>
                </c:pt>
                <c:pt idx="2">
                  <c:v>0.81</c:v>
                </c:pt>
                <c:pt idx="3">
                  <c:v>0.91</c:v>
                </c:pt>
                <c:pt idx="4">
                  <c:v>0.56000000000000005</c:v>
                </c:pt>
              </c:numCache>
            </c:numRef>
          </c:val>
          <c:extLst>
            <c:ext xmlns:c16="http://schemas.microsoft.com/office/drawing/2014/chart" uri="{C3380CC4-5D6E-409C-BE32-E72D297353CC}">
              <c16:uniqueId val="{00000000-F89E-4246-AC15-68DD3D7BAE14}"/>
            </c:ext>
          </c:extLst>
        </c:ser>
        <c:ser>
          <c:idx val="1"/>
          <c:order val="1"/>
          <c:tx>
            <c:strRef>
              <c:f>Sheet1!$C$1</c:f>
              <c:strCache>
                <c:ptCount val="1"/>
                <c:pt idx="0">
                  <c:v>Column1</c:v>
                </c:pt>
              </c:strCache>
            </c:strRef>
          </c:tx>
          <c:spPr>
            <a:solidFill>
              <a:schemeClr val="accent2"/>
            </a:solidFill>
            <a:ln>
              <a:noFill/>
            </a:ln>
            <a:effectLst/>
          </c:spPr>
          <c:invertIfNegative val="0"/>
          <c:cat>
            <c:strRef>
              <c:f>Sheet1!$A$2:$A$6</c:f>
              <c:strCache>
                <c:ptCount val="5"/>
                <c:pt idx="0">
                  <c:v>financial setbacks</c:v>
                </c:pt>
                <c:pt idx="1">
                  <c:v>Loneliness or isolation</c:v>
                </c:pt>
                <c:pt idx="2">
                  <c:v>disappointment or sadness</c:v>
                </c:pt>
                <c:pt idx="3">
                  <c:v>stress or anxiety </c:v>
                </c:pt>
                <c:pt idx="4">
                  <c:v>relocation</c:v>
                </c:pt>
              </c:strCache>
            </c:strRef>
          </c:cat>
          <c:val>
            <c:numRef>
              <c:f>Sheet1!$C$2:$C$6</c:f>
              <c:numCache>
                <c:formatCode>General</c:formatCode>
                <c:ptCount val="5"/>
              </c:numCache>
            </c:numRef>
          </c:val>
          <c:extLst>
            <c:ext xmlns:c16="http://schemas.microsoft.com/office/drawing/2014/chart" uri="{C3380CC4-5D6E-409C-BE32-E72D297353CC}">
              <c16:uniqueId val="{00000001-F89E-4246-AC15-68DD3D7BAE14}"/>
            </c:ext>
          </c:extLst>
        </c:ser>
        <c:ser>
          <c:idx val="2"/>
          <c:order val="2"/>
          <c:tx>
            <c:strRef>
              <c:f>Sheet1!$D$1</c:f>
              <c:strCache>
                <c:ptCount val="1"/>
                <c:pt idx="0">
                  <c:v>Column2</c:v>
                </c:pt>
              </c:strCache>
            </c:strRef>
          </c:tx>
          <c:spPr>
            <a:solidFill>
              <a:schemeClr val="accent3"/>
            </a:solidFill>
            <a:ln>
              <a:noFill/>
            </a:ln>
            <a:effectLst/>
          </c:spPr>
          <c:invertIfNegative val="0"/>
          <c:cat>
            <c:strRef>
              <c:f>Sheet1!$A$2:$A$6</c:f>
              <c:strCache>
                <c:ptCount val="5"/>
                <c:pt idx="0">
                  <c:v>financial setbacks</c:v>
                </c:pt>
                <c:pt idx="1">
                  <c:v>Loneliness or isolation</c:v>
                </c:pt>
                <c:pt idx="2">
                  <c:v>disappointment or sadness</c:v>
                </c:pt>
                <c:pt idx="3">
                  <c:v>stress or anxiety </c:v>
                </c:pt>
                <c:pt idx="4">
                  <c:v>relocation</c:v>
                </c:pt>
              </c:strCache>
            </c:strRef>
          </c:cat>
          <c:val>
            <c:numRef>
              <c:f>Sheet1!$D$2:$D$6</c:f>
              <c:numCache>
                <c:formatCode>General</c:formatCode>
                <c:ptCount val="5"/>
              </c:numCache>
            </c:numRef>
          </c:val>
          <c:extLst>
            <c:ext xmlns:c16="http://schemas.microsoft.com/office/drawing/2014/chart" uri="{C3380CC4-5D6E-409C-BE32-E72D297353CC}">
              <c16:uniqueId val="{00000002-F89E-4246-AC15-68DD3D7BAE14}"/>
            </c:ext>
          </c:extLst>
        </c:ser>
        <c:dLbls>
          <c:showLegendKey val="0"/>
          <c:showVal val="0"/>
          <c:showCatName val="0"/>
          <c:showSerName val="0"/>
          <c:showPercent val="0"/>
          <c:showBubbleSize val="0"/>
        </c:dLbls>
        <c:gapWidth val="182"/>
        <c:axId val="1659536128"/>
        <c:axId val="1659538208"/>
      </c:barChart>
      <c:catAx>
        <c:axId val="1659536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9538208"/>
        <c:crosses val="autoZero"/>
        <c:auto val="1"/>
        <c:lblAlgn val="ctr"/>
        <c:lblOffset val="100"/>
        <c:noMultiLvlLbl val="0"/>
      </c:catAx>
      <c:valAx>
        <c:axId val="16595382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9536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D0307F-9FEB-401B-829F-565FF8C00F1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AFF3706-A741-4B3F-9BBC-529349078396}">
      <dgm:prSet/>
      <dgm:spPr/>
      <dgm:t>
        <a:bodyPr/>
        <a:lstStyle/>
        <a:p>
          <a:r>
            <a:rPr lang="en-US" b="0" i="0" dirty="0"/>
            <a:t>COVID-19 is a traumatic stressor which could lead to PTSD symptomology.</a:t>
          </a:r>
          <a:endParaRPr lang="en-US" dirty="0"/>
        </a:p>
      </dgm:t>
    </dgm:pt>
    <dgm:pt modelId="{CC67F6BF-0BC7-44AC-8CA7-7D7383314069}" type="parTrans" cxnId="{17BF4625-710B-4F0C-AC06-0BBC2A2CDF5C}">
      <dgm:prSet/>
      <dgm:spPr/>
      <dgm:t>
        <a:bodyPr/>
        <a:lstStyle/>
        <a:p>
          <a:endParaRPr lang="en-US"/>
        </a:p>
      </dgm:t>
    </dgm:pt>
    <dgm:pt modelId="{6D7B36C8-3D2F-448A-9793-37836BAE54E0}" type="sibTrans" cxnId="{17BF4625-710B-4F0C-AC06-0BBC2A2CDF5C}">
      <dgm:prSet/>
      <dgm:spPr/>
      <dgm:t>
        <a:bodyPr/>
        <a:lstStyle/>
        <a:p>
          <a:endParaRPr lang="en-US"/>
        </a:p>
      </dgm:t>
    </dgm:pt>
    <dgm:pt modelId="{D78ED5B1-308F-49EB-BAB7-87911FE744CB}">
      <dgm:prSet/>
      <dgm:spPr/>
      <dgm:t>
        <a:bodyPr/>
        <a:lstStyle/>
        <a:p>
          <a:r>
            <a:rPr lang="en-US" dirty="0"/>
            <a:t>High levels of disruptions to life, e.g., school cancellation, online classes, death of family members, hospitalizations, work lay-offs, remote working conditions, economic hardships, higher rates of IPV incidents, less resources, increase in rates of homelessness, etc.</a:t>
          </a:r>
        </a:p>
      </dgm:t>
      <dgm:extLst>
        <a:ext uri="{E40237B7-FDA0-4F09-8148-C483321AD2D9}">
          <dgm14:cNvPr xmlns:dgm14="http://schemas.microsoft.com/office/drawing/2010/diagram" id="0" name="" descr="High levels of disruptions to life, e.g., school cancellation, online classes, death of family members, hospitalizations, work lay-offs, remote working conditions, economic hardships, higher rates of IPV incidents, less resources, increase in rates of homelessness, etc.&#13;&#10;"/>
        </a:ext>
      </dgm:extLst>
    </dgm:pt>
    <dgm:pt modelId="{D9BDFF75-B6C8-45B9-9A4D-524E88C8A017}" type="parTrans" cxnId="{2877659B-EE71-4850-A9C4-62D37509DC2C}">
      <dgm:prSet/>
      <dgm:spPr/>
      <dgm:t>
        <a:bodyPr/>
        <a:lstStyle/>
        <a:p>
          <a:endParaRPr lang="en-US"/>
        </a:p>
      </dgm:t>
    </dgm:pt>
    <dgm:pt modelId="{544AF623-206D-4565-A72E-77312CC279DF}" type="sibTrans" cxnId="{2877659B-EE71-4850-A9C4-62D37509DC2C}">
      <dgm:prSet/>
      <dgm:spPr/>
      <dgm:t>
        <a:bodyPr/>
        <a:lstStyle/>
        <a:p>
          <a:endParaRPr lang="en-US"/>
        </a:p>
      </dgm:t>
    </dgm:pt>
    <dgm:pt modelId="{F5D5695A-E07B-453D-9C34-BEBAE0F51F06}">
      <dgm:prSet/>
      <dgm:spPr/>
      <dgm:t>
        <a:bodyPr/>
        <a:lstStyle/>
        <a:p>
          <a:r>
            <a:rPr lang="en-US" b="0" i="0" dirty="0"/>
            <a:t>The COVID-19 pandemic does not fit into prevailing Post-traumatic Stress Disorder (PTSD) models, or diagnostic criteria, yet emerging research shows traumatic stress symptoms as a result of this ongoing global stressor.</a:t>
          </a:r>
          <a:endParaRPr lang="en-US" dirty="0"/>
        </a:p>
      </dgm:t>
      <dgm:extLst>
        <a:ext uri="{E40237B7-FDA0-4F09-8148-C483321AD2D9}">
          <dgm14:cNvPr xmlns:dgm14="http://schemas.microsoft.com/office/drawing/2010/diagram" id="0" name="" descr="The COVID-19 pandemic does not fit into prevailing Post-traumatic Stress Disorder (PTSD) models, or diagnostic criteria, yet emerging research shows traumatic stress symptoms as a result of this ongoing global stressor.&#13;&#10;"/>
        </a:ext>
      </dgm:extLst>
    </dgm:pt>
    <dgm:pt modelId="{BF1411FA-0B88-42A0-B044-99A87E27780E}" type="sibTrans" cxnId="{B86C65C4-541D-4312-9291-8526D874C109}">
      <dgm:prSet/>
      <dgm:spPr/>
      <dgm:t>
        <a:bodyPr/>
        <a:lstStyle/>
        <a:p>
          <a:endParaRPr lang="en-US"/>
        </a:p>
      </dgm:t>
    </dgm:pt>
    <dgm:pt modelId="{F52E28B0-A1B3-4510-9499-2A157169976D}" type="parTrans" cxnId="{B86C65C4-541D-4312-9291-8526D874C109}">
      <dgm:prSet/>
      <dgm:spPr/>
      <dgm:t>
        <a:bodyPr/>
        <a:lstStyle/>
        <a:p>
          <a:endParaRPr lang="en-US"/>
        </a:p>
      </dgm:t>
    </dgm:pt>
    <dgm:pt modelId="{734C757D-CAEF-42F5-BD04-F556158DE962}" type="pres">
      <dgm:prSet presAssocID="{9BD0307F-9FEB-401B-829F-565FF8C00F18}" presName="linear" presStyleCnt="0">
        <dgm:presLayoutVars>
          <dgm:animLvl val="lvl"/>
          <dgm:resizeHandles val="exact"/>
        </dgm:presLayoutVars>
      </dgm:prSet>
      <dgm:spPr/>
    </dgm:pt>
    <dgm:pt modelId="{C4097D08-148A-4651-9F80-B44AA4240F3F}" type="pres">
      <dgm:prSet presAssocID="{F5D5695A-E07B-453D-9C34-BEBAE0F51F06}" presName="parentText" presStyleLbl="node1" presStyleIdx="0" presStyleCnt="2">
        <dgm:presLayoutVars>
          <dgm:chMax val="0"/>
          <dgm:bulletEnabled val="1"/>
        </dgm:presLayoutVars>
      </dgm:prSet>
      <dgm:spPr/>
    </dgm:pt>
    <dgm:pt modelId="{78FF8B5F-9BA3-4CD6-9E33-E51555A2A8B3}" type="pres">
      <dgm:prSet presAssocID="{F5D5695A-E07B-453D-9C34-BEBAE0F51F06}" presName="childText" presStyleLbl="revTx" presStyleIdx="0" presStyleCnt="1">
        <dgm:presLayoutVars>
          <dgm:bulletEnabled val="1"/>
        </dgm:presLayoutVars>
      </dgm:prSet>
      <dgm:spPr/>
    </dgm:pt>
    <dgm:pt modelId="{DCACAD9A-7869-4205-A350-618926CBAB2D}" type="pres">
      <dgm:prSet presAssocID="{D78ED5B1-308F-49EB-BAB7-87911FE744CB}" presName="parentText" presStyleLbl="node1" presStyleIdx="1" presStyleCnt="2">
        <dgm:presLayoutVars>
          <dgm:chMax val="0"/>
          <dgm:bulletEnabled val="1"/>
        </dgm:presLayoutVars>
      </dgm:prSet>
      <dgm:spPr/>
    </dgm:pt>
  </dgm:ptLst>
  <dgm:cxnLst>
    <dgm:cxn modelId="{3AFF8912-2755-4CF0-ABA7-634EE5BBB4B7}" type="presOf" srcId="{F5D5695A-E07B-453D-9C34-BEBAE0F51F06}" destId="{C4097D08-148A-4651-9F80-B44AA4240F3F}" srcOrd="0" destOrd="0" presId="urn:microsoft.com/office/officeart/2005/8/layout/vList2"/>
    <dgm:cxn modelId="{17BF4625-710B-4F0C-AC06-0BBC2A2CDF5C}" srcId="{F5D5695A-E07B-453D-9C34-BEBAE0F51F06}" destId="{FAFF3706-A741-4B3F-9BBC-529349078396}" srcOrd="0" destOrd="0" parTransId="{CC67F6BF-0BC7-44AC-8CA7-7D7383314069}" sibTransId="{6D7B36C8-3D2F-448A-9793-37836BAE54E0}"/>
    <dgm:cxn modelId="{09C6E72F-5316-45AB-8260-765AEBE8CF06}" type="presOf" srcId="{D78ED5B1-308F-49EB-BAB7-87911FE744CB}" destId="{DCACAD9A-7869-4205-A350-618926CBAB2D}" srcOrd="0" destOrd="0" presId="urn:microsoft.com/office/officeart/2005/8/layout/vList2"/>
    <dgm:cxn modelId="{7038469A-0394-4C60-A7FF-1B2D6C1E21BF}" type="presOf" srcId="{FAFF3706-A741-4B3F-9BBC-529349078396}" destId="{78FF8B5F-9BA3-4CD6-9E33-E51555A2A8B3}" srcOrd="0" destOrd="0" presId="urn:microsoft.com/office/officeart/2005/8/layout/vList2"/>
    <dgm:cxn modelId="{2877659B-EE71-4850-A9C4-62D37509DC2C}" srcId="{9BD0307F-9FEB-401B-829F-565FF8C00F18}" destId="{D78ED5B1-308F-49EB-BAB7-87911FE744CB}" srcOrd="1" destOrd="0" parTransId="{D9BDFF75-B6C8-45B9-9A4D-524E88C8A017}" sibTransId="{544AF623-206D-4565-A72E-77312CC279DF}"/>
    <dgm:cxn modelId="{B86C65C4-541D-4312-9291-8526D874C109}" srcId="{9BD0307F-9FEB-401B-829F-565FF8C00F18}" destId="{F5D5695A-E07B-453D-9C34-BEBAE0F51F06}" srcOrd="0" destOrd="0" parTransId="{F52E28B0-A1B3-4510-9499-2A157169976D}" sibTransId="{BF1411FA-0B88-42A0-B044-99A87E27780E}"/>
    <dgm:cxn modelId="{FA3461EC-F394-4D18-8337-4A5D74680376}" type="presOf" srcId="{9BD0307F-9FEB-401B-829F-565FF8C00F18}" destId="{734C757D-CAEF-42F5-BD04-F556158DE962}" srcOrd="0" destOrd="0" presId="urn:microsoft.com/office/officeart/2005/8/layout/vList2"/>
    <dgm:cxn modelId="{C97A31FD-8CF4-4BEF-8E6F-241A28A89C66}" type="presParOf" srcId="{734C757D-CAEF-42F5-BD04-F556158DE962}" destId="{C4097D08-148A-4651-9F80-B44AA4240F3F}" srcOrd="0" destOrd="0" presId="urn:microsoft.com/office/officeart/2005/8/layout/vList2"/>
    <dgm:cxn modelId="{642AF6C6-9AFD-412E-B52E-E875E23D86AC}" type="presParOf" srcId="{734C757D-CAEF-42F5-BD04-F556158DE962}" destId="{78FF8B5F-9BA3-4CD6-9E33-E51555A2A8B3}" srcOrd="1" destOrd="0" presId="urn:microsoft.com/office/officeart/2005/8/layout/vList2"/>
    <dgm:cxn modelId="{37E39DE5-948A-403C-BD7F-43DDF7BD5249}" type="presParOf" srcId="{734C757D-CAEF-42F5-BD04-F556158DE962}" destId="{DCACAD9A-7869-4205-A350-618926CBAB2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8D58A-F0E9-4FBF-A55E-EB94B3EDCD9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75DF4BD-F2FC-4F42-A43D-2F15122711F3}">
      <dgm:prSet/>
      <dgm:spPr/>
      <dgm:t>
        <a:bodyPr/>
        <a:lstStyle/>
        <a:p>
          <a:r>
            <a:rPr lang="en-US"/>
            <a:t>Supports personal development and well-being  of students</a:t>
          </a:r>
        </a:p>
      </dgm:t>
    </dgm:pt>
    <dgm:pt modelId="{710418CF-6F47-47BA-897D-FF1ED2329088}" type="parTrans" cxnId="{76B5B162-A3D0-4E38-A76D-6EBA163B999A}">
      <dgm:prSet/>
      <dgm:spPr/>
      <dgm:t>
        <a:bodyPr/>
        <a:lstStyle/>
        <a:p>
          <a:endParaRPr lang="en-US"/>
        </a:p>
      </dgm:t>
    </dgm:pt>
    <dgm:pt modelId="{C00708EC-40A0-4EE0-9439-E71DDF0A2EE5}" type="sibTrans" cxnId="{76B5B162-A3D0-4E38-A76D-6EBA163B999A}">
      <dgm:prSet/>
      <dgm:spPr/>
      <dgm:t>
        <a:bodyPr/>
        <a:lstStyle/>
        <a:p>
          <a:endParaRPr lang="en-US"/>
        </a:p>
      </dgm:t>
    </dgm:pt>
    <dgm:pt modelId="{5CD2AEFD-D951-4118-B719-DDC5918220BA}">
      <dgm:prSet/>
      <dgm:spPr/>
      <dgm:t>
        <a:bodyPr/>
        <a:lstStyle/>
        <a:p>
          <a:r>
            <a:rPr lang="en-US"/>
            <a:t>Prevents re-traumatization</a:t>
          </a:r>
        </a:p>
      </dgm:t>
    </dgm:pt>
    <dgm:pt modelId="{0D471992-940D-45E0-B1A9-6E8587A638EF}" type="parTrans" cxnId="{02E3D231-AFB6-4639-B67B-153DA03FF104}">
      <dgm:prSet/>
      <dgm:spPr/>
      <dgm:t>
        <a:bodyPr/>
        <a:lstStyle/>
        <a:p>
          <a:endParaRPr lang="en-US"/>
        </a:p>
      </dgm:t>
    </dgm:pt>
    <dgm:pt modelId="{28C91F0B-E20F-4ED1-B565-34F314F83F73}" type="sibTrans" cxnId="{02E3D231-AFB6-4639-B67B-153DA03FF104}">
      <dgm:prSet/>
      <dgm:spPr/>
      <dgm:t>
        <a:bodyPr/>
        <a:lstStyle/>
        <a:p>
          <a:endParaRPr lang="en-US"/>
        </a:p>
      </dgm:t>
    </dgm:pt>
    <dgm:pt modelId="{370F60A0-BEE4-42E3-8FFE-FFEF5760113E}">
      <dgm:prSet/>
      <dgm:spPr/>
      <dgm:t>
        <a:bodyPr/>
        <a:lstStyle/>
        <a:p>
          <a:r>
            <a:rPr lang="en-US"/>
            <a:t>Supports faculty and staff mental health and well-being</a:t>
          </a:r>
        </a:p>
      </dgm:t>
    </dgm:pt>
    <dgm:pt modelId="{4EBB64FE-15F0-41A6-BA70-619B84A27D21}" type="parTrans" cxnId="{B44D3D9C-F664-4239-9AFD-14E393AA9778}">
      <dgm:prSet/>
      <dgm:spPr/>
      <dgm:t>
        <a:bodyPr/>
        <a:lstStyle/>
        <a:p>
          <a:endParaRPr lang="en-US"/>
        </a:p>
      </dgm:t>
    </dgm:pt>
    <dgm:pt modelId="{31E26139-776C-4B4F-9D98-F8CD0F1C77DC}" type="sibTrans" cxnId="{B44D3D9C-F664-4239-9AFD-14E393AA9778}">
      <dgm:prSet/>
      <dgm:spPr/>
      <dgm:t>
        <a:bodyPr/>
        <a:lstStyle/>
        <a:p>
          <a:endParaRPr lang="en-US"/>
        </a:p>
      </dgm:t>
    </dgm:pt>
    <dgm:pt modelId="{5B496FE3-FB3D-4CAF-B9B7-9ADF74435B89}">
      <dgm:prSet/>
      <dgm:spPr/>
      <dgm:t>
        <a:bodyPr/>
        <a:lstStyle/>
        <a:p>
          <a:r>
            <a:rPr lang="en-US" dirty="0"/>
            <a:t>Improves educational outcomes</a:t>
          </a:r>
        </a:p>
      </dgm:t>
    </dgm:pt>
    <dgm:pt modelId="{D64A01D1-33C4-4F0C-AB3E-D6C626117938}" type="sibTrans" cxnId="{9CD90E1A-3736-4790-8275-BBC079966B45}">
      <dgm:prSet/>
      <dgm:spPr/>
      <dgm:t>
        <a:bodyPr/>
        <a:lstStyle/>
        <a:p>
          <a:endParaRPr lang="en-US"/>
        </a:p>
      </dgm:t>
    </dgm:pt>
    <dgm:pt modelId="{9AE53F3E-FD7D-4666-A904-D70C0F0BBD04}" type="parTrans" cxnId="{9CD90E1A-3736-4790-8275-BBC079966B45}">
      <dgm:prSet/>
      <dgm:spPr/>
      <dgm:t>
        <a:bodyPr/>
        <a:lstStyle/>
        <a:p>
          <a:endParaRPr lang="en-US"/>
        </a:p>
      </dgm:t>
    </dgm:pt>
    <dgm:pt modelId="{43319E3F-241C-4307-847C-1DD6DAE8C401}" type="pres">
      <dgm:prSet presAssocID="{E8A8D58A-F0E9-4FBF-A55E-EB94B3EDCD91}" presName="linear" presStyleCnt="0">
        <dgm:presLayoutVars>
          <dgm:animLvl val="lvl"/>
          <dgm:resizeHandles val="exact"/>
        </dgm:presLayoutVars>
      </dgm:prSet>
      <dgm:spPr/>
    </dgm:pt>
    <dgm:pt modelId="{3073830F-AEE7-4096-A7F4-7AFB86E230B5}" type="pres">
      <dgm:prSet presAssocID="{5B496FE3-FB3D-4CAF-B9B7-9ADF74435B89}" presName="parentText" presStyleLbl="node1" presStyleIdx="0" presStyleCnt="4">
        <dgm:presLayoutVars>
          <dgm:chMax val="0"/>
          <dgm:bulletEnabled val="1"/>
        </dgm:presLayoutVars>
      </dgm:prSet>
      <dgm:spPr/>
    </dgm:pt>
    <dgm:pt modelId="{D13F98F4-ED2D-4CBD-8D9E-812951FBAA86}" type="pres">
      <dgm:prSet presAssocID="{D64A01D1-33C4-4F0C-AB3E-D6C626117938}" presName="spacer" presStyleCnt="0"/>
      <dgm:spPr/>
    </dgm:pt>
    <dgm:pt modelId="{2F4FC714-EBB1-4EC7-B63E-F5CE2F5EDC19}" type="pres">
      <dgm:prSet presAssocID="{575DF4BD-F2FC-4F42-A43D-2F15122711F3}" presName="parentText" presStyleLbl="node1" presStyleIdx="1" presStyleCnt="4">
        <dgm:presLayoutVars>
          <dgm:chMax val="0"/>
          <dgm:bulletEnabled val="1"/>
        </dgm:presLayoutVars>
      </dgm:prSet>
      <dgm:spPr/>
    </dgm:pt>
    <dgm:pt modelId="{D0DF0713-2BB9-4FD2-A0FF-B7EED650223B}" type="pres">
      <dgm:prSet presAssocID="{C00708EC-40A0-4EE0-9439-E71DDF0A2EE5}" presName="spacer" presStyleCnt="0"/>
      <dgm:spPr/>
    </dgm:pt>
    <dgm:pt modelId="{3D19E646-5C18-4EC0-8FB5-B3E89EAA7194}" type="pres">
      <dgm:prSet presAssocID="{5CD2AEFD-D951-4118-B719-DDC5918220BA}" presName="parentText" presStyleLbl="node1" presStyleIdx="2" presStyleCnt="4">
        <dgm:presLayoutVars>
          <dgm:chMax val="0"/>
          <dgm:bulletEnabled val="1"/>
        </dgm:presLayoutVars>
      </dgm:prSet>
      <dgm:spPr/>
    </dgm:pt>
    <dgm:pt modelId="{F9F4C683-9936-4FAF-8341-9FAD8094983D}" type="pres">
      <dgm:prSet presAssocID="{28C91F0B-E20F-4ED1-B565-34F314F83F73}" presName="spacer" presStyleCnt="0"/>
      <dgm:spPr/>
    </dgm:pt>
    <dgm:pt modelId="{2615A056-D2C6-46FC-B09D-DE451D0DFF30}" type="pres">
      <dgm:prSet presAssocID="{370F60A0-BEE4-42E3-8FFE-FFEF5760113E}" presName="parentText" presStyleLbl="node1" presStyleIdx="3" presStyleCnt="4">
        <dgm:presLayoutVars>
          <dgm:chMax val="0"/>
          <dgm:bulletEnabled val="1"/>
        </dgm:presLayoutVars>
      </dgm:prSet>
      <dgm:spPr/>
    </dgm:pt>
  </dgm:ptLst>
  <dgm:cxnLst>
    <dgm:cxn modelId="{97088806-D753-4914-A270-5E73B89FEE61}" type="presOf" srcId="{575DF4BD-F2FC-4F42-A43D-2F15122711F3}" destId="{2F4FC714-EBB1-4EC7-B63E-F5CE2F5EDC19}" srcOrd="0" destOrd="0" presId="urn:microsoft.com/office/officeart/2005/8/layout/vList2"/>
    <dgm:cxn modelId="{9CD90E1A-3736-4790-8275-BBC079966B45}" srcId="{E8A8D58A-F0E9-4FBF-A55E-EB94B3EDCD91}" destId="{5B496FE3-FB3D-4CAF-B9B7-9ADF74435B89}" srcOrd="0" destOrd="0" parTransId="{9AE53F3E-FD7D-4666-A904-D70C0F0BBD04}" sibTransId="{D64A01D1-33C4-4F0C-AB3E-D6C626117938}"/>
    <dgm:cxn modelId="{02E3D231-AFB6-4639-B67B-153DA03FF104}" srcId="{E8A8D58A-F0E9-4FBF-A55E-EB94B3EDCD91}" destId="{5CD2AEFD-D951-4118-B719-DDC5918220BA}" srcOrd="2" destOrd="0" parTransId="{0D471992-940D-45E0-B1A9-6E8587A638EF}" sibTransId="{28C91F0B-E20F-4ED1-B565-34F314F83F73}"/>
    <dgm:cxn modelId="{4832FE3C-F950-4A37-8D06-E6BFA97CA87B}" type="presOf" srcId="{E8A8D58A-F0E9-4FBF-A55E-EB94B3EDCD91}" destId="{43319E3F-241C-4307-847C-1DD6DAE8C401}" srcOrd="0" destOrd="0" presId="urn:microsoft.com/office/officeart/2005/8/layout/vList2"/>
    <dgm:cxn modelId="{676D2E40-56B1-4F93-BAA4-D47016856639}" type="presOf" srcId="{5CD2AEFD-D951-4118-B719-DDC5918220BA}" destId="{3D19E646-5C18-4EC0-8FB5-B3E89EAA7194}" srcOrd="0" destOrd="0" presId="urn:microsoft.com/office/officeart/2005/8/layout/vList2"/>
    <dgm:cxn modelId="{1746855A-CD96-4151-8E70-DD24BC77083A}" type="presOf" srcId="{370F60A0-BEE4-42E3-8FFE-FFEF5760113E}" destId="{2615A056-D2C6-46FC-B09D-DE451D0DFF30}" srcOrd="0" destOrd="0" presId="urn:microsoft.com/office/officeart/2005/8/layout/vList2"/>
    <dgm:cxn modelId="{76B5B162-A3D0-4E38-A76D-6EBA163B999A}" srcId="{E8A8D58A-F0E9-4FBF-A55E-EB94B3EDCD91}" destId="{575DF4BD-F2FC-4F42-A43D-2F15122711F3}" srcOrd="1" destOrd="0" parTransId="{710418CF-6F47-47BA-897D-FF1ED2329088}" sibTransId="{C00708EC-40A0-4EE0-9439-E71DDF0A2EE5}"/>
    <dgm:cxn modelId="{ACFA608A-C00E-4120-B83B-33647C38F5F0}" type="presOf" srcId="{5B496FE3-FB3D-4CAF-B9B7-9ADF74435B89}" destId="{3073830F-AEE7-4096-A7F4-7AFB86E230B5}" srcOrd="0" destOrd="0" presId="urn:microsoft.com/office/officeart/2005/8/layout/vList2"/>
    <dgm:cxn modelId="{B44D3D9C-F664-4239-9AFD-14E393AA9778}" srcId="{E8A8D58A-F0E9-4FBF-A55E-EB94B3EDCD91}" destId="{370F60A0-BEE4-42E3-8FFE-FFEF5760113E}" srcOrd="3" destOrd="0" parTransId="{4EBB64FE-15F0-41A6-BA70-619B84A27D21}" sibTransId="{31E26139-776C-4B4F-9D98-F8CD0F1C77DC}"/>
    <dgm:cxn modelId="{08CF012F-B13E-40F8-890F-28F820C6C982}" type="presParOf" srcId="{43319E3F-241C-4307-847C-1DD6DAE8C401}" destId="{3073830F-AEE7-4096-A7F4-7AFB86E230B5}" srcOrd="0" destOrd="0" presId="urn:microsoft.com/office/officeart/2005/8/layout/vList2"/>
    <dgm:cxn modelId="{505465DE-6F1D-419B-9404-DAA2B25D1AF5}" type="presParOf" srcId="{43319E3F-241C-4307-847C-1DD6DAE8C401}" destId="{D13F98F4-ED2D-4CBD-8D9E-812951FBAA86}" srcOrd="1" destOrd="0" presId="urn:microsoft.com/office/officeart/2005/8/layout/vList2"/>
    <dgm:cxn modelId="{FAACE6C0-476F-4DE3-96BB-F4BB5D81F9A1}" type="presParOf" srcId="{43319E3F-241C-4307-847C-1DD6DAE8C401}" destId="{2F4FC714-EBB1-4EC7-B63E-F5CE2F5EDC19}" srcOrd="2" destOrd="0" presId="urn:microsoft.com/office/officeart/2005/8/layout/vList2"/>
    <dgm:cxn modelId="{DBCCBF4C-FCFF-4A70-8F54-EE23FBC439DC}" type="presParOf" srcId="{43319E3F-241C-4307-847C-1DD6DAE8C401}" destId="{D0DF0713-2BB9-4FD2-A0FF-B7EED650223B}" srcOrd="3" destOrd="0" presId="urn:microsoft.com/office/officeart/2005/8/layout/vList2"/>
    <dgm:cxn modelId="{BEE09F77-3E0C-4CE4-B5E3-2EFBC0C9A4E5}" type="presParOf" srcId="{43319E3F-241C-4307-847C-1DD6DAE8C401}" destId="{3D19E646-5C18-4EC0-8FB5-B3E89EAA7194}" srcOrd="4" destOrd="0" presId="urn:microsoft.com/office/officeart/2005/8/layout/vList2"/>
    <dgm:cxn modelId="{969A5878-F8A6-45A4-9489-576A14EC2011}" type="presParOf" srcId="{43319E3F-241C-4307-847C-1DD6DAE8C401}" destId="{F9F4C683-9936-4FAF-8341-9FAD8094983D}" srcOrd="5" destOrd="0" presId="urn:microsoft.com/office/officeart/2005/8/layout/vList2"/>
    <dgm:cxn modelId="{AACAB39A-91F3-4828-BA92-06492BBE3ABA}" type="presParOf" srcId="{43319E3F-241C-4307-847C-1DD6DAE8C401}" destId="{2615A056-D2C6-46FC-B09D-DE451D0DFF3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3247D8-C8C8-4B37-9D7E-870FD0B4077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06E6D1F-39A9-43A4-B68C-CECAC0EC6248}">
      <dgm:prSet/>
      <dgm:spPr/>
      <dgm:t>
        <a:bodyPr/>
        <a:lstStyle/>
        <a:p>
          <a:r>
            <a:rPr lang="en-US" dirty="0"/>
            <a:t>W</a:t>
          </a:r>
          <a:r>
            <a:rPr lang="en-US" b="0" i="0" dirty="0"/>
            <a:t>orkforce </a:t>
          </a:r>
          <a:r>
            <a:rPr lang="en-US" dirty="0"/>
            <a:t>W</a:t>
          </a:r>
          <a:r>
            <a:rPr lang="en-US" b="0" i="0" dirty="0"/>
            <a:t>ellness has three dimensions:</a:t>
          </a:r>
          <a:endParaRPr lang="en-US" dirty="0"/>
        </a:p>
      </dgm:t>
      <dgm:extLst>
        <a:ext uri="{E40237B7-FDA0-4F09-8148-C483321AD2D9}">
          <dgm14:cNvPr xmlns:dgm14="http://schemas.microsoft.com/office/drawing/2010/diagram" id="0" name="" descr="Workforce Wellness has three dimensions:&#13;&#10;"/>
        </a:ext>
      </dgm:extLst>
    </dgm:pt>
    <dgm:pt modelId="{A395A7A9-71F6-4D21-B8F5-BCA75C11B0AC}" type="parTrans" cxnId="{1987B107-6D38-4AD8-B875-2D7AACE81239}">
      <dgm:prSet/>
      <dgm:spPr/>
      <dgm:t>
        <a:bodyPr/>
        <a:lstStyle/>
        <a:p>
          <a:endParaRPr lang="en-US"/>
        </a:p>
      </dgm:t>
    </dgm:pt>
    <dgm:pt modelId="{2CA74B44-B704-4865-9335-AE7B93F74216}" type="sibTrans" cxnId="{1987B107-6D38-4AD8-B875-2D7AACE81239}">
      <dgm:prSet/>
      <dgm:spPr/>
      <dgm:t>
        <a:bodyPr/>
        <a:lstStyle/>
        <a:p>
          <a:endParaRPr lang="en-US"/>
        </a:p>
      </dgm:t>
    </dgm:pt>
    <dgm:pt modelId="{A10866D8-1877-4C4C-AE3E-99E0031DDC5A}">
      <dgm:prSet/>
      <dgm:spPr/>
      <dgm:t>
        <a:bodyPr/>
        <a:lstStyle/>
        <a:p>
          <a:r>
            <a:rPr lang="en-US" dirty="0"/>
            <a:t>Wellness approaches can be different in nature. Some can take place after work hours, while others can be structured into the job.</a:t>
          </a:r>
        </a:p>
      </dgm:t>
      <dgm:extLst>
        <a:ext uri="{E40237B7-FDA0-4F09-8148-C483321AD2D9}">
          <dgm14:cNvPr xmlns:dgm14="http://schemas.microsoft.com/office/drawing/2010/diagram" id="0" name="" descr="Wellness approaches can be different in nature. Some can take place after work hours, while others can be structured into the job.&#13;&#10;"/>
        </a:ext>
      </dgm:extLst>
    </dgm:pt>
    <dgm:pt modelId="{314F2DAF-AC1D-4A2F-94FA-60DE1A882DAB}" type="parTrans" cxnId="{3EF9EC62-D408-4550-9C92-8E7821D2D0E8}">
      <dgm:prSet/>
      <dgm:spPr/>
      <dgm:t>
        <a:bodyPr/>
        <a:lstStyle/>
        <a:p>
          <a:endParaRPr lang="en-US"/>
        </a:p>
      </dgm:t>
    </dgm:pt>
    <dgm:pt modelId="{CB8F740E-696B-42DE-BB02-844A1F08A306}" type="sibTrans" cxnId="{3EF9EC62-D408-4550-9C92-8E7821D2D0E8}">
      <dgm:prSet/>
      <dgm:spPr/>
      <dgm:t>
        <a:bodyPr/>
        <a:lstStyle/>
        <a:p>
          <a:endParaRPr lang="en-US"/>
        </a:p>
      </dgm:t>
    </dgm:pt>
    <dgm:pt modelId="{5E2D914D-9C40-43CA-9F87-E4C06AD3978C}">
      <dgm:prSet custT="1"/>
      <dgm:spPr/>
      <dgm:t>
        <a:bodyPr/>
        <a:lstStyle/>
        <a:p>
          <a:r>
            <a:rPr lang="en-US" sz="1600" dirty="0"/>
            <a:t>Interventions that take place after work time are generally personal in nature.</a:t>
          </a:r>
        </a:p>
      </dgm:t>
      <dgm:extLst>
        <a:ext uri="{E40237B7-FDA0-4F09-8148-C483321AD2D9}">
          <dgm14:cNvPr xmlns:dgm14="http://schemas.microsoft.com/office/drawing/2010/diagram" id="0" name="" descr="Interventions that take place after work time are generally personal in nature.&#13;&#10;Those that take place during work hours tend to be more structural, being designed into an organization in a manner that can positively impact the personal and professional health of the employees and create a health-promoting work environment. &#13;&#10;"/>
        </a:ext>
      </dgm:extLst>
    </dgm:pt>
    <dgm:pt modelId="{204455C5-FA4C-457E-B719-FCCC91CA40EF}" type="parTrans" cxnId="{63A67A2A-A620-4BF4-ACD8-850057C461A1}">
      <dgm:prSet/>
      <dgm:spPr/>
      <dgm:t>
        <a:bodyPr/>
        <a:lstStyle/>
        <a:p>
          <a:endParaRPr lang="en-US"/>
        </a:p>
      </dgm:t>
    </dgm:pt>
    <dgm:pt modelId="{3813E444-8A77-42AC-A417-8C081424442D}" type="sibTrans" cxnId="{63A67A2A-A620-4BF4-ACD8-850057C461A1}">
      <dgm:prSet/>
      <dgm:spPr/>
      <dgm:t>
        <a:bodyPr/>
        <a:lstStyle/>
        <a:p>
          <a:endParaRPr lang="en-US"/>
        </a:p>
      </dgm:t>
    </dgm:pt>
    <dgm:pt modelId="{C480903D-F929-45D7-97C6-7D4F35295BE4}">
      <dgm:prSet custT="1"/>
      <dgm:spPr/>
      <dgm:t>
        <a:bodyPr/>
        <a:lstStyle/>
        <a:p>
          <a:r>
            <a:rPr lang="en-US" sz="1600" dirty="0"/>
            <a:t>Those that take place during work hours tend to be more structural, being designed into an organization in a manner that can positively impact the personal and professional health of the employees and create a health-promoting work environment. </a:t>
          </a:r>
        </a:p>
      </dgm:t>
    </dgm:pt>
    <dgm:pt modelId="{05074AB0-D2F5-4E08-9268-AF0B2AA4796C}" type="parTrans" cxnId="{83F3B49D-1D0F-4DF2-953C-612C8C1EFFAE}">
      <dgm:prSet/>
      <dgm:spPr/>
      <dgm:t>
        <a:bodyPr/>
        <a:lstStyle/>
        <a:p>
          <a:endParaRPr lang="en-US"/>
        </a:p>
      </dgm:t>
    </dgm:pt>
    <dgm:pt modelId="{AA238AC8-DED9-40DC-BACE-BB79C59BA5C1}" type="sibTrans" cxnId="{83F3B49D-1D0F-4DF2-953C-612C8C1EFFAE}">
      <dgm:prSet/>
      <dgm:spPr/>
      <dgm:t>
        <a:bodyPr/>
        <a:lstStyle/>
        <a:p>
          <a:endParaRPr lang="en-US"/>
        </a:p>
      </dgm:t>
    </dgm:pt>
    <dgm:pt modelId="{2A296FFC-646A-416B-B528-5BB4E40DDF8D}">
      <dgm:prSet custT="1"/>
      <dgm:spPr/>
      <dgm:t>
        <a:bodyPr/>
        <a:lstStyle/>
        <a:p>
          <a:r>
            <a:rPr lang="en-US" sz="1800" b="0" i="0" dirty="0"/>
            <a:t>Intrapersonal level (e.g., “self care” strategies for emotional balance)</a:t>
          </a:r>
          <a:endParaRPr lang="en-US" sz="1800" dirty="0"/>
        </a:p>
      </dgm:t>
      <dgm:extLst>
        <a:ext uri="{E40237B7-FDA0-4F09-8148-C483321AD2D9}">
          <dgm14:cNvPr xmlns:dgm14="http://schemas.microsoft.com/office/drawing/2010/diagram" id="0" name="" descr="•Intrapersonal level (e.g., “self care” strategies for emotional balance)&#10;•Interpersonal level (e.g., restorative justice circles)&#10;•Systemic/organizational level (e.g., robust onboarding process for new hires)&#10;"/>
        </a:ext>
      </dgm:extLst>
    </dgm:pt>
    <dgm:pt modelId="{DA34C138-07E0-468D-832D-0429399E1158}" type="sibTrans" cxnId="{378A30C8-64AA-4889-8B98-A4C7F003360B}">
      <dgm:prSet/>
      <dgm:spPr/>
      <dgm:t>
        <a:bodyPr/>
        <a:lstStyle/>
        <a:p>
          <a:endParaRPr lang="en-US"/>
        </a:p>
      </dgm:t>
    </dgm:pt>
    <dgm:pt modelId="{DFD669E5-DFAF-4B1B-ADEC-D5973473E1EA}" type="parTrans" cxnId="{378A30C8-64AA-4889-8B98-A4C7F003360B}">
      <dgm:prSet/>
      <dgm:spPr/>
      <dgm:t>
        <a:bodyPr/>
        <a:lstStyle/>
        <a:p>
          <a:endParaRPr lang="en-US"/>
        </a:p>
      </dgm:t>
    </dgm:pt>
    <dgm:pt modelId="{2FD42639-D61C-45A7-BB95-142CF96BA300}">
      <dgm:prSet custT="1"/>
      <dgm:spPr/>
      <dgm:t>
        <a:bodyPr/>
        <a:lstStyle/>
        <a:p>
          <a:r>
            <a:rPr lang="en-US" sz="1800" b="0" i="0" dirty="0"/>
            <a:t>Interpersonal level (e.g., restorative justice circles)</a:t>
          </a:r>
          <a:endParaRPr lang="en-US" sz="1800" dirty="0"/>
        </a:p>
      </dgm:t>
    </dgm:pt>
    <dgm:pt modelId="{AB06C330-1362-4B7A-805E-E3865101B877}" type="sibTrans" cxnId="{7E716B7B-F772-4728-A765-9186297F46CD}">
      <dgm:prSet/>
      <dgm:spPr/>
      <dgm:t>
        <a:bodyPr/>
        <a:lstStyle/>
        <a:p>
          <a:endParaRPr lang="en-US"/>
        </a:p>
      </dgm:t>
    </dgm:pt>
    <dgm:pt modelId="{CF4BB04B-063E-4498-A64A-C34FBEEE464F}" type="parTrans" cxnId="{7E716B7B-F772-4728-A765-9186297F46CD}">
      <dgm:prSet/>
      <dgm:spPr/>
      <dgm:t>
        <a:bodyPr/>
        <a:lstStyle/>
        <a:p>
          <a:endParaRPr lang="en-US"/>
        </a:p>
      </dgm:t>
    </dgm:pt>
    <dgm:pt modelId="{B728BB34-FD5F-4D05-AF6B-B7A99B04CCAA}">
      <dgm:prSet custT="1"/>
      <dgm:spPr/>
      <dgm:t>
        <a:bodyPr/>
        <a:lstStyle/>
        <a:p>
          <a:r>
            <a:rPr lang="en-US" sz="1800" b="0" i="0" dirty="0"/>
            <a:t>Systemic/organizational level (e.g., robust onboarding process for new hires)</a:t>
          </a:r>
          <a:endParaRPr lang="en-US" sz="1800" dirty="0"/>
        </a:p>
      </dgm:t>
    </dgm:pt>
    <dgm:pt modelId="{AEB70D17-4E07-4CD5-A60C-FBAAC05C1093}" type="sibTrans" cxnId="{2A70A029-5686-4FC2-87C3-424C5AAAB0BD}">
      <dgm:prSet/>
      <dgm:spPr/>
      <dgm:t>
        <a:bodyPr/>
        <a:lstStyle/>
        <a:p>
          <a:endParaRPr lang="en-US"/>
        </a:p>
      </dgm:t>
    </dgm:pt>
    <dgm:pt modelId="{32B84C9B-42D1-4B99-96F8-0CB98EA347DB}" type="parTrans" cxnId="{2A70A029-5686-4FC2-87C3-424C5AAAB0BD}">
      <dgm:prSet/>
      <dgm:spPr/>
      <dgm:t>
        <a:bodyPr/>
        <a:lstStyle/>
        <a:p>
          <a:endParaRPr lang="en-US"/>
        </a:p>
      </dgm:t>
    </dgm:pt>
    <dgm:pt modelId="{CC9F6FD6-720F-4261-AAF1-237B28A18767}" type="pres">
      <dgm:prSet presAssocID="{CF3247D8-C8C8-4B37-9D7E-870FD0B40772}" presName="root" presStyleCnt="0">
        <dgm:presLayoutVars>
          <dgm:dir/>
          <dgm:resizeHandles val="exact"/>
        </dgm:presLayoutVars>
      </dgm:prSet>
      <dgm:spPr/>
    </dgm:pt>
    <dgm:pt modelId="{2ECEED38-F2D1-40E7-A375-232E08A4A7DD}" type="pres">
      <dgm:prSet presAssocID="{306E6D1F-39A9-43A4-B68C-CECAC0EC6248}" presName="compNode" presStyleCnt="0"/>
      <dgm:spPr/>
    </dgm:pt>
    <dgm:pt modelId="{5ABB77BE-4367-400D-B953-EF93BFCC8CB6}" type="pres">
      <dgm:prSet presAssocID="{306E6D1F-39A9-43A4-B68C-CECAC0EC6248}" presName="bgRect" presStyleLbl="bgShp" presStyleIdx="0" presStyleCnt="2" custScaleX="100000" custScaleY="153393"/>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AAB4A74-FF15-48DC-9A82-9B73CF926D0E}" type="pres">
      <dgm:prSet presAssocID="{306E6D1F-39A9-43A4-B68C-CECAC0EC624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E6C924B-2694-4026-BBAC-7D624DAC56A0}" type="pres">
      <dgm:prSet presAssocID="{306E6D1F-39A9-43A4-B68C-CECAC0EC6248}" presName="spaceRect" presStyleCnt="0"/>
      <dgm:spPr/>
    </dgm:pt>
    <dgm:pt modelId="{FC2AF428-454B-40A6-A474-746AD4A8676D}" type="pres">
      <dgm:prSet presAssocID="{306E6D1F-39A9-43A4-B68C-CECAC0EC6248}" presName="parTx" presStyleLbl="revTx" presStyleIdx="0" presStyleCnt="4">
        <dgm:presLayoutVars>
          <dgm:chMax val="0"/>
          <dgm:chPref val="0"/>
        </dgm:presLayoutVars>
      </dgm:prSet>
      <dgm:spPr/>
    </dgm:pt>
    <dgm:pt modelId="{CAEE40D5-251C-47C2-B6C6-842CCC8E3B8B}" type="pres">
      <dgm:prSet presAssocID="{306E6D1F-39A9-43A4-B68C-CECAC0EC6248}" presName="desTx" presStyleLbl="revTx" presStyleIdx="1" presStyleCnt="4">
        <dgm:presLayoutVars/>
      </dgm:prSet>
      <dgm:spPr/>
    </dgm:pt>
    <dgm:pt modelId="{83CC5A3F-3567-44FF-8DF7-646159ED4972}" type="pres">
      <dgm:prSet presAssocID="{2CA74B44-B704-4865-9335-AE7B93F74216}" presName="sibTrans" presStyleCnt="0"/>
      <dgm:spPr/>
    </dgm:pt>
    <dgm:pt modelId="{449D078F-12D9-4EF7-A940-9EB8EEB1C942}" type="pres">
      <dgm:prSet presAssocID="{A10866D8-1877-4C4C-AE3E-99E0031DDC5A}" presName="compNode" presStyleCnt="0"/>
      <dgm:spPr/>
    </dgm:pt>
    <dgm:pt modelId="{A4906293-8760-47F3-B340-E7514EA6C33C}" type="pres">
      <dgm:prSet presAssocID="{A10866D8-1877-4C4C-AE3E-99E0031DDC5A}" presName="bgRect" presStyleLbl="bgShp" presStyleIdx="1" presStyleCnt="2" custScaleY="160121"/>
      <dgm:spPr/>
    </dgm:pt>
    <dgm:pt modelId="{37574F92-8713-46CB-813B-D767E57F2A0E}" type="pres">
      <dgm:prSet presAssocID="{A10866D8-1877-4C4C-AE3E-99E0031DDC5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41929412-5675-4CD9-B73C-2F6C2D26ABC6}" type="pres">
      <dgm:prSet presAssocID="{A10866D8-1877-4C4C-AE3E-99E0031DDC5A}" presName="spaceRect" presStyleCnt="0"/>
      <dgm:spPr/>
    </dgm:pt>
    <dgm:pt modelId="{058A3B21-166F-4744-8281-6F9A618ED59D}" type="pres">
      <dgm:prSet presAssocID="{A10866D8-1877-4C4C-AE3E-99E0031DDC5A}" presName="parTx" presStyleLbl="revTx" presStyleIdx="2" presStyleCnt="4">
        <dgm:presLayoutVars>
          <dgm:chMax val="0"/>
          <dgm:chPref val="0"/>
        </dgm:presLayoutVars>
      </dgm:prSet>
      <dgm:spPr/>
    </dgm:pt>
    <dgm:pt modelId="{034E43AF-3A7D-4C1C-AE8F-4CF28557F9D3}" type="pres">
      <dgm:prSet presAssocID="{A10866D8-1877-4C4C-AE3E-99E0031DDC5A}" presName="desTx" presStyleLbl="revTx" presStyleIdx="3" presStyleCnt="4" custScaleX="101005" custScaleY="161933">
        <dgm:presLayoutVars/>
      </dgm:prSet>
      <dgm:spPr/>
    </dgm:pt>
  </dgm:ptLst>
  <dgm:cxnLst>
    <dgm:cxn modelId="{9D9AF800-1D71-47A8-9164-C7616395746E}" type="presOf" srcId="{2A296FFC-646A-416B-B528-5BB4E40DDF8D}" destId="{CAEE40D5-251C-47C2-B6C6-842CCC8E3B8B}" srcOrd="0" destOrd="0" presId="urn:microsoft.com/office/officeart/2018/2/layout/IconVerticalSolidList"/>
    <dgm:cxn modelId="{1987B107-6D38-4AD8-B875-2D7AACE81239}" srcId="{CF3247D8-C8C8-4B37-9D7E-870FD0B40772}" destId="{306E6D1F-39A9-43A4-B68C-CECAC0EC6248}" srcOrd="0" destOrd="0" parTransId="{A395A7A9-71F6-4D21-B8F5-BCA75C11B0AC}" sibTransId="{2CA74B44-B704-4865-9335-AE7B93F74216}"/>
    <dgm:cxn modelId="{458E350F-9F61-41F0-B449-8AC1F3C9CF71}" type="presOf" srcId="{CF3247D8-C8C8-4B37-9D7E-870FD0B40772}" destId="{CC9F6FD6-720F-4261-AAF1-237B28A18767}" srcOrd="0" destOrd="0" presId="urn:microsoft.com/office/officeart/2018/2/layout/IconVerticalSolidList"/>
    <dgm:cxn modelId="{2A70A029-5686-4FC2-87C3-424C5AAAB0BD}" srcId="{306E6D1F-39A9-43A4-B68C-CECAC0EC6248}" destId="{B728BB34-FD5F-4D05-AF6B-B7A99B04CCAA}" srcOrd="2" destOrd="0" parTransId="{32B84C9B-42D1-4B99-96F8-0CB98EA347DB}" sibTransId="{AEB70D17-4E07-4CD5-A60C-FBAAC05C1093}"/>
    <dgm:cxn modelId="{63A67A2A-A620-4BF4-ACD8-850057C461A1}" srcId="{A10866D8-1877-4C4C-AE3E-99E0031DDC5A}" destId="{5E2D914D-9C40-43CA-9F87-E4C06AD3978C}" srcOrd="0" destOrd="0" parTransId="{204455C5-FA4C-457E-B719-FCCC91CA40EF}" sibTransId="{3813E444-8A77-42AC-A417-8C081424442D}"/>
    <dgm:cxn modelId="{FAFBFB38-4D23-49E1-80D6-40E3DF42C2F1}" type="presOf" srcId="{C480903D-F929-45D7-97C6-7D4F35295BE4}" destId="{034E43AF-3A7D-4C1C-AE8F-4CF28557F9D3}" srcOrd="0" destOrd="1" presId="urn:microsoft.com/office/officeart/2018/2/layout/IconVerticalSolidList"/>
    <dgm:cxn modelId="{3EF9EC62-D408-4550-9C92-8E7821D2D0E8}" srcId="{CF3247D8-C8C8-4B37-9D7E-870FD0B40772}" destId="{A10866D8-1877-4C4C-AE3E-99E0031DDC5A}" srcOrd="1" destOrd="0" parTransId="{314F2DAF-AC1D-4A2F-94FA-60DE1A882DAB}" sibTransId="{CB8F740E-696B-42DE-BB02-844A1F08A306}"/>
    <dgm:cxn modelId="{7E716B7B-F772-4728-A765-9186297F46CD}" srcId="{306E6D1F-39A9-43A4-B68C-CECAC0EC6248}" destId="{2FD42639-D61C-45A7-BB95-142CF96BA300}" srcOrd="1" destOrd="0" parTransId="{CF4BB04B-063E-4498-A64A-C34FBEEE464F}" sibTransId="{AB06C330-1362-4B7A-805E-E3865101B877}"/>
    <dgm:cxn modelId="{83F3B49D-1D0F-4DF2-953C-612C8C1EFFAE}" srcId="{A10866D8-1877-4C4C-AE3E-99E0031DDC5A}" destId="{C480903D-F929-45D7-97C6-7D4F35295BE4}" srcOrd="1" destOrd="0" parTransId="{05074AB0-D2F5-4E08-9268-AF0B2AA4796C}" sibTransId="{AA238AC8-DED9-40DC-BACE-BB79C59BA5C1}"/>
    <dgm:cxn modelId="{A10DCEA0-3B5A-4747-92A5-337977011922}" type="presOf" srcId="{2FD42639-D61C-45A7-BB95-142CF96BA300}" destId="{CAEE40D5-251C-47C2-B6C6-842CCC8E3B8B}" srcOrd="0" destOrd="1" presId="urn:microsoft.com/office/officeart/2018/2/layout/IconVerticalSolidList"/>
    <dgm:cxn modelId="{692509A8-27AA-4FA7-A0F3-CDD8D17BD9CA}" type="presOf" srcId="{5E2D914D-9C40-43CA-9F87-E4C06AD3978C}" destId="{034E43AF-3A7D-4C1C-AE8F-4CF28557F9D3}" srcOrd="0" destOrd="0" presId="urn:microsoft.com/office/officeart/2018/2/layout/IconVerticalSolidList"/>
    <dgm:cxn modelId="{73515FB8-305D-4A77-8407-C3538579AA7B}" type="presOf" srcId="{B728BB34-FD5F-4D05-AF6B-B7A99B04CCAA}" destId="{CAEE40D5-251C-47C2-B6C6-842CCC8E3B8B}" srcOrd="0" destOrd="2" presId="urn:microsoft.com/office/officeart/2018/2/layout/IconVerticalSolidList"/>
    <dgm:cxn modelId="{378A30C8-64AA-4889-8B98-A4C7F003360B}" srcId="{306E6D1F-39A9-43A4-B68C-CECAC0EC6248}" destId="{2A296FFC-646A-416B-B528-5BB4E40DDF8D}" srcOrd="0" destOrd="0" parTransId="{DFD669E5-DFAF-4B1B-ADEC-D5973473E1EA}" sibTransId="{DA34C138-07E0-468D-832D-0429399E1158}"/>
    <dgm:cxn modelId="{E6DF7BDD-15F7-42DD-866F-0133DAAC7FAD}" type="presOf" srcId="{A10866D8-1877-4C4C-AE3E-99E0031DDC5A}" destId="{058A3B21-166F-4744-8281-6F9A618ED59D}" srcOrd="0" destOrd="0" presId="urn:microsoft.com/office/officeart/2018/2/layout/IconVerticalSolidList"/>
    <dgm:cxn modelId="{57007DDF-F2FE-4340-8BB5-77433286B2FE}" type="presOf" srcId="{306E6D1F-39A9-43A4-B68C-CECAC0EC6248}" destId="{FC2AF428-454B-40A6-A474-746AD4A8676D}" srcOrd="0" destOrd="0" presId="urn:microsoft.com/office/officeart/2018/2/layout/IconVerticalSolidList"/>
    <dgm:cxn modelId="{1E9AA639-3565-4F5C-BA69-75ADC437DAC7}" type="presParOf" srcId="{CC9F6FD6-720F-4261-AAF1-237B28A18767}" destId="{2ECEED38-F2D1-40E7-A375-232E08A4A7DD}" srcOrd="0" destOrd="0" presId="urn:microsoft.com/office/officeart/2018/2/layout/IconVerticalSolidList"/>
    <dgm:cxn modelId="{0B2E8AD5-74CB-4E89-9873-FBAAA50F2AA1}" type="presParOf" srcId="{2ECEED38-F2D1-40E7-A375-232E08A4A7DD}" destId="{5ABB77BE-4367-400D-B953-EF93BFCC8CB6}" srcOrd="0" destOrd="0" presId="urn:microsoft.com/office/officeart/2018/2/layout/IconVerticalSolidList"/>
    <dgm:cxn modelId="{0FF11F18-D580-4893-877D-11DB3A3CE27B}" type="presParOf" srcId="{2ECEED38-F2D1-40E7-A375-232E08A4A7DD}" destId="{1AAB4A74-FF15-48DC-9A82-9B73CF926D0E}" srcOrd="1" destOrd="0" presId="urn:microsoft.com/office/officeart/2018/2/layout/IconVerticalSolidList"/>
    <dgm:cxn modelId="{212110A4-0B56-4B08-B6F8-BF74597AB61F}" type="presParOf" srcId="{2ECEED38-F2D1-40E7-A375-232E08A4A7DD}" destId="{FE6C924B-2694-4026-BBAC-7D624DAC56A0}" srcOrd="2" destOrd="0" presId="urn:microsoft.com/office/officeart/2018/2/layout/IconVerticalSolidList"/>
    <dgm:cxn modelId="{43146F10-0850-4D29-B157-390E8778D237}" type="presParOf" srcId="{2ECEED38-F2D1-40E7-A375-232E08A4A7DD}" destId="{FC2AF428-454B-40A6-A474-746AD4A8676D}" srcOrd="3" destOrd="0" presId="urn:microsoft.com/office/officeart/2018/2/layout/IconVerticalSolidList"/>
    <dgm:cxn modelId="{9B0615AE-80B7-45D3-B50A-A568B0E12940}" type="presParOf" srcId="{2ECEED38-F2D1-40E7-A375-232E08A4A7DD}" destId="{CAEE40D5-251C-47C2-B6C6-842CCC8E3B8B}" srcOrd="4" destOrd="0" presId="urn:microsoft.com/office/officeart/2018/2/layout/IconVerticalSolidList"/>
    <dgm:cxn modelId="{C8DE6B62-37A6-4EC2-968A-2A3B5EEBBCCB}" type="presParOf" srcId="{CC9F6FD6-720F-4261-AAF1-237B28A18767}" destId="{83CC5A3F-3567-44FF-8DF7-646159ED4972}" srcOrd="1" destOrd="0" presId="urn:microsoft.com/office/officeart/2018/2/layout/IconVerticalSolidList"/>
    <dgm:cxn modelId="{AAD6E434-4AAE-47F4-89E3-D5332D524FF9}" type="presParOf" srcId="{CC9F6FD6-720F-4261-AAF1-237B28A18767}" destId="{449D078F-12D9-4EF7-A940-9EB8EEB1C942}" srcOrd="2" destOrd="0" presId="urn:microsoft.com/office/officeart/2018/2/layout/IconVerticalSolidList"/>
    <dgm:cxn modelId="{4770DBC6-B10E-49D4-9F73-10C813EFAC1A}" type="presParOf" srcId="{449D078F-12D9-4EF7-A940-9EB8EEB1C942}" destId="{A4906293-8760-47F3-B340-E7514EA6C33C}" srcOrd="0" destOrd="0" presId="urn:microsoft.com/office/officeart/2018/2/layout/IconVerticalSolidList"/>
    <dgm:cxn modelId="{04534B69-5A4B-4209-B1E7-ACD4EF302007}" type="presParOf" srcId="{449D078F-12D9-4EF7-A940-9EB8EEB1C942}" destId="{37574F92-8713-46CB-813B-D767E57F2A0E}" srcOrd="1" destOrd="0" presId="urn:microsoft.com/office/officeart/2018/2/layout/IconVerticalSolidList"/>
    <dgm:cxn modelId="{4BD376DB-5098-4A37-BCEB-6934F29C9716}" type="presParOf" srcId="{449D078F-12D9-4EF7-A940-9EB8EEB1C942}" destId="{41929412-5675-4CD9-B73C-2F6C2D26ABC6}" srcOrd="2" destOrd="0" presId="urn:microsoft.com/office/officeart/2018/2/layout/IconVerticalSolidList"/>
    <dgm:cxn modelId="{868476AB-009E-4331-ADD4-934077F27800}" type="presParOf" srcId="{449D078F-12D9-4EF7-A940-9EB8EEB1C942}" destId="{058A3B21-166F-4744-8281-6F9A618ED59D}" srcOrd="3" destOrd="0" presId="urn:microsoft.com/office/officeart/2018/2/layout/IconVerticalSolidList"/>
    <dgm:cxn modelId="{02219A01-22B1-4747-AEA8-592DFCA5AB9F}" type="presParOf" srcId="{449D078F-12D9-4EF7-A940-9EB8EEB1C942}" destId="{034E43AF-3A7D-4C1C-AE8F-4CF28557F9D3}"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930292-A649-4093-A4B7-9206884087C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73FE445-B5DC-46BF-A6D9-84793DB00BF8}">
      <dgm:prSet/>
      <dgm:spPr/>
      <dgm:t>
        <a:bodyPr/>
        <a:lstStyle/>
        <a:p>
          <a:r>
            <a:rPr lang="en-US"/>
            <a:t>Psychological Detachment</a:t>
          </a:r>
        </a:p>
      </dgm:t>
    </dgm:pt>
    <dgm:pt modelId="{65F3DA80-8CE6-4D0D-96B6-CA82AEBD5D5E}" type="parTrans" cxnId="{A24E5B0B-BB33-4B50-9E67-377C1A7A2739}">
      <dgm:prSet/>
      <dgm:spPr/>
      <dgm:t>
        <a:bodyPr/>
        <a:lstStyle/>
        <a:p>
          <a:endParaRPr lang="en-US"/>
        </a:p>
      </dgm:t>
    </dgm:pt>
    <dgm:pt modelId="{D2082B14-1CFC-45D3-97DE-13A946C199DE}" type="sibTrans" cxnId="{A24E5B0B-BB33-4B50-9E67-377C1A7A2739}">
      <dgm:prSet/>
      <dgm:spPr/>
      <dgm:t>
        <a:bodyPr/>
        <a:lstStyle/>
        <a:p>
          <a:endParaRPr lang="en-US"/>
        </a:p>
      </dgm:t>
    </dgm:pt>
    <dgm:pt modelId="{D0844B20-DE11-4961-80B5-4A65F0B4DEF5}">
      <dgm:prSet/>
      <dgm:spPr/>
      <dgm:t>
        <a:bodyPr/>
        <a:lstStyle/>
        <a:p>
          <a:r>
            <a:rPr lang="en-US"/>
            <a:t>Relaxation</a:t>
          </a:r>
        </a:p>
      </dgm:t>
    </dgm:pt>
    <dgm:pt modelId="{5DBE4A10-53D6-46B3-ABAD-C3520094EE55}" type="parTrans" cxnId="{AAB0413E-B1C5-4CB1-B988-055D68119710}">
      <dgm:prSet/>
      <dgm:spPr/>
      <dgm:t>
        <a:bodyPr/>
        <a:lstStyle/>
        <a:p>
          <a:endParaRPr lang="en-US"/>
        </a:p>
      </dgm:t>
    </dgm:pt>
    <dgm:pt modelId="{CAD09A90-46C7-4D30-8BB7-38D3420103E4}" type="sibTrans" cxnId="{AAB0413E-B1C5-4CB1-B988-055D68119710}">
      <dgm:prSet/>
      <dgm:spPr/>
      <dgm:t>
        <a:bodyPr/>
        <a:lstStyle/>
        <a:p>
          <a:endParaRPr lang="en-US"/>
        </a:p>
      </dgm:t>
    </dgm:pt>
    <dgm:pt modelId="{CD9AF9AC-F128-4F31-8D34-ED2C6EA6ED12}">
      <dgm:prSet/>
      <dgm:spPr/>
      <dgm:t>
        <a:bodyPr/>
        <a:lstStyle/>
        <a:p>
          <a:r>
            <a:rPr lang="en-US"/>
            <a:t>Mastery Experiences</a:t>
          </a:r>
        </a:p>
      </dgm:t>
    </dgm:pt>
    <dgm:pt modelId="{77295CA1-2565-4831-AAFE-6110048A4764}" type="parTrans" cxnId="{1113B905-89F8-495F-9DC0-26BB0946F628}">
      <dgm:prSet/>
      <dgm:spPr/>
      <dgm:t>
        <a:bodyPr/>
        <a:lstStyle/>
        <a:p>
          <a:endParaRPr lang="en-US"/>
        </a:p>
      </dgm:t>
    </dgm:pt>
    <dgm:pt modelId="{E735BD4E-AE71-49CB-BF80-8B3FFC4FC222}" type="sibTrans" cxnId="{1113B905-89F8-495F-9DC0-26BB0946F628}">
      <dgm:prSet/>
      <dgm:spPr/>
      <dgm:t>
        <a:bodyPr/>
        <a:lstStyle/>
        <a:p>
          <a:endParaRPr lang="en-US"/>
        </a:p>
      </dgm:t>
    </dgm:pt>
    <dgm:pt modelId="{41421A46-0701-43E9-A477-B9077D14176F}">
      <dgm:prSet/>
      <dgm:spPr/>
      <dgm:t>
        <a:bodyPr/>
        <a:lstStyle/>
        <a:p>
          <a:r>
            <a:rPr lang="en-US"/>
            <a:t>Control During Leisure Time</a:t>
          </a:r>
        </a:p>
      </dgm:t>
    </dgm:pt>
    <dgm:pt modelId="{51D2AE74-2320-4D2A-8BB8-F03453B397B0}" type="parTrans" cxnId="{1048627A-1CCB-4A9C-96CA-5020749F60CC}">
      <dgm:prSet/>
      <dgm:spPr/>
      <dgm:t>
        <a:bodyPr/>
        <a:lstStyle/>
        <a:p>
          <a:endParaRPr lang="en-US"/>
        </a:p>
      </dgm:t>
    </dgm:pt>
    <dgm:pt modelId="{7150B5D4-6B7C-403A-886D-B1A3313DFEF2}" type="sibTrans" cxnId="{1048627A-1CCB-4A9C-96CA-5020749F60CC}">
      <dgm:prSet/>
      <dgm:spPr/>
      <dgm:t>
        <a:bodyPr/>
        <a:lstStyle/>
        <a:p>
          <a:endParaRPr lang="en-US"/>
        </a:p>
      </dgm:t>
    </dgm:pt>
    <dgm:pt modelId="{2828422C-1C9C-49E4-A4FA-E6121451E92D}" type="pres">
      <dgm:prSet presAssocID="{A0930292-A649-4093-A4B7-9206884087C1}" presName="linear" presStyleCnt="0">
        <dgm:presLayoutVars>
          <dgm:animLvl val="lvl"/>
          <dgm:resizeHandles val="exact"/>
        </dgm:presLayoutVars>
      </dgm:prSet>
      <dgm:spPr/>
    </dgm:pt>
    <dgm:pt modelId="{923CE244-4830-4583-A9B1-C1D6F38C73F4}" type="pres">
      <dgm:prSet presAssocID="{F73FE445-B5DC-46BF-A6D9-84793DB00BF8}" presName="parentText" presStyleLbl="node1" presStyleIdx="0" presStyleCnt="4">
        <dgm:presLayoutVars>
          <dgm:chMax val="0"/>
          <dgm:bulletEnabled val="1"/>
        </dgm:presLayoutVars>
      </dgm:prSet>
      <dgm:spPr/>
    </dgm:pt>
    <dgm:pt modelId="{8044C326-829A-48DC-9889-86071DBF2DC6}" type="pres">
      <dgm:prSet presAssocID="{D2082B14-1CFC-45D3-97DE-13A946C199DE}" presName="spacer" presStyleCnt="0"/>
      <dgm:spPr/>
    </dgm:pt>
    <dgm:pt modelId="{FCBA4DAF-97DD-4A9A-B2F5-F5D7DA4943B8}" type="pres">
      <dgm:prSet presAssocID="{D0844B20-DE11-4961-80B5-4A65F0B4DEF5}" presName="parentText" presStyleLbl="node1" presStyleIdx="1" presStyleCnt="4">
        <dgm:presLayoutVars>
          <dgm:chMax val="0"/>
          <dgm:bulletEnabled val="1"/>
        </dgm:presLayoutVars>
      </dgm:prSet>
      <dgm:spPr/>
    </dgm:pt>
    <dgm:pt modelId="{97935AF9-3B8C-44FE-94EC-6F5909351831}" type="pres">
      <dgm:prSet presAssocID="{CAD09A90-46C7-4D30-8BB7-38D3420103E4}" presName="spacer" presStyleCnt="0"/>
      <dgm:spPr/>
    </dgm:pt>
    <dgm:pt modelId="{5B866461-33F9-4843-A834-F5DB54F15B5E}" type="pres">
      <dgm:prSet presAssocID="{CD9AF9AC-F128-4F31-8D34-ED2C6EA6ED12}" presName="parentText" presStyleLbl="node1" presStyleIdx="2" presStyleCnt="4">
        <dgm:presLayoutVars>
          <dgm:chMax val="0"/>
          <dgm:bulletEnabled val="1"/>
        </dgm:presLayoutVars>
      </dgm:prSet>
      <dgm:spPr/>
    </dgm:pt>
    <dgm:pt modelId="{0CEB90DB-2576-4B8C-9470-E0C52B4BBE14}" type="pres">
      <dgm:prSet presAssocID="{E735BD4E-AE71-49CB-BF80-8B3FFC4FC222}" presName="spacer" presStyleCnt="0"/>
      <dgm:spPr/>
    </dgm:pt>
    <dgm:pt modelId="{AA36B298-0994-46E2-A8B8-62C64CEEBF4D}" type="pres">
      <dgm:prSet presAssocID="{41421A46-0701-43E9-A477-B9077D14176F}" presName="parentText" presStyleLbl="node1" presStyleIdx="3" presStyleCnt="4">
        <dgm:presLayoutVars>
          <dgm:chMax val="0"/>
          <dgm:bulletEnabled val="1"/>
        </dgm:presLayoutVars>
      </dgm:prSet>
      <dgm:spPr/>
    </dgm:pt>
  </dgm:ptLst>
  <dgm:cxnLst>
    <dgm:cxn modelId="{1113B905-89F8-495F-9DC0-26BB0946F628}" srcId="{A0930292-A649-4093-A4B7-9206884087C1}" destId="{CD9AF9AC-F128-4F31-8D34-ED2C6EA6ED12}" srcOrd="2" destOrd="0" parTransId="{77295CA1-2565-4831-AAFE-6110048A4764}" sibTransId="{E735BD4E-AE71-49CB-BF80-8B3FFC4FC222}"/>
    <dgm:cxn modelId="{1372AC06-4BF0-4773-AB12-52BC1DA1B51C}" type="presOf" srcId="{CD9AF9AC-F128-4F31-8D34-ED2C6EA6ED12}" destId="{5B866461-33F9-4843-A834-F5DB54F15B5E}" srcOrd="0" destOrd="0" presId="urn:microsoft.com/office/officeart/2005/8/layout/vList2"/>
    <dgm:cxn modelId="{A24E5B0B-BB33-4B50-9E67-377C1A7A2739}" srcId="{A0930292-A649-4093-A4B7-9206884087C1}" destId="{F73FE445-B5DC-46BF-A6D9-84793DB00BF8}" srcOrd="0" destOrd="0" parTransId="{65F3DA80-8CE6-4D0D-96B6-CA82AEBD5D5E}" sibTransId="{D2082B14-1CFC-45D3-97DE-13A946C199DE}"/>
    <dgm:cxn modelId="{F658E118-3038-4433-980B-3E9D61E75D8B}" type="presOf" srcId="{41421A46-0701-43E9-A477-B9077D14176F}" destId="{AA36B298-0994-46E2-A8B8-62C64CEEBF4D}" srcOrd="0" destOrd="0" presId="urn:microsoft.com/office/officeart/2005/8/layout/vList2"/>
    <dgm:cxn modelId="{AAB0413E-B1C5-4CB1-B988-055D68119710}" srcId="{A0930292-A649-4093-A4B7-9206884087C1}" destId="{D0844B20-DE11-4961-80B5-4A65F0B4DEF5}" srcOrd="1" destOrd="0" parTransId="{5DBE4A10-53D6-46B3-ABAD-C3520094EE55}" sibTransId="{CAD09A90-46C7-4D30-8BB7-38D3420103E4}"/>
    <dgm:cxn modelId="{06616F41-3AE8-4877-8A2E-1DA2E84B0878}" type="presOf" srcId="{A0930292-A649-4093-A4B7-9206884087C1}" destId="{2828422C-1C9C-49E4-A4FA-E6121451E92D}" srcOrd="0" destOrd="0" presId="urn:microsoft.com/office/officeart/2005/8/layout/vList2"/>
    <dgm:cxn modelId="{1048627A-1CCB-4A9C-96CA-5020749F60CC}" srcId="{A0930292-A649-4093-A4B7-9206884087C1}" destId="{41421A46-0701-43E9-A477-B9077D14176F}" srcOrd="3" destOrd="0" parTransId="{51D2AE74-2320-4D2A-8BB8-F03453B397B0}" sibTransId="{7150B5D4-6B7C-403A-886D-B1A3313DFEF2}"/>
    <dgm:cxn modelId="{C0E08484-C8F5-4935-A353-7CFBE093BA69}" type="presOf" srcId="{D0844B20-DE11-4961-80B5-4A65F0B4DEF5}" destId="{FCBA4DAF-97DD-4A9A-B2F5-F5D7DA4943B8}" srcOrd="0" destOrd="0" presId="urn:microsoft.com/office/officeart/2005/8/layout/vList2"/>
    <dgm:cxn modelId="{28EFA193-02A9-40B6-83FC-AA3B74EFD40D}" type="presOf" srcId="{F73FE445-B5DC-46BF-A6D9-84793DB00BF8}" destId="{923CE244-4830-4583-A9B1-C1D6F38C73F4}" srcOrd="0" destOrd="0" presId="urn:microsoft.com/office/officeart/2005/8/layout/vList2"/>
    <dgm:cxn modelId="{1475CA0B-5BE5-423F-BEAE-8C763E3E5849}" type="presParOf" srcId="{2828422C-1C9C-49E4-A4FA-E6121451E92D}" destId="{923CE244-4830-4583-A9B1-C1D6F38C73F4}" srcOrd="0" destOrd="0" presId="urn:microsoft.com/office/officeart/2005/8/layout/vList2"/>
    <dgm:cxn modelId="{4EF98B36-B4BD-4529-B618-698328E95214}" type="presParOf" srcId="{2828422C-1C9C-49E4-A4FA-E6121451E92D}" destId="{8044C326-829A-48DC-9889-86071DBF2DC6}" srcOrd="1" destOrd="0" presId="urn:microsoft.com/office/officeart/2005/8/layout/vList2"/>
    <dgm:cxn modelId="{91153B33-A174-4F08-BFD9-CEDEFD68BBC1}" type="presParOf" srcId="{2828422C-1C9C-49E4-A4FA-E6121451E92D}" destId="{FCBA4DAF-97DD-4A9A-B2F5-F5D7DA4943B8}" srcOrd="2" destOrd="0" presId="urn:microsoft.com/office/officeart/2005/8/layout/vList2"/>
    <dgm:cxn modelId="{E11C69A7-EBC8-4C55-B7EF-EEE00D7774EC}" type="presParOf" srcId="{2828422C-1C9C-49E4-A4FA-E6121451E92D}" destId="{97935AF9-3B8C-44FE-94EC-6F5909351831}" srcOrd="3" destOrd="0" presId="urn:microsoft.com/office/officeart/2005/8/layout/vList2"/>
    <dgm:cxn modelId="{7E0B48E1-ED53-4DF4-B328-595A1EE76244}" type="presParOf" srcId="{2828422C-1C9C-49E4-A4FA-E6121451E92D}" destId="{5B866461-33F9-4843-A834-F5DB54F15B5E}" srcOrd="4" destOrd="0" presId="urn:microsoft.com/office/officeart/2005/8/layout/vList2"/>
    <dgm:cxn modelId="{61BE630F-C433-4847-8C70-81AE2CE0D787}" type="presParOf" srcId="{2828422C-1C9C-49E4-A4FA-E6121451E92D}" destId="{0CEB90DB-2576-4B8C-9470-E0C52B4BBE14}" srcOrd="5" destOrd="0" presId="urn:microsoft.com/office/officeart/2005/8/layout/vList2"/>
    <dgm:cxn modelId="{F860F7BD-AC7C-4D2F-9AD5-03685DA07D8F}" type="presParOf" srcId="{2828422C-1C9C-49E4-A4FA-E6121451E92D}" destId="{AA36B298-0994-46E2-A8B8-62C64CEEBF4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634824-B859-4EFD-811B-400705DA89C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A04B0E1C-F8CA-4AAF-9FC7-9325412949E7}">
      <dgm:prSet custT="1"/>
      <dgm:spPr/>
      <dgm:t>
        <a:bodyPr/>
        <a:lstStyle/>
        <a:p>
          <a:r>
            <a:rPr lang="en-US" sz="1600" dirty="0"/>
            <a:t>Considering ways in which a job site may be designed to be highly productive while simultaneously promoting employee health.</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BBDB6DC-F59C-4935-861F-D71C2AB6F905}" type="parTrans" cxnId="{F9BAB802-B6EB-4687-9F84-5CBF6D74924F}">
      <dgm:prSet/>
      <dgm:spPr/>
      <dgm:t>
        <a:bodyPr/>
        <a:lstStyle/>
        <a:p>
          <a:endParaRPr lang="en-US"/>
        </a:p>
      </dgm:t>
    </dgm:pt>
    <dgm:pt modelId="{B135C410-05F8-4522-9A61-21700078F002}" type="sibTrans" cxnId="{F9BAB802-B6EB-4687-9F84-5CBF6D74924F}">
      <dgm:prSet/>
      <dgm:spPr/>
      <dgm:t>
        <a:bodyPr/>
        <a:lstStyle/>
        <a:p>
          <a:endParaRPr lang="en-US"/>
        </a:p>
      </dgm:t>
    </dgm:pt>
    <dgm:pt modelId="{1FA7D816-2831-459B-886C-3D9E75EA97AC}">
      <dgm:prSet/>
      <dgm:spPr/>
      <dgm:t>
        <a:bodyPr/>
        <a:lstStyle/>
        <a:p>
          <a:r>
            <a:rPr lang="en-US" dirty="0"/>
            <a:t>The balance between job demands and job resources is dynamic—that is, in a constant state of flux.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30111B7-3D13-4807-9A42-46131CD06336}" type="parTrans" cxnId="{31806B83-A220-4586-8856-4954FA9AF44D}">
      <dgm:prSet/>
      <dgm:spPr/>
      <dgm:t>
        <a:bodyPr/>
        <a:lstStyle/>
        <a:p>
          <a:endParaRPr lang="en-US"/>
        </a:p>
      </dgm:t>
    </dgm:pt>
    <dgm:pt modelId="{58EBE117-DCB5-425B-AC75-03AC65B8B780}" type="sibTrans" cxnId="{31806B83-A220-4586-8856-4954FA9AF44D}">
      <dgm:prSet/>
      <dgm:spPr/>
      <dgm:t>
        <a:bodyPr/>
        <a:lstStyle/>
        <a:p>
          <a:endParaRPr lang="en-US"/>
        </a:p>
      </dgm:t>
    </dgm:pt>
    <dgm:pt modelId="{04AD627A-549D-40F4-BCF1-A65898B593BE}">
      <dgm:prSet/>
      <dgm:spPr/>
      <dgm:t>
        <a:bodyPr/>
        <a:lstStyle/>
        <a:p>
          <a:r>
            <a:rPr lang="en-US"/>
            <a:t>The challenge for leaders is to maintain that balance in such a manner that it promotes the personal and professional growth of employees while fulfilling the mission of the organization.</a:t>
          </a:r>
        </a:p>
      </dgm:t>
    </dgm:pt>
    <dgm:pt modelId="{6B9758EF-8214-4570-89BE-2A047DDC722D}" type="parTrans" cxnId="{FD8C6D8B-033F-4ECC-BEDB-F63FC4C54018}">
      <dgm:prSet/>
      <dgm:spPr/>
      <dgm:t>
        <a:bodyPr/>
        <a:lstStyle/>
        <a:p>
          <a:endParaRPr lang="en-US"/>
        </a:p>
      </dgm:t>
    </dgm:pt>
    <dgm:pt modelId="{DD2BB3C6-7594-4C2E-8D86-EBE428C400EE}" type="sibTrans" cxnId="{FD8C6D8B-033F-4ECC-BEDB-F63FC4C54018}">
      <dgm:prSet/>
      <dgm:spPr/>
      <dgm:t>
        <a:bodyPr/>
        <a:lstStyle/>
        <a:p>
          <a:endParaRPr lang="en-US"/>
        </a:p>
      </dgm:t>
    </dgm:pt>
    <dgm:pt modelId="{E190BECE-12D5-4F16-BFDD-4D1C9EBB01CC}">
      <dgm:prSet custT="1"/>
      <dgm:spPr/>
      <dgm:t>
        <a:bodyPr/>
        <a:lstStyle/>
        <a:p>
          <a:r>
            <a:rPr lang="en-US" sz="1600" dirty="0"/>
            <a:t>Another key aspect of a TI Wellness Approach is to build and strengthen workplace relationships.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10CF15B-9C99-4F58-83E8-A90CAADABF42}" type="parTrans" cxnId="{D5FB9411-43A9-4E54-876F-0AA9E220FFE9}">
      <dgm:prSet/>
      <dgm:spPr/>
      <dgm:t>
        <a:bodyPr/>
        <a:lstStyle/>
        <a:p>
          <a:endParaRPr lang="en-US"/>
        </a:p>
      </dgm:t>
    </dgm:pt>
    <dgm:pt modelId="{5B52C91A-8F3D-4B68-B194-F0BB9C2A9F38}" type="sibTrans" cxnId="{D5FB9411-43A9-4E54-876F-0AA9E220FFE9}">
      <dgm:prSet/>
      <dgm:spPr/>
      <dgm:t>
        <a:bodyPr/>
        <a:lstStyle/>
        <a:p>
          <a:endParaRPr lang="en-US"/>
        </a:p>
      </dgm:t>
    </dgm:pt>
    <dgm:pt modelId="{2A670C20-D955-4FA0-85D2-260DEAD6681B}">
      <dgm:prSet custT="1"/>
      <dgm:spPr/>
      <dgm:t>
        <a:bodyPr/>
        <a:lstStyle/>
        <a:p>
          <a:r>
            <a:rPr lang="en-US" sz="1600" dirty="0"/>
            <a:t>Allow vulnerability</a:t>
          </a:r>
        </a:p>
      </dgm:t>
    </dgm:pt>
    <dgm:pt modelId="{D21B0AC8-1347-4729-AC48-895DF9A29B07}" type="parTrans" cxnId="{78D906D4-4664-4FCB-A557-77DB31635246}">
      <dgm:prSet/>
      <dgm:spPr/>
      <dgm:t>
        <a:bodyPr/>
        <a:lstStyle/>
        <a:p>
          <a:endParaRPr lang="en-US"/>
        </a:p>
      </dgm:t>
    </dgm:pt>
    <dgm:pt modelId="{F696FE2B-B8A1-49EF-B175-9611816CB8C0}" type="sibTrans" cxnId="{78D906D4-4664-4FCB-A557-77DB31635246}">
      <dgm:prSet/>
      <dgm:spPr/>
      <dgm:t>
        <a:bodyPr/>
        <a:lstStyle/>
        <a:p>
          <a:endParaRPr lang="en-US"/>
        </a:p>
      </dgm:t>
    </dgm:pt>
    <dgm:pt modelId="{89964D23-57CD-4D71-9475-5B20D8686EC3}">
      <dgm:prSet custT="1"/>
      <dgm:spPr/>
      <dgm:t>
        <a:bodyPr/>
        <a:lstStyle/>
        <a:p>
          <a:r>
            <a:rPr lang="en-US" sz="1600" dirty="0"/>
            <a:t>Engage in honest interactions</a:t>
          </a:r>
        </a:p>
      </dgm:t>
    </dgm:pt>
    <dgm:pt modelId="{FD84BEBB-E64A-46B3-B073-3AB08A8F12B4}" type="parTrans" cxnId="{C5CFC8F7-3574-4957-BF8A-CB9CC5A9E15B}">
      <dgm:prSet/>
      <dgm:spPr/>
      <dgm:t>
        <a:bodyPr/>
        <a:lstStyle/>
        <a:p>
          <a:endParaRPr lang="en-US"/>
        </a:p>
      </dgm:t>
    </dgm:pt>
    <dgm:pt modelId="{B33A00F1-7509-4778-8EFD-C0BDCD1D46C3}" type="sibTrans" cxnId="{C5CFC8F7-3574-4957-BF8A-CB9CC5A9E15B}">
      <dgm:prSet/>
      <dgm:spPr/>
      <dgm:t>
        <a:bodyPr/>
        <a:lstStyle/>
        <a:p>
          <a:endParaRPr lang="en-US"/>
        </a:p>
      </dgm:t>
    </dgm:pt>
    <dgm:pt modelId="{02BAF1F4-703B-4478-AF75-BBC412DCDEA4}">
      <dgm:prSet custT="1"/>
      <dgm:spPr/>
      <dgm:t>
        <a:bodyPr/>
        <a:lstStyle/>
        <a:p>
          <a:r>
            <a:rPr lang="en-US" sz="1600" dirty="0"/>
            <a:t>Interact with integrity</a:t>
          </a:r>
        </a:p>
      </dgm:t>
    </dgm:pt>
    <dgm:pt modelId="{1EA28676-52A6-404D-98F8-E98C7240EB96}" type="parTrans" cxnId="{11BEB183-F2BC-436C-BB2A-F031F1E1EB68}">
      <dgm:prSet/>
      <dgm:spPr/>
      <dgm:t>
        <a:bodyPr/>
        <a:lstStyle/>
        <a:p>
          <a:endParaRPr lang="en-US"/>
        </a:p>
      </dgm:t>
    </dgm:pt>
    <dgm:pt modelId="{2F60EBD0-0C36-4314-8219-9896CEDA71C3}" type="sibTrans" cxnId="{11BEB183-F2BC-436C-BB2A-F031F1E1EB68}">
      <dgm:prSet/>
      <dgm:spPr/>
      <dgm:t>
        <a:bodyPr/>
        <a:lstStyle/>
        <a:p>
          <a:endParaRPr lang="en-US"/>
        </a:p>
      </dgm:t>
    </dgm:pt>
    <dgm:pt modelId="{3EC85032-096E-4946-95DB-DC59A9350D01}">
      <dgm:prSet custT="1"/>
      <dgm:spPr/>
      <dgm:t>
        <a:bodyPr/>
        <a:lstStyle/>
        <a:p>
          <a:r>
            <a:rPr lang="en-US" sz="1600" dirty="0"/>
            <a:t>Practice empathy</a:t>
          </a:r>
        </a:p>
      </dgm:t>
    </dgm:pt>
    <dgm:pt modelId="{FEF7EBF7-8A77-4B1F-B607-FCB7D5F83817}" type="parTrans" cxnId="{B0E4D0C4-58CE-4ED9-BBB4-9850986F1719}">
      <dgm:prSet/>
      <dgm:spPr/>
      <dgm:t>
        <a:bodyPr/>
        <a:lstStyle/>
        <a:p>
          <a:endParaRPr lang="en-US"/>
        </a:p>
      </dgm:t>
    </dgm:pt>
    <dgm:pt modelId="{FC780586-E7DB-4777-8569-7779CBF520EE}" type="sibTrans" cxnId="{B0E4D0C4-58CE-4ED9-BBB4-9850986F1719}">
      <dgm:prSet/>
      <dgm:spPr/>
      <dgm:t>
        <a:bodyPr/>
        <a:lstStyle/>
        <a:p>
          <a:endParaRPr lang="en-US"/>
        </a:p>
      </dgm:t>
    </dgm:pt>
    <dgm:pt modelId="{C47E0F0A-75F9-408B-8745-79E02E6CC019}">
      <dgm:prSet custT="1"/>
      <dgm:spPr/>
      <dgm:t>
        <a:bodyPr/>
        <a:lstStyle/>
        <a:p>
          <a:r>
            <a:rPr lang="en-US" sz="1600" dirty="0"/>
            <a:t>Listen actively</a:t>
          </a:r>
        </a:p>
      </dgm:t>
    </dgm:pt>
    <dgm:pt modelId="{01D0147F-8B4E-4DCE-A42C-B0DEE9228ADB}" type="parTrans" cxnId="{C6557359-6A79-4D92-8018-AC5D86802C26}">
      <dgm:prSet/>
      <dgm:spPr/>
      <dgm:t>
        <a:bodyPr/>
        <a:lstStyle/>
        <a:p>
          <a:endParaRPr lang="en-US"/>
        </a:p>
      </dgm:t>
    </dgm:pt>
    <dgm:pt modelId="{06E01EC2-589F-4436-9725-E853012B0007}" type="sibTrans" cxnId="{C6557359-6A79-4D92-8018-AC5D86802C26}">
      <dgm:prSet/>
      <dgm:spPr/>
      <dgm:t>
        <a:bodyPr/>
        <a:lstStyle/>
        <a:p>
          <a:endParaRPr lang="en-US"/>
        </a:p>
      </dgm:t>
    </dgm:pt>
    <dgm:pt modelId="{81521BB9-AE50-4E0B-95E0-A3F573DF52C9}">
      <dgm:prSet custT="1"/>
      <dgm:spPr/>
      <dgm:t>
        <a:bodyPr/>
        <a:lstStyle/>
        <a:p>
          <a:r>
            <a:rPr lang="en-US" sz="1600" dirty="0"/>
            <a:t>Find opportunities for shared professional growth</a:t>
          </a:r>
        </a:p>
      </dgm:t>
    </dgm:pt>
    <dgm:pt modelId="{9429A4C5-2DCC-481C-937E-67DDAC319A23}" type="parTrans" cxnId="{8D610E68-9E1F-40B9-99D0-3B3D5F9E0F99}">
      <dgm:prSet/>
      <dgm:spPr/>
      <dgm:t>
        <a:bodyPr/>
        <a:lstStyle/>
        <a:p>
          <a:endParaRPr lang="en-US"/>
        </a:p>
      </dgm:t>
    </dgm:pt>
    <dgm:pt modelId="{14795B46-8D23-45FA-A61D-ECE91CF8145D}" type="sibTrans" cxnId="{8D610E68-9E1F-40B9-99D0-3B3D5F9E0F99}">
      <dgm:prSet/>
      <dgm:spPr/>
      <dgm:t>
        <a:bodyPr/>
        <a:lstStyle/>
        <a:p>
          <a:endParaRPr lang="en-US"/>
        </a:p>
      </dgm:t>
    </dgm:pt>
    <dgm:pt modelId="{69CC7E4C-433F-445A-A76D-357962A425E4}">
      <dgm:prSet custT="1"/>
      <dgm:spPr/>
      <dgm:t>
        <a:bodyPr/>
        <a:lstStyle/>
        <a:p>
          <a:r>
            <a:rPr lang="en-US" sz="1600"/>
            <a:t>Laugh together</a:t>
          </a:r>
        </a:p>
      </dgm:t>
    </dgm:pt>
    <dgm:pt modelId="{781F71BC-4FC8-4D0B-9B3D-A90FE90AC3E9}" type="parTrans" cxnId="{AE1B0AAD-6B3D-4449-8F38-0C54A6903357}">
      <dgm:prSet/>
      <dgm:spPr/>
      <dgm:t>
        <a:bodyPr/>
        <a:lstStyle/>
        <a:p>
          <a:endParaRPr lang="en-US"/>
        </a:p>
      </dgm:t>
    </dgm:pt>
    <dgm:pt modelId="{84BC42CD-017B-4855-9728-C9BEF2CEE6C3}" type="sibTrans" cxnId="{AE1B0AAD-6B3D-4449-8F38-0C54A6903357}">
      <dgm:prSet/>
      <dgm:spPr/>
      <dgm:t>
        <a:bodyPr/>
        <a:lstStyle/>
        <a:p>
          <a:endParaRPr lang="en-US"/>
        </a:p>
      </dgm:t>
    </dgm:pt>
    <dgm:pt modelId="{63A64379-A8CB-4EDE-B919-EE60CD9ECE88}">
      <dgm:prSet custT="1"/>
      <dgm:spPr/>
      <dgm:t>
        <a:bodyPr/>
        <a:lstStyle/>
        <a:p>
          <a:r>
            <a:rPr lang="en-US" sz="1600" dirty="0"/>
            <a:t>Have patience</a:t>
          </a:r>
        </a:p>
      </dgm:t>
    </dgm:pt>
    <dgm:pt modelId="{6ACA0844-6806-4144-A615-E5D1CF4E5257}" type="parTrans" cxnId="{3400BBC9-9932-4480-A2E6-191C0EB555E0}">
      <dgm:prSet/>
      <dgm:spPr/>
      <dgm:t>
        <a:bodyPr/>
        <a:lstStyle/>
        <a:p>
          <a:endParaRPr lang="en-US"/>
        </a:p>
      </dgm:t>
    </dgm:pt>
    <dgm:pt modelId="{98EB535A-BE30-4EF7-931D-4D6CD26B2168}" type="sibTrans" cxnId="{3400BBC9-9932-4480-A2E6-191C0EB555E0}">
      <dgm:prSet/>
      <dgm:spPr/>
      <dgm:t>
        <a:bodyPr/>
        <a:lstStyle/>
        <a:p>
          <a:endParaRPr lang="en-US"/>
        </a:p>
      </dgm:t>
    </dgm:pt>
    <dgm:pt modelId="{0C2904F1-3B69-4BFE-8EC4-3A68F18B57D7}" type="pres">
      <dgm:prSet presAssocID="{E6634824-B859-4EFD-811B-400705DA89C3}" presName="cycle" presStyleCnt="0">
        <dgm:presLayoutVars>
          <dgm:dir/>
          <dgm:resizeHandles val="exact"/>
        </dgm:presLayoutVars>
      </dgm:prSet>
      <dgm:spPr/>
    </dgm:pt>
    <dgm:pt modelId="{B030139A-055C-458D-9F3E-0E0E513B9DE3}" type="pres">
      <dgm:prSet presAssocID="{A04B0E1C-F8CA-4AAF-9FC7-9325412949E7}" presName="node" presStyleLbl="node1" presStyleIdx="0" presStyleCnt="3" custScaleX="141769" custScaleY="120841">
        <dgm:presLayoutVars>
          <dgm:bulletEnabled val="1"/>
        </dgm:presLayoutVars>
      </dgm:prSet>
      <dgm:spPr/>
    </dgm:pt>
    <dgm:pt modelId="{58A5936F-A9EE-4A5A-9580-AF57C2AFFABA}" type="pres">
      <dgm:prSet presAssocID="{A04B0E1C-F8CA-4AAF-9FC7-9325412949E7}" presName="spNode" presStyleCnt="0"/>
      <dgm:spPr/>
    </dgm:pt>
    <dgm:pt modelId="{2428BCD5-FC75-4D5B-9C6B-F9C1B89F5EC8}" type="pres">
      <dgm:prSet presAssocID="{B135C410-05F8-4522-9A61-21700078F002}" presName="sibTrans" presStyleLbl="sibTrans1D1" presStyleIdx="0" presStyleCnt="3"/>
      <dgm:spPr/>
    </dgm:pt>
    <dgm:pt modelId="{195E937E-A8AC-4F9B-BE76-853361D5D605}" type="pres">
      <dgm:prSet presAssocID="{1FA7D816-2831-459B-886C-3D9E75EA97AC}" presName="node" presStyleLbl="node1" presStyleIdx="1" presStyleCnt="3" custScaleX="134778" custScaleY="173015" custRadScaleRad="96207" custRadScaleInc="-28683">
        <dgm:presLayoutVars>
          <dgm:bulletEnabled val="1"/>
        </dgm:presLayoutVars>
      </dgm:prSet>
      <dgm:spPr/>
    </dgm:pt>
    <dgm:pt modelId="{6E05CFAB-F5A4-421C-B11D-2A5EA1204BD7}" type="pres">
      <dgm:prSet presAssocID="{1FA7D816-2831-459B-886C-3D9E75EA97AC}" presName="spNode" presStyleCnt="0"/>
      <dgm:spPr/>
    </dgm:pt>
    <dgm:pt modelId="{9FC50004-8A15-40AE-8A69-03411358DBCE}" type="pres">
      <dgm:prSet presAssocID="{58EBE117-DCB5-425B-AC75-03AC65B8B780}" presName="sibTrans" presStyleLbl="sibTrans1D1" presStyleIdx="1" presStyleCnt="3"/>
      <dgm:spPr/>
    </dgm:pt>
    <dgm:pt modelId="{702AC163-EF74-4268-91BD-FDCDC2474E83}" type="pres">
      <dgm:prSet presAssocID="{E190BECE-12D5-4F16-BFDD-4D1C9EBB01CC}" presName="node" presStyleLbl="node1" presStyleIdx="2" presStyleCnt="3" custScaleX="127901" custScaleY="167466" custRadScaleRad="83372" custRadScaleInc="24573">
        <dgm:presLayoutVars>
          <dgm:bulletEnabled val="1"/>
        </dgm:presLayoutVars>
      </dgm:prSet>
      <dgm:spPr/>
    </dgm:pt>
    <dgm:pt modelId="{94B67453-43EB-4724-975D-5F49487B9BE9}" type="pres">
      <dgm:prSet presAssocID="{E190BECE-12D5-4F16-BFDD-4D1C9EBB01CC}" presName="spNode" presStyleCnt="0"/>
      <dgm:spPr/>
    </dgm:pt>
    <dgm:pt modelId="{C5E221E2-A751-4C09-806D-6976AFD262CC}" type="pres">
      <dgm:prSet presAssocID="{5B52C91A-8F3D-4B68-B194-F0BB9C2A9F38}" presName="sibTrans" presStyleLbl="sibTrans1D1" presStyleIdx="2" presStyleCnt="3"/>
      <dgm:spPr/>
    </dgm:pt>
  </dgm:ptLst>
  <dgm:cxnLst>
    <dgm:cxn modelId="{F9BAB802-B6EB-4687-9F84-5CBF6D74924F}" srcId="{E6634824-B859-4EFD-811B-400705DA89C3}" destId="{A04B0E1C-F8CA-4AAF-9FC7-9325412949E7}" srcOrd="0" destOrd="0" parTransId="{7BBDB6DC-F59C-4935-861F-D71C2AB6F905}" sibTransId="{B135C410-05F8-4522-9A61-21700078F002}"/>
    <dgm:cxn modelId="{2603E907-2BD0-44AC-82DB-103DC652CFC2}" type="presOf" srcId="{5B52C91A-8F3D-4B68-B194-F0BB9C2A9F38}" destId="{C5E221E2-A751-4C09-806D-6976AFD262CC}" srcOrd="0" destOrd="0" presId="urn:microsoft.com/office/officeart/2005/8/layout/cycle5"/>
    <dgm:cxn modelId="{CA884A09-964E-447E-A9F9-462804A8ED72}" type="presOf" srcId="{C47E0F0A-75F9-408B-8745-79E02E6CC019}" destId="{702AC163-EF74-4268-91BD-FDCDC2474E83}" srcOrd="0" destOrd="5" presId="urn:microsoft.com/office/officeart/2005/8/layout/cycle5"/>
    <dgm:cxn modelId="{D5FB9411-43A9-4E54-876F-0AA9E220FFE9}" srcId="{E6634824-B859-4EFD-811B-400705DA89C3}" destId="{E190BECE-12D5-4F16-BFDD-4D1C9EBB01CC}" srcOrd="2" destOrd="0" parTransId="{010CF15B-9C99-4F58-83E8-A90CAADABF42}" sibTransId="{5B52C91A-8F3D-4B68-B194-F0BB9C2A9F38}"/>
    <dgm:cxn modelId="{C3974719-1A24-4745-9FE6-CEC14699657C}" type="presOf" srcId="{1FA7D816-2831-459B-886C-3D9E75EA97AC}" destId="{195E937E-A8AC-4F9B-BE76-853361D5D605}" srcOrd="0" destOrd="0" presId="urn:microsoft.com/office/officeart/2005/8/layout/cycle5"/>
    <dgm:cxn modelId="{E74F3C1A-2834-4DCA-B67F-AB76FE4D064C}" type="presOf" srcId="{E190BECE-12D5-4F16-BFDD-4D1C9EBB01CC}" destId="{702AC163-EF74-4268-91BD-FDCDC2474E83}" srcOrd="0" destOrd="0" presId="urn:microsoft.com/office/officeart/2005/8/layout/cycle5"/>
    <dgm:cxn modelId="{92D8A239-E200-46F9-B504-7A095CA7450F}" type="presOf" srcId="{89964D23-57CD-4D71-9475-5B20D8686EC3}" destId="{702AC163-EF74-4268-91BD-FDCDC2474E83}" srcOrd="0" destOrd="2" presId="urn:microsoft.com/office/officeart/2005/8/layout/cycle5"/>
    <dgm:cxn modelId="{27A67551-6F7C-4D7D-9D77-5B2BD3FE0A2E}" type="presOf" srcId="{A04B0E1C-F8CA-4AAF-9FC7-9325412949E7}" destId="{B030139A-055C-458D-9F3E-0E0E513B9DE3}" srcOrd="0" destOrd="0" presId="urn:microsoft.com/office/officeart/2005/8/layout/cycle5"/>
    <dgm:cxn modelId="{C6557359-6A79-4D92-8018-AC5D86802C26}" srcId="{E190BECE-12D5-4F16-BFDD-4D1C9EBB01CC}" destId="{C47E0F0A-75F9-408B-8745-79E02E6CC019}" srcOrd="4" destOrd="0" parTransId="{01D0147F-8B4E-4DCE-A42C-B0DEE9228ADB}" sibTransId="{06E01EC2-589F-4436-9725-E853012B0007}"/>
    <dgm:cxn modelId="{746C7967-D33B-44CB-93D6-FA87033788AF}" type="presOf" srcId="{58EBE117-DCB5-425B-AC75-03AC65B8B780}" destId="{9FC50004-8A15-40AE-8A69-03411358DBCE}" srcOrd="0" destOrd="0" presId="urn:microsoft.com/office/officeart/2005/8/layout/cycle5"/>
    <dgm:cxn modelId="{8D610E68-9E1F-40B9-99D0-3B3D5F9E0F99}" srcId="{E190BECE-12D5-4F16-BFDD-4D1C9EBB01CC}" destId="{81521BB9-AE50-4E0B-95E0-A3F573DF52C9}" srcOrd="5" destOrd="0" parTransId="{9429A4C5-2DCC-481C-937E-67DDAC319A23}" sibTransId="{14795B46-8D23-45FA-A61D-ECE91CF8145D}"/>
    <dgm:cxn modelId="{9B796173-B259-4B61-A6EB-7DFBA83D61AE}" type="presOf" srcId="{E6634824-B859-4EFD-811B-400705DA89C3}" destId="{0C2904F1-3B69-4BFE-8EC4-3A68F18B57D7}" srcOrd="0" destOrd="0" presId="urn:microsoft.com/office/officeart/2005/8/layout/cycle5"/>
    <dgm:cxn modelId="{31806B83-A220-4586-8856-4954FA9AF44D}" srcId="{E6634824-B859-4EFD-811B-400705DA89C3}" destId="{1FA7D816-2831-459B-886C-3D9E75EA97AC}" srcOrd="1" destOrd="0" parTransId="{F30111B7-3D13-4807-9A42-46131CD06336}" sibTransId="{58EBE117-DCB5-425B-AC75-03AC65B8B780}"/>
    <dgm:cxn modelId="{11BEB183-F2BC-436C-BB2A-F031F1E1EB68}" srcId="{E190BECE-12D5-4F16-BFDD-4D1C9EBB01CC}" destId="{02BAF1F4-703B-4478-AF75-BBC412DCDEA4}" srcOrd="2" destOrd="0" parTransId="{1EA28676-52A6-404D-98F8-E98C7240EB96}" sibTransId="{2F60EBD0-0C36-4314-8219-9896CEDA71C3}"/>
    <dgm:cxn modelId="{FD8C6D8B-033F-4ECC-BEDB-F63FC4C54018}" srcId="{1FA7D816-2831-459B-886C-3D9E75EA97AC}" destId="{04AD627A-549D-40F4-BCF1-A65898B593BE}" srcOrd="0" destOrd="0" parTransId="{6B9758EF-8214-4570-89BE-2A047DDC722D}" sibTransId="{DD2BB3C6-7594-4C2E-8D86-EBE428C400EE}"/>
    <dgm:cxn modelId="{BA649E91-05A7-4644-9C44-80BC874AA24D}" type="presOf" srcId="{02BAF1F4-703B-4478-AF75-BBC412DCDEA4}" destId="{702AC163-EF74-4268-91BD-FDCDC2474E83}" srcOrd="0" destOrd="3" presId="urn:microsoft.com/office/officeart/2005/8/layout/cycle5"/>
    <dgm:cxn modelId="{3EF03FA5-542A-4941-A707-81952A48FAD6}" type="presOf" srcId="{3EC85032-096E-4946-95DB-DC59A9350D01}" destId="{702AC163-EF74-4268-91BD-FDCDC2474E83}" srcOrd="0" destOrd="4" presId="urn:microsoft.com/office/officeart/2005/8/layout/cycle5"/>
    <dgm:cxn modelId="{40DFE8AC-899E-4E95-866B-540A5E8057AB}" type="presOf" srcId="{81521BB9-AE50-4E0B-95E0-A3F573DF52C9}" destId="{702AC163-EF74-4268-91BD-FDCDC2474E83}" srcOrd="0" destOrd="6" presId="urn:microsoft.com/office/officeart/2005/8/layout/cycle5"/>
    <dgm:cxn modelId="{AE1B0AAD-6B3D-4449-8F38-0C54A6903357}" srcId="{E190BECE-12D5-4F16-BFDD-4D1C9EBB01CC}" destId="{69CC7E4C-433F-445A-A76D-357962A425E4}" srcOrd="6" destOrd="0" parTransId="{781F71BC-4FC8-4D0B-9B3D-A90FE90AC3E9}" sibTransId="{84BC42CD-017B-4855-9728-C9BEF2CEE6C3}"/>
    <dgm:cxn modelId="{B91C1FBC-704E-4041-9093-94A56023035F}" type="presOf" srcId="{63A64379-A8CB-4EDE-B919-EE60CD9ECE88}" destId="{702AC163-EF74-4268-91BD-FDCDC2474E83}" srcOrd="0" destOrd="8" presId="urn:microsoft.com/office/officeart/2005/8/layout/cycle5"/>
    <dgm:cxn modelId="{B0E4D0C4-58CE-4ED9-BBB4-9850986F1719}" srcId="{E190BECE-12D5-4F16-BFDD-4D1C9EBB01CC}" destId="{3EC85032-096E-4946-95DB-DC59A9350D01}" srcOrd="3" destOrd="0" parTransId="{FEF7EBF7-8A77-4B1F-B607-FCB7D5F83817}" sibTransId="{FC780586-E7DB-4777-8569-7779CBF520EE}"/>
    <dgm:cxn modelId="{F7A2A7C9-02D1-4B97-8B80-A8AA2B9D0F32}" type="presOf" srcId="{2A670C20-D955-4FA0-85D2-260DEAD6681B}" destId="{702AC163-EF74-4268-91BD-FDCDC2474E83}" srcOrd="0" destOrd="1" presId="urn:microsoft.com/office/officeart/2005/8/layout/cycle5"/>
    <dgm:cxn modelId="{3400BBC9-9932-4480-A2E6-191C0EB555E0}" srcId="{E190BECE-12D5-4F16-BFDD-4D1C9EBB01CC}" destId="{63A64379-A8CB-4EDE-B919-EE60CD9ECE88}" srcOrd="7" destOrd="0" parTransId="{6ACA0844-6806-4144-A615-E5D1CF4E5257}" sibTransId="{98EB535A-BE30-4EF7-931D-4D6CD26B2168}"/>
    <dgm:cxn modelId="{78D906D4-4664-4FCB-A557-77DB31635246}" srcId="{E190BECE-12D5-4F16-BFDD-4D1C9EBB01CC}" destId="{2A670C20-D955-4FA0-85D2-260DEAD6681B}" srcOrd="0" destOrd="0" parTransId="{D21B0AC8-1347-4729-AC48-895DF9A29B07}" sibTransId="{F696FE2B-B8A1-49EF-B175-9611816CB8C0}"/>
    <dgm:cxn modelId="{C0F550D5-5FF7-429D-B49D-8CF582FAE3BA}" type="presOf" srcId="{B135C410-05F8-4522-9A61-21700078F002}" destId="{2428BCD5-FC75-4D5B-9C6B-F9C1B89F5EC8}" srcOrd="0" destOrd="0" presId="urn:microsoft.com/office/officeart/2005/8/layout/cycle5"/>
    <dgm:cxn modelId="{C09B99DF-A8E7-4AF8-B4A6-E3E8C003CDB7}" type="presOf" srcId="{69CC7E4C-433F-445A-A76D-357962A425E4}" destId="{702AC163-EF74-4268-91BD-FDCDC2474E83}" srcOrd="0" destOrd="7" presId="urn:microsoft.com/office/officeart/2005/8/layout/cycle5"/>
    <dgm:cxn modelId="{38DA34E0-2419-4AC1-B476-1082CDB9EBA7}" type="presOf" srcId="{04AD627A-549D-40F4-BCF1-A65898B593BE}" destId="{195E937E-A8AC-4F9B-BE76-853361D5D605}" srcOrd="0" destOrd="1" presId="urn:microsoft.com/office/officeart/2005/8/layout/cycle5"/>
    <dgm:cxn modelId="{C5CFC8F7-3574-4957-BF8A-CB9CC5A9E15B}" srcId="{E190BECE-12D5-4F16-BFDD-4D1C9EBB01CC}" destId="{89964D23-57CD-4D71-9475-5B20D8686EC3}" srcOrd="1" destOrd="0" parTransId="{FD84BEBB-E64A-46B3-B073-3AB08A8F12B4}" sibTransId="{B33A00F1-7509-4778-8EFD-C0BDCD1D46C3}"/>
    <dgm:cxn modelId="{14497910-BF8C-43F2-8492-1723903B3D84}" type="presParOf" srcId="{0C2904F1-3B69-4BFE-8EC4-3A68F18B57D7}" destId="{B030139A-055C-458D-9F3E-0E0E513B9DE3}" srcOrd="0" destOrd="0" presId="urn:microsoft.com/office/officeart/2005/8/layout/cycle5"/>
    <dgm:cxn modelId="{75613133-DD11-45EF-B5DB-56EA15A15447}" type="presParOf" srcId="{0C2904F1-3B69-4BFE-8EC4-3A68F18B57D7}" destId="{58A5936F-A9EE-4A5A-9580-AF57C2AFFABA}" srcOrd="1" destOrd="0" presId="urn:microsoft.com/office/officeart/2005/8/layout/cycle5"/>
    <dgm:cxn modelId="{BB447998-7C20-40C9-918F-5BF844BD7368}" type="presParOf" srcId="{0C2904F1-3B69-4BFE-8EC4-3A68F18B57D7}" destId="{2428BCD5-FC75-4D5B-9C6B-F9C1B89F5EC8}" srcOrd="2" destOrd="0" presId="urn:microsoft.com/office/officeart/2005/8/layout/cycle5"/>
    <dgm:cxn modelId="{FD005CC4-6B65-42A0-A088-24AD37928835}" type="presParOf" srcId="{0C2904F1-3B69-4BFE-8EC4-3A68F18B57D7}" destId="{195E937E-A8AC-4F9B-BE76-853361D5D605}" srcOrd="3" destOrd="0" presId="urn:microsoft.com/office/officeart/2005/8/layout/cycle5"/>
    <dgm:cxn modelId="{672F967E-510C-4AD7-A6FA-9C0A12444D10}" type="presParOf" srcId="{0C2904F1-3B69-4BFE-8EC4-3A68F18B57D7}" destId="{6E05CFAB-F5A4-421C-B11D-2A5EA1204BD7}" srcOrd="4" destOrd="0" presId="urn:microsoft.com/office/officeart/2005/8/layout/cycle5"/>
    <dgm:cxn modelId="{F4CE0A24-3011-4D1E-9022-268F575024CE}" type="presParOf" srcId="{0C2904F1-3B69-4BFE-8EC4-3A68F18B57D7}" destId="{9FC50004-8A15-40AE-8A69-03411358DBCE}" srcOrd="5" destOrd="0" presId="urn:microsoft.com/office/officeart/2005/8/layout/cycle5"/>
    <dgm:cxn modelId="{AD559D1D-A98D-4FCC-9E31-EAAF92AFB9EC}" type="presParOf" srcId="{0C2904F1-3B69-4BFE-8EC4-3A68F18B57D7}" destId="{702AC163-EF74-4268-91BD-FDCDC2474E83}" srcOrd="6" destOrd="0" presId="urn:microsoft.com/office/officeart/2005/8/layout/cycle5"/>
    <dgm:cxn modelId="{C0DA4409-04B3-4ED3-A0D5-102D436AE6AB}" type="presParOf" srcId="{0C2904F1-3B69-4BFE-8EC4-3A68F18B57D7}" destId="{94B67453-43EB-4724-975D-5F49487B9BE9}" srcOrd="7" destOrd="0" presId="urn:microsoft.com/office/officeart/2005/8/layout/cycle5"/>
    <dgm:cxn modelId="{2E8D17C5-A144-443A-B5AD-0EAFEB60CF68}" type="presParOf" srcId="{0C2904F1-3B69-4BFE-8EC4-3A68F18B57D7}" destId="{C5E221E2-A751-4C09-806D-6976AFD262CC}"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F0C261-E6B2-4791-8D5D-485F72D2890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B6AC12-60DD-4916-AA86-45D0FF37A39B}">
      <dgm:prSet/>
      <dgm:spPr/>
      <dgm:t>
        <a:bodyPr/>
        <a:lstStyle/>
        <a:p>
          <a:r>
            <a:rPr lang="en-US" dirty="0"/>
            <a:t>Organizational and personal assessment surveys focused on well-being.</a:t>
          </a:r>
        </a:p>
      </dgm:t>
      <dgm:extLst>
        <a:ext uri="{E40237B7-FDA0-4F09-8148-C483321AD2D9}">
          <dgm14:cNvPr xmlns:dgm14="http://schemas.microsoft.com/office/drawing/2010/diagram" id="0" name="" descr="Organizational and personal assessment surveys focused on well-being.&#10;">
            <a:extLst>
              <a:ext uri="{C183D7F6-B498-43B3-948B-1728B52AA6E4}">
                <adec:decorative xmlns:adec="http://schemas.microsoft.com/office/drawing/2017/decorative" val="0"/>
              </a:ext>
            </a:extLst>
          </dgm14:cNvPr>
        </a:ext>
      </dgm:extLst>
    </dgm:pt>
    <dgm:pt modelId="{FA851985-15AB-48FF-A800-74DFA2335635}" type="parTrans" cxnId="{10EE45E7-AA84-435D-8151-17B76F1FEC7B}">
      <dgm:prSet/>
      <dgm:spPr/>
      <dgm:t>
        <a:bodyPr/>
        <a:lstStyle/>
        <a:p>
          <a:endParaRPr lang="en-US"/>
        </a:p>
      </dgm:t>
    </dgm:pt>
    <dgm:pt modelId="{6EBCE9F6-5380-4919-8E0A-F5C4E5BF2F3A}" type="sibTrans" cxnId="{10EE45E7-AA84-435D-8151-17B76F1FEC7B}">
      <dgm:prSet/>
      <dgm:spPr/>
      <dgm:t>
        <a:bodyPr/>
        <a:lstStyle/>
        <a:p>
          <a:endParaRPr lang="en-US"/>
        </a:p>
      </dgm:t>
    </dgm:pt>
    <dgm:pt modelId="{905EBC50-6886-42C9-832E-219689A70951}">
      <dgm:prSet/>
      <dgm:spPr/>
      <dgm:t>
        <a:bodyPr/>
        <a:lstStyle/>
        <a:p>
          <a:r>
            <a:rPr lang="en-US" dirty="0"/>
            <a:t>A workshop on Trauma Informed Approaches in Higher Education and Wellness</a:t>
          </a:r>
        </a:p>
      </dgm:t>
      <dgm:extLst>
        <a:ext uri="{E40237B7-FDA0-4F09-8148-C483321AD2D9}">
          <dgm14:cNvPr xmlns:dgm14="http://schemas.microsoft.com/office/drawing/2010/diagram" id="0" name="" descr="A workshop on Trauma Informed Approaches in Higher Education and Wellness&#13;&#10;"/>
        </a:ext>
      </dgm:extLst>
    </dgm:pt>
    <dgm:pt modelId="{72403A90-D97A-4A14-95B6-768BC3AD23F2}" type="parTrans" cxnId="{4876F7BD-EBDD-42B3-9F08-830B8E75E7C2}">
      <dgm:prSet/>
      <dgm:spPr/>
      <dgm:t>
        <a:bodyPr/>
        <a:lstStyle/>
        <a:p>
          <a:endParaRPr lang="en-US"/>
        </a:p>
      </dgm:t>
    </dgm:pt>
    <dgm:pt modelId="{992138FE-D50D-4CBC-AFBE-08566453B3D3}" type="sibTrans" cxnId="{4876F7BD-EBDD-42B3-9F08-830B8E75E7C2}">
      <dgm:prSet/>
      <dgm:spPr/>
      <dgm:t>
        <a:bodyPr/>
        <a:lstStyle/>
        <a:p>
          <a:endParaRPr lang="en-US"/>
        </a:p>
      </dgm:t>
    </dgm:pt>
    <dgm:pt modelId="{E2448EC6-4F58-4741-A301-3D4359E5D445}">
      <dgm:prSet/>
      <dgm:spPr/>
      <dgm:t>
        <a:bodyPr/>
        <a:lstStyle/>
        <a:p>
          <a:r>
            <a:rPr lang="en-US" dirty="0"/>
            <a:t>Form workgroups to focus on TI-IHE and Wellness Initiatives </a:t>
          </a:r>
        </a:p>
      </dgm:t>
      <dgm:extLst>
        <a:ext uri="{E40237B7-FDA0-4F09-8148-C483321AD2D9}">
          <dgm14:cNvPr xmlns:dgm14="http://schemas.microsoft.com/office/drawing/2010/diagram" id="0" name="" descr="Form workgroups to focus on TI-IHE and Wellness Initiatives &#13;&#10;"/>
        </a:ext>
      </dgm:extLst>
    </dgm:pt>
    <dgm:pt modelId="{86D1247D-36DA-4711-92DB-1AAF43F0E7AB}" type="parTrans" cxnId="{87FA475A-38AA-4CC8-8CFE-BF8D49C23F0B}">
      <dgm:prSet/>
      <dgm:spPr/>
      <dgm:t>
        <a:bodyPr/>
        <a:lstStyle/>
        <a:p>
          <a:endParaRPr lang="en-US"/>
        </a:p>
      </dgm:t>
    </dgm:pt>
    <dgm:pt modelId="{41E7C3F6-58DA-4FFE-9BA9-19D1097CC54D}" type="sibTrans" cxnId="{87FA475A-38AA-4CC8-8CFE-BF8D49C23F0B}">
      <dgm:prSet/>
      <dgm:spPr/>
      <dgm:t>
        <a:bodyPr/>
        <a:lstStyle/>
        <a:p>
          <a:endParaRPr lang="en-US"/>
        </a:p>
      </dgm:t>
    </dgm:pt>
    <dgm:pt modelId="{DE1FF763-668C-439B-9BB0-C69EFA021C80}">
      <dgm:prSet/>
      <dgm:spPr/>
      <dgm:t>
        <a:bodyPr/>
        <a:lstStyle/>
        <a:p>
          <a:r>
            <a:rPr lang="en-US" dirty="0"/>
            <a:t>Institutional time</a:t>
          </a:r>
        </a:p>
      </dgm:t>
      <dgm:extLst>
        <a:ext uri="{E40237B7-FDA0-4F09-8148-C483321AD2D9}">
          <dgm14:cNvPr xmlns:dgm14="http://schemas.microsoft.com/office/drawing/2010/diagram" id="0" name="" descr="Institutional time&#13;&#10;"/>
        </a:ext>
      </dgm:extLst>
    </dgm:pt>
    <dgm:pt modelId="{9F5F0E51-78BB-43F2-96D4-7B42DE20F27E}" type="parTrans" cxnId="{00F9E010-6984-4327-B01A-565A2D4F2F1D}">
      <dgm:prSet/>
      <dgm:spPr/>
      <dgm:t>
        <a:bodyPr/>
        <a:lstStyle/>
        <a:p>
          <a:endParaRPr lang="en-US"/>
        </a:p>
      </dgm:t>
    </dgm:pt>
    <dgm:pt modelId="{5BD8BA07-21ED-445B-A740-2B9651378187}" type="sibTrans" cxnId="{00F9E010-6984-4327-B01A-565A2D4F2F1D}">
      <dgm:prSet/>
      <dgm:spPr/>
      <dgm:t>
        <a:bodyPr/>
        <a:lstStyle/>
        <a:p>
          <a:endParaRPr lang="en-US"/>
        </a:p>
      </dgm:t>
    </dgm:pt>
    <dgm:pt modelId="{22A6A9D9-E97E-456D-B899-0659D7521659}">
      <dgm:prSet/>
      <dgm:spPr/>
      <dgm:t>
        <a:bodyPr/>
        <a:lstStyle/>
        <a:p>
          <a:r>
            <a:rPr lang="en-US" dirty="0"/>
            <a:t>Evaluate efforts and activities</a:t>
          </a:r>
        </a:p>
      </dgm:t>
      <dgm:extLst>
        <a:ext uri="{E40237B7-FDA0-4F09-8148-C483321AD2D9}">
          <dgm14:cNvPr xmlns:dgm14="http://schemas.microsoft.com/office/drawing/2010/diagram" id="0" name="" descr="Evaluate efforts and activities&#13;&#10;"/>
        </a:ext>
      </dgm:extLst>
    </dgm:pt>
    <dgm:pt modelId="{D06D0635-09C8-4787-BF69-9640BB661AD3}" type="parTrans" cxnId="{FFFA31AB-0ECC-481E-AE3D-BED9CBE2B0E5}">
      <dgm:prSet/>
      <dgm:spPr/>
      <dgm:t>
        <a:bodyPr/>
        <a:lstStyle/>
        <a:p>
          <a:endParaRPr lang="en-US"/>
        </a:p>
      </dgm:t>
    </dgm:pt>
    <dgm:pt modelId="{2E5F151C-92A5-44EB-A2C6-A0F4B67081C9}" type="sibTrans" cxnId="{FFFA31AB-0ECC-481E-AE3D-BED9CBE2B0E5}">
      <dgm:prSet/>
      <dgm:spPr/>
      <dgm:t>
        <a:bodyPr/>
        <a:lstStyle/>
        <a:p>
          <a:endParaRPr lang="en-US"/>
        </a:p>
      </dgm:t>
    </dgm:pt>
    <dgm:pt modelId="{17B7273D-CC49-43D4-9578-89326120978A}" type="pres">
      <dgm:prSet presAssocID="{EFF0C261-E6B2-4791-8D5D-485F72D28902}" presName="root" presStyleCnt="0">
        <dgm:presLayoutVars>
          <dgm:dir/>
          <dgm:resizeHandles val="exact"/>
        </dgm:presLayoutVars>
      </dgm:prSet>
      <dgm:spPr/>
    </dgm:pt>
    <dgm:pt modelId="{D30B23C1-8444-4DD7-844F-F02AB18CE40F}" type="pres">
      <dgm:prSet presAssocID="{DFB6AC12-60DD-4916-AA86-45D0FF37A39B}" presName="compNode" presStyleCnt="0"/>
      <dgm:spPr/>
    </dgm:pt>
    <dgm:pt modelId="{97435429-2151-4FCB-AE94-B83EFE017CC5}" type="pres">
      <dgm:prSet presAssocID="{DFB6AC12-60DD-4916-AA86-45D0FF37A39B}" presName="bgRect" presStyleLbl="bgShp" presStyleIdx="0"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0CCDF1E-2081-4354-B49E-DB37ED6637BC}" type="pres">
      <dgm:prSet presAssocID="{DFB6AC12-60DD-4916-AA86-45D0FF37A39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84C84876-89DE-4400-B181-C5E91A2DC933}" type="pres">
      <dgm:prSet presAssocID="{DFB6AC12-60DD-4916-AA86-45D0FF37A39B}" presName="spaceRect" presStyleCnt="0"/>
      <dgm:spPr/>
    </dgm:pt>
    <dgm:pt modelId="{0E642021-646F-43CE-8A94-8594B8E74D05}" type="pres">
      <dgm:prSet presAssocID="{DFB6AC12-60DD-4916-AA86-45D0FF37A39B}" presName="parTx" presStyleLbl="revTx" presStyleIdx="0" presStyleCnt="5">
        <dgm:presLayoutVars>
          <dgm:chMax val="0"/>
          <dgm:chPref val="0"/>
        </dgm:presLayoutVars>
      </dgm:prSet>
      <dgm:spPr/>
    </dgm:pt>
    <dgm:pt modelId="{57AE1BB7-B219-4CFA-A004-F60C7227A24B}" type="pres">
      <dgm:prSet presAssocID="{6EBCE9F6-5380-4919-8E0A-F5C4E5BF2F3A}" presName="sibTrans" presStyleCnt="0"/>
      <dgm:spPr/>
    </dgm:pt>
    <dgm:pt modelId="{6704CAC8-A327-4F97-9773-7F2E40EFB6F0}" type="pres">
      <dgm:prSet presAssocID="{905EBC50-6886-42C9-832E-219689A70951}" presName="compNode" presStyleCnt="0"/>
      <dgm:spPr/>
    </dgm:pt>
    <dgm:pt modelId="{C5497B78-21F1-49F8-A738-7BCF7541CBD3}" type="pres">
      <dgm:prSet presAssocID="{905EBC50-6886-42C9-832E-219689A70951}" presName="bgRect" presStyleLbl="bgShp" presStyleIdx="1"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D9D38D7-0E18-447E-B5FE-F13BAD39B755}" type="pres">
      <dgm:prSet presAssocID="{905EBC50-6886-42C9-832E-219689A7095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DECD5A1F-6396-4E53-9099-0E9329DAF9A2}" type="pres">
      <dgm:prSet presAssocID="{905EBC50-6886-42C9-832E-219689A70951}" presName="spaceRect" presStyleCnt="0"/>
      <dgm:spPr/>
    </dgm:pt>
    <dgm:pt modelId="{1F37B8DE-5D12-4A17-8F25-FAEA28142346}" type="pres">
      <dgm:prSet presAssocID="{905EBC50-6886-42C9-832E-219689A70951}" presName="parTx" presStyleLbl="revTx" presStyleIdx="1" presStyleCnt="5">
        <dgm:presLayoutVars>
          <dgm:chMax val="0"/>
          <dgm:chPref val="0"/>
        </dgm:presLayoutVars>
      </dgm:prSet>
      <dgm:spPr/>
    </dgm:pt>
    <dgm:pt modelId="{18A8AD85-C246-41BB-85DF-600A2AAE4092}" type="pres">
      <dgm:prSet presAssocID="{992138FE-D50D-4CBC-AFBE-08566453B3D3}" presName="sibTrans" presStyleCnt="0"/>
      <dgm:spPr/>
    </dgm:pt>
    <dgm:pt modelId="{AB299F44-D7FC-418B-9321-68E8B56E932E}" type="pres">
      <dgm:prSet presAssocID="{E2448EC6-4F58-4741-A301-3D4359E5D445}" presName="compNode" presStyleCnt="0"/>
      <dgm:spPr/>
    </dgm:pt>
    <dgm:pt modelId="{CAC0C64A-CC4B-46EE-8D80-4ED90EBF40FE}" type="pres">
      <dgm:prSet presAssocID="{E2448EC6-4F58-4741-A301-3D4359E5D445}" presName="bgRect" presStyleLbl="bgShp" presStyleIdx="2"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470BE2D-BE1E-44D4-83E7-960266088821}" type="pres">
      <dgm:prSet presAssocID="{E2448EC6-4F58-4741-A301-3D4359E5D4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AF274EAC-F169-4F1F-A418-E2CC7493145F}" type="pres">
      <dgm:prSet presAssocID="{E2448EC6-4F58-4741-A301-3D4359E5D445}" presName="spaceRect" presStyleCnt="0"/>
      <dgm:spPr/>
    </dgm:pt>
    <dgm:pt modelId="{DC7DB095-A40E-4D98-83DA-F8EED53ABAD5}" type="pres">
      <dgm:prSet presAssocID="{E2448EC6-4F58-4741-A301-3D4359E5D445}" presName="parTx" presStyleLbl="revTx" presStyleIdx="2" presStyleCnt="5">
        <dgm:presLayoutVars>
          <dgm:chMax val="0"/>
          <dgm:chPref val="0"/>
        </dgm:presLayoutVars>
      </dgm:prSet>
      <dgm:spPr/>
    </dgm:pt>
    <dgm:pt modelId="{7A57807B-877A-4DC5-8B94-1EA1E7A78A9E}" type="pres">
      <dgm:prSet presAssocID="{E2448EC6-4F58-4741-A301-3D4359E5D445}" presName="desTx" presStyleLbl="revTx" presStyleIdx="3" presStyleCnt="5">
        <dgm:presLayoutVars/>
      </dgm:prSet>
      <dgm:spPr/>
    </dgm:pt>
    <dgm:pt modelId="{9482F6D6-7168-41FB-831B-F6E8F9C69882}" type="pres">
      <dgm:prSet presAssocID="{41E7C3F6-58DA-4FFE-9BA9-19D1097CC54D}" presName="sibTrans" presStyleCnt="0"/>
      <dgm:spPr/>
    </dgm:pt>
    <dgm:pt modelId="{284F71B4-7914-4315-AEC7-DA434D77247A}" type="pres">
      <dgm:prSet presAssocID="{22A6A9D9-E97E-456D-B899-0659D7521659}" presName="compNode" presStyleCnt="0"/>
      <dgm:spPr/>
    </dgm:pt>
    <dgm:pt modelId="{478548BE-DB8B-46A6-A240-22BD1E227621}" type="pres">
      <dgm:prSet presAssocID="{22A6A9D9-E97E-456D-B899-0659D7521659}" presName="bgRect" presStyleLbl="bgShp" presStyleIdx="3"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D91A752-56CC-44AB-92AB-60227383F584}" type="pres">
      <dgm:prSet presAssocID="{22A6A9D9-E97E-456D-B899-0659D752165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6E7065D1-1327-4D1C-ABA9-FA7B8B67FC2E}" type="pres">
      <dgm:prSet presAssocID="{22A6A9D9-E97E-456D-B899-0659D7521659}" presName="spaceRect" presStyleCnt="0"/>
      <dgm:spPr/>
    </dgm:pt>
    <dgm:pt modelId="{D07B84E7-C138-4F5B-83FA-93E057542842}" type="pres">
      <dgm:prSet presAssocID="{22A6A9D9-E97E-456D-B899-0659D7521659}" presName="parTx" presStyleLbl="revTx" presStyleIdx="4" presStyleCnt="5">
        <dgm:presLayoutVars>
          <dgm:chMax val="0"/>
          <dgm:chPref val="0"/>
        </dgm:presLayoutVars>
      </dgm:prSet>
      <dgm:spPr/>
    </dgm:pt>
  </dgm:ptLst>
  <dgm:cxnLst>
    <dgm:cxn modelId="{00F9E010-6984-4327-B01A-565A2D4F2F1D}" srcId="{E2448EC6-4F58-4741-A301-3D4359E5D445}" destId="{DE1FF763-668C-439B-9BB0-C69EFA021C80}" srcOrd="0" destOrd="0" parTransId="{9F5F0E51-78BB-43F2-96D4-7B42DE20F27E}" sibTransId="{5BD8BA07-21ED-445B-A740-2B9651378187}"/>
    <dgm:cxn modelId="{CF6DAA13-0F80-4455-92D4-EFD669450B13}" type="presOf" srcId="{DFB6AC12-60DD-4916-AA86-45D0FF37A39B}" destId="{0E642021-646F-43CE-8A94-8594B8E74D05}" srcOrd="0" destOrd="0" presId="urn:microsoft.com/office/officeart/2018/2/layout/IconVerticalSolidList"/>
    <dgm:cxn modelId="{77F8911F-B875-4F9D-9DE5-48BB366FB4FC}" type="presOf" srcId="{DE1FF763-668C-439B-9BB0-C69EFA021C80}" destId="{7A57807B-877A-4DC5-8B94-1EA1E7A78A9E}" srcOrd="0" destOrd="0" presId="urn:microsoft.com/office/officeart/2018/2/layout/IconVerticalSolidList"/>
    <dgm:cxn modelId="{87FA475A-38AA-4CC8-8CFE-BF8D49C23F0B}" srcId="{EFF0C261-E6B2-4791-8D5D-485F72D28902}" destId="{E2448EC6-4F58-4741-A301-3D4359E5D445}" srcOrd="2" destOrd="0" parTransId="{86D1247D-36DA-4711-92DB-1AAF43F0E7AB}" sibTransId="{41E7C3F6-58DA-4FFE-9BA9-19D1097CC54D}"/>
    <dgm:cxn modelId="{07D3CF5F-B24B-4DDF-AA7A-735D6A6ECD06}" type="presOf" srcId="{EFF0C261-E6B2-4791-8D5D-485F72D28902}" destId="{17B7273D-CC49-43D4-9578-89326120978A}" srcOrd="0" destOrd="0" presId="urn:microsoft.com/office/officeart/2018/2/layout/IconVerticalSolidList"/>
    <dgm:cxn modelId="{7E2F2079-15CB-486B-A8A1-EE96CD657C06}" type="presOf" srcId="{E2448EC6-4F58-4741-A301-3D4359E5D445}" destId="{DC7DB095-A40E-4D98-83DA-F8EED53ABAD5}" srcOrd="0" destOrd="0" presId="urn:microsoft.com/office/officeart/2018/2/layout/IconVerticalSolidList"/>
    <dgm:cxn modelId="{FFFA31AB-0ECC-481E-AE3D-BED9CBE2B0E5}" srcId="{EFF0C261-E6B2-4791-8D5D-485F72D28902}" destId="{22A6A9D9-E97E-456D-B899-0659D7521659}" srcOrd="3" destOrd="0" parTransId="{D06D0635-09C8-4787-BF69-9640BB661AD3}" sibTransId="{2E5F151C-92A5-44EB-A2C6-A0F4B67081C9}"/>
    <dgm:cxn modelId="{4876F7BD-EBDD-42B3-9F08-830B8E75E7C2}" srcId="{EFF0C261-E6B2-4791-8D5D-485F72D28902}" destId="{905EBC50-6886-42C9-832E-219689A70951}" srcOrd="1" destOrd="0" parTransId="{72403A90-D97A-4A14-95B6-768BC3AD23F2}" sibTransId="{992138FE-D50D-4CBC-AFBE-08566453B3D3}"/>
    <dgm:cxn modelId="{5884A2E3-55A9-4F70-B917-9F14FF5D5D78}" type="presOf" srcId="{905EBC50-6886-42C9-832E-219689A70951}" destId="{1F37B8DE-5D12-4A17-8F25-FAEA28142346}" srcOrd="0" destOrd="0" presId="urn:microsoft.com/office/officeart/2018/2/layout/IconVerticalSolidList"/>
    <dgm:cxn modelId="{10EE45E7-AA84-435D-8151-17B76F1FEC7B}" srcId="{EFF0C261-E6B2-4791-8D5D-485F72D28902}" destId="{DFB6AC12-60DD-4916-AA86-45D0FF37A39B}" srcOrd="0" destOrd="0" parTransId="{FA851985-15AB-48FF-A800-74DFA2335635}" sibTransId="{6EBCE9F6-5380-4919-8E0A-F5C4E5BF2F3A}"/>
    <dgm:cxn modelId="{C32B42F2-8BB7-49AE-82B7-115E9F36A8C8}" type="presOf" srcId="{22A6A9D9-E97E-456D-B899-0659D7521659}" destId="{D07B84E7-C138-4F5B-83FA-93E057542842}" srcOrd="0" destOrd="0" presId="urn:microsoft.com/office/officeart/2018/2/layout/IconVerticalSolidList"/>
    <dgm:cxn modelId="{708F63C6-BD09-4A84-9AE0-32D915F5A606}" type="presParOf" srcId="{17B7273D-CC49-43D4-9578-89326120978A}" destId="{D30B23C1-8444-4DD7-844F-F02AB18CE40F}" srcOrd="0" destOrd="0" presId="urn:microsoft.com/office/officeart/2018/2/layout/IconVerticalSolidList"/>
    <dgm:cxn modelId="{01DBC7A4-4DDC-4C77-B375-42A46412DB15}" type="presParOf" srcId="{D30B23C1-8444-4DD7-844F-F02AB18CE40F}" destId="{97435429-2151-4FCB-AE94-B83EFE017CC5}" srcOrd="0" destOrd="0" presId="urn:microsoft.com/office/officeart/2018/2/layout/IconVerticalSolidList"/>
    <dgm:cxn modelId="{4CEED9E3-D837-41CE-A54A-79DCEE6CD767}" type="presParOf" srcId="{D30B23C1-8444-4DD7-844F-F02AB18CE40F}" destId="{50CCDF1E-2081-4354-B49E-DB37ED6637BC}" srcOrd="1" destOrd="0" presId="urn:microsoft.com/office/officeart/2018/2/layout/IconVerticalSolidList"/>
    <dgm:cxn modelId="{148BA068-27E3-423F-9070-088B69CE216F}" type="presParOf" srcId="{D30B23C1-8444-4DD7-844F-F02AB18CE40F}" destId="{84C84876-89DE-4400-B181-C5E91A2DC933}" srcOrd="2" destOrd="0" presId="urn:microsoft.com/office/officeart/2018/2/layout/IconVerticalSolidList"/>
    <dgm:cxn modelId="{398494DD-6948-4282-9336-9E1CC3798832}" type="presParOf" srcId="{D30B23C1-8444-4DD7-844F-F02AB18CE40F}" destId="{0E642021-646F-43CE-8A94-8594B8E74D05}" srcOrd="3" destOrd="0" presId="urn:microsoft.com/office/officeart/2018/2/layout/IconVerticalSolidList"/>
    <dgm:cxn modelId="{5B31CD5A-0B41-4AA0-9D6D-81D0C109C530}" type="presParOf" srcId="{17B7273D-CC49-43D4-9578-89326120978A}" destId="{57AE1BB7-B219-4CFA-A004-F60C7227A24B}" srcOrd="1" destOrd="0" presId="urn:microsoft.com/office/officeart/2018/2/layout/IconVerticalSolidList"/>
    <dgm:cxn modelId="{3552A02B-DABA-431C-83A7-223A11B58E82}" type="presParOf" srcId="{17B7273D-CC49-43D4-9578-89326120978A}" destId="{6704CAC8-A327-4F97-9773-7F2E40EFB6F0}" srcOrd="2" destOrd="0" presId="urn:microsoft.com/office/officeart/2018/2/layout/IconVerticalSolidList"/>
    <dgm:cxn modelId="{0F9E565D-15B5-4A78-828D-8079738AF586}" type="presParOf" srcId="{6704CAC8-A327-4F97-9773-7F2E40EFB6F0}" destId="{C5497B78-21F1-49F8-A738-7BCF7541CBD3}" srcOrd="0" destOrd="0" presId="urn:microsoft.com/office/officeart/2018/2/layout/IconVerticalSolidList"/>
    <dgm:cxn modelId="{6A064756-285A-435D-BC2F-EB80A65E4420}" type="presParOf" srcId="{6704CAC8-A327-4F97-9773-7F2E40EFB6F0}" destId="{6D9D38D7-0E18-447E-B5FE-F13BAD39B755}" srcOrd="1" destOrd="0" presId="urn:microsoft.com/office/officeart/2018/2/layout/IconVerticalSolidList"/>
    <dgm:cxn modelId="{F07857DE-649F-4376-86C5-5EDC78F27D45}" type="presParOf" srcId="{6704CAC8-A327-4F97-9773-7F2E40EFB6F0}" destId="{DECD5A1F-6396-4E53-9099-0E9329DAF9A2}" srcOrd="2" destOrd="0" presId="urn:microsoft.com/office/officeart/2018/2/layout/IconVerticalSolidList"/>
    <dgm:cxn modelId="{D3A14B72-2A42-489A-8062-6B936934FA1F}" type="presParOf" srcId="{6704CAC8-A327-4F97-9773-7F2E40EFB6F0}" destId="{1F37B8DE-5D12-4A17-8F25-FAEA28142346}" srcOrd="3" destOrd="0" presId="urn:microsoft.com/office/officeart/2018/2/layout/IconVerticalSolidList"/>
    <dgm:cxn modelId="{71F84C75-DEA4-43EA-9A28-8255FECC1BDD}" type="presParOf" srcId="{17B7273D-CC49-43D4-9578-89326120978A}" destId="{18A8AD85-C246-41BB-85DF-600A2AAE4092}" srcOrd="3" destOrd="0" presId="urn:microsoft.com/office/officeart/2018/2/layout/IconVerticalSolidList"/>
    <dgm:cxn modelId="{0E90695D-57F5-468A-AB09-25B798BEBD58}" type="presParOf" srcId="{17B7273D-CC49-43D4-9578-89326120978A}" destId="{AB299F44-D7FC-418B-9321-68E8B56E932E}" srcOrd="4" destOrd="0" presId="urn:microsoft.com/office/officeart/2018/2/layout/IconVerticalSolidList"/>
    <dgm:cxn modelId="{CE942182-C724-4F99-AA27-441E793A5B66}" type="presParOf" srcId="{AB299F44-D7FC-418B-9321-68E8B56E932E}" destId="{CAC0C64A-CC4B-46EE-8D80-4ED90EBF40FE}" srcOrd="0" destOrd="0" presId="urn:microsoft.com/office/officeart/2018/2/layout/IconVerticalSolidList"/>
    <dgm:cxn modelId="{B34FC5D3-195C-4211-AD8A-06D952A1A812}" type="presParOf" srcId="{AB299F44-D7FC-418B-9321-68E8B56E932E}" destId="{4470BE2D-BE1E-44D4-83E7-960266088821}" srcOrd="1" destOrd="0" presId="urn:microsoft.com/office/officeart/2018/2/layout/IconVerticalSolidList"/>
    <dgm:cxn modelId="{EC269A47-0755-4FB5-B5DB-3C0BEA5630FC}" type="presParOf" srcId="{AB299F44-D7FC-418B-9321-68E8B56E932E}" destId="{AF274EAC-F169-4F1F-A418-E2CC7493145F}" srcOrd="2" destOrd="0" presId="urn:microsoft.com/office/officeart/2018/2/layout/IconVerticalSolidList"/>
    <dgm:cxn modelId="{2071872E-9790-4E1A-BD13-1DC7D08605CB}" type="presParOf" srcId="{AB299F44-D7FC-418B-9321-68E8B56E932E}" destId="{DC7DB095-A40E-4D98-83DA-F8EED53ABAD5}" srcOrd="3" destOrd="0" presId="urn:microsoft.com/office/officeart/2018/2/layout/IconVerticalSolidList"/>
    <dgm:cxn modelId="{D5ED8DDA-9E4B-4AE0-A79B-199F5E57B95A}" type="presParOf" srcId="{AB299F44-D7FC-418B-9321-68E8B56E932E}" destId="{7A57807B-877A-4DC5-8B94-1EA1E7A78A9E}" srcOrd="4" destOrd="0" presId="urn:microsoft.com/office/officeart/2018/2/layout/IconVerticalSolidList"/>
    <dgm:cxn modelId="{36F1DF5C-3488-4759-A74A-39FB6FB1EF4E}" type="presParOf" srcId="{17B7273D-CC49-43D4-9578-89326120978A}" destId="{9482F6D6-7168-41FB-831B-F6E8F9C69882}" srcOrd="5" destOrd="0" presId="urn:microsoft.com/office/officeart/2018/2/layout/IconVerticalSolidList"/>
    <dgm:cxn modelId="{67452164-1547-4AE2-9D66-4EB237E97347}" type="presParOf" srcId="{17B7273D-CC49-43D4-9578-89326120978A}" destId="{284F71B4-7914-4315-AEC7-DA434D77247A}" srcOrd="6" destOrd="0" presId="urn:microsoft.com/office/officeart/2018/2/layout/IconVerticalSolidList"/>
    <dgm:cxn modelId="{E2FEB58B-F126-43D5-BB17-C4C6E32A6149}" type="presParOf" srcId="{284F71B4-7914-4315-AEC7-DA434D77247A}" destId="{478548BE-DB8B-46A6-A240-22BD1E227621}" srcOrd="0" destOrd="0" presId="urn:microsoft.com/office/officeart/2018/2/layout/IconVerticalSolidList"/>
    <dgm:cxn modelId="{EA416F1A-390D-4470-9B0E-3FE05441EED0}" type="presParOf" srcId="{284F71B4-7914-4315-AEC7-DA434D77247A}" destId="{5D91A752-56CC-44AB-92AB-60227383F584}" srcOrd="1" destOrd="0" presId="urn:microsoft.com/office/officeart/2018/2/layout/IconVerticalSolidList"/>
    <dgm:cxn modelId="{01D3D362-5431-407E-A2E2-579CFA2ECEF1}" type="presParOf" srcId="{284F71B4-7914-4315-AEC7-DA434D77247A}" destId="{6E7065D1-1327-4D1C-ABA9-FA7B8B67FC2E}" srcOrd="2" destOrd="0" presId="urn:microsoft.com/office/officeart/2018/2/layout/IconVerticalSolidList"/>
    <dgm:cxn modelId="{07E15D96-9AA0-4EBA-A2C2-081E7C56919D}" type="presParOf" srcId="{284F71B4-7914-4315-AEC7-DA434D77247A}" destId="{D07B84E7-C138-4F5B-83FA-93E05754284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97D08-148A-4651-9F80-B44AA4240F3F}">
      <dsp:nvSpPr>
        <dsp:cNvPr id="0" name=""/>
        <dsp:cNvSpPr/>
      </dsp:nvSpPr>
      <dsp:spPr>
        <a:xfrm>
          <a:off x="0" y="135189"/>
          <a:ext cx="10515600" cy="1825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dirty="0"/>
            <a:t>The COVID-19 pandemic does not fit into prevailing Post-traumatic Stress Disorder (PTSD) models, or diagnostic criteria, yet emerging research shows traumatic stress symptoms as a result of this ongoing global stressor.</a:t>
          </a:r>
          <a:endParaRPr lang="en-US" sz="2600" kern="1200" dirty="0"/>
        </a:p>
      </dsp:txBody>
      <dsp:txXfrm>
        <a:off x="89099" y="224288"/>
        <a:ext cx="10337402" cy="1647002"/>
      </dsp:txXfrm>
    </dsp:sp>
    <dsp:sp modelId="{78FF8B5F-9BA3-4CD6-9E33-E51555A2A8B3}">
      <dsp:nvSpPr>
        <dsp:cNvPr id="0" name=""/>
        <dsp:cNvSpPr/>
      </dsp:nvSpPr>
      <dsp:spPr>
        <a:xfrm>
          <a:off x="0" y="1960389"/>
          <a:ext cx="105156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t>COVID-19 is a traumatic stressor which could lead to PTSD symptomology.</a:t>
          </a:r>
          <a:endParaRPr lang="en-US" sz="2000" kern="1200" dirty="0"/>
        </a:p>
      </dsp:txBody>
      <dsp:txXfrm>
        <a:off x="0" y="1960389"/>
        <a:ext cx="10515600" cy="430560"/>
      </dsp:txXfrm>
    </dsp:sp>
    <dsp:sp modelId="{DCACAD9A-7869-4205-A350-618926CBAB2D}">
      <dsp:nvSpPr>
        <dsp:cNvPr id="0" name=""/>
        <dsp:cNvSpPr/>
      </dsp:nvSpPr>
      <dsp:spPr>
        <a:xfrm>
          <a:off x="0" y="2390949"/>
          <a:ext cx="10515600" cy="1825200"/>
        </a:xfrm>
        <a:prstGeom prst="roundRect">
          <a:avLst/>
        </a:prstGeom>
        <a:solidFill>
          <a:schemeClr val="accent2">
            <a:hueOff val="2980208"/>
            <a:satOff val="-134"/>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High levels of disruptions to life, e.g., school cancellation, online classes, death of family members, hospitalizations, work lay-offs, remote working conditions, economic hardships, higher rates of IPV incidents, less resources, increase in rates of homelessness, etc.</a:t>
          </a:r>
        </a:p>
      </dsp:txBody>
      <dsp:txXfrm>
        <a:off x="89099" y="2480048"/>
        <a:ext cx="10337402" cy="1647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3830F-AEE7-4096-A7F4-7AFB86E230B5}">
      <dsp:nvSpPr>
        <dsp:cNvPr id="0" name=""/>
        <dsp:cNvSpPr/>
      </dsp:nvSpPr>
      <dsp:spPr>
        <a:xfrm>
          <a:off x="0" y="589234"/>
          <a:ext cx="5626542" cy="109131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Improves educational outcomes</a:t>
          </a:r>
        </a:p>
      </dsp:txBody>
      <dsp:txXfrm>
        <a:off x="53274" y="642508"/>
        <a:ext cx="5519994" cy="984769"/>
      </dsp:txXfrm>
    </dsp:sp>
    <dsp:sp modelId="{2F4FC714-EBB1-4EC7-B63E-F5CE2F5EDC19}">
      <dsp:nvSpPr>
        <dsp:cNvPr id="0" name=""/>
        <dsp:cNvSpPr/>
      </dsp:nvSpPr>
      <dsp:spPr>
        <a:xfrm>
          <a:off x="0" y="1761191"/>
          <a:ext cx="5626542" cy="1091317"/>
        </a:xfrm>
        <a:prstGeom prst="roundRect">
          <a:avLst/>
        </a:prstGeom>
        <a:solidFill>
          <a:schemeClr val="accent2">
            <a:hueOff val="993403"/>
            <a:satOff val="-4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Supports personal development and well-being  of students</a:t>
          </a:r>
        </a:p>
      </dsp:txBody>
      <dsp:txXfrm>
        <a:off x="53274" y="1814465"/>
        <a:ext cx="5519994" cy="984769"/>
      </dsp:txXfrm>
    </dsp:sp>
    <dsp:sp modelId="{3D19E646-5C18-4EC0-8FB5-B3E89EAA7194}">
      <dsp:nvSpPr>
        <dsp:cNvPr id="0" name=""/>
        <dsp:cNvSpPr/>
      </dsp:nvSpPr>
      <dsp:spPr>
        <a:xfrm>
          <a:off x="0" y="2933149"/>
          <a:ext cx="5626542" cy="1091317"/>
        </a:xfrm>
        <a:prstGeom prst="roundRect">
          <a:avLst/>
        </a:prstGeom>
        <a:solidFill>
          <a:schemeClr val="accent2">
            <a:hueOff val="1986805"/>
            <a:satOff val="-8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Prevents re-traumatization</a:t>
          </a:r>
        </a:p>
      </dsp:txBody>
      <dsp:txXfrm>
        <a:off x="53274" y="2986423"/>
        <a:ext cx="5519994" cy="984769"/>
      </dsp:txXfrm>
    </dsp:sp>
    <dsp:sp modelId="{2615A056-D2C6-46FC-B09D-DE451D0DFF30}">
      <dsp:nvSpPr>
        <dsp:cNvPr id="0" name=""/>
        <dsp:cNvSpPr/>
      </dsp:nvSpPr>
      <dsp:spPr>
        <a:xfrm>
          <a:off x="0" y="4105106"/>
          <a:ext cx="5626542" cy="1091317"/>
        </a:xfrm>
        <a:prstGeom prst="roundRect">
          <a:avLst/>
        </a:prstGeom>
        <a:solidFill>
          <a:schemeClr val="accent2">
            <a:hueOff val="2980208"/>
            <a:satOff val="-134"/>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Supports faculty and staff mental health and well-being</a:t>
          </a:r>
        </a:p>
      </dsp:txBody>
      <dsp:txXfrm>
        <a:off x="53274" y="4158380"/>
        <a:ext cx="5519994" cy="984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B77BE-4367-400D-B953-EF93BFCC8CB6}">
      <dsp:nvSpPr>
        <dsp:cNvPr id="0" name=""/>
        <dsp:cNvSpPr/>
      </dsp:nvSpPr>
      <dsp:spPr>
        <a:xfrm>
          <a:off x="-10889" y="9233"/>
          <a:ext cx="11949448" cy="213632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B4A74-FF15-48DC-9A82-9B73CF926D0E}">
      <dsp:nvSpPr>
        <dsp:cNvPr id="0" name=""/>
        <dsp:cNvSpPr/>
      </dsp:nvSpPr>
      <dsp:spPr>
        <a:xfrm>
          <a:off x="410405" y="694399"/>
          <a:ext cx="765992" cy="7659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2AF428-454B-40A6-A474-746AD4A8676D}">
      <dsp:nvSpPr>
        <dsp:cNvPr id="0" name=""/>
        <dsp:cNvSpPr/>
      </dsp:nvSpPr>
      <dsp:spPr>
        <a:xfrm>
          <a:off x="1597694" y="381039"/>
          <a:ext cx="5377251" cy="1392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96" tIns="147396" rIns="147396" bIns="147396" numCol="1" spcCol="1270" anchor="ctr" anchorCtr="0">
          <a:noAutofit/>
        </a:bodyPr>
        <a:lstStyle/>
        <a:p>
          <a:pPr marL="0" lvl="0" indent="0" algn="l" defTabSz="889000">
            <a:lnSpc>
              <a:spcPct val="90000"/>
            </a:lnSpc>
            <a:spcBef>
              <a:spcPct val="0"/>
            </a:spcBef>
            <a:spcAft>
              <a:spcPct val="35000"/>
            </a:spcAft>
            <a:buNone/>
          </a:pPr>
          <a:r>
            <a:rPr lang="en-US" sz="2000" kern="1200" dirty="0"/>
            <a:t>W</a:t>
          </a:r>
          <a:r>
            <a:rPr lang="en-US" sz="2000" b="0" i="0" kern="1200" dirty="0"/>
            <a:t>orkforce </a:t>
          </a:r>
          <a:r>
            <a:rPr lang="en-US" sz="2000" kern="1200" dirty="0"/>
            <a:t>W</a:t>
          </a:r>
          <a:r>
            <a:rPr lang="en-US" sz="2000" b="0" i="0" kern="1200" dirty="0"/>
            <a:t>ellness has three dimensions:</a:t>
          </a:r>
          <a:endParaRPr lang="en-US" sz="2000" kern="1200" dirty="0"/>
        </a:p>
      </dsp:txBody>
      <dsp:txXfrm>
        <a:off x="1597694" y="381039"/>
        <a:ext cx="5377251" cy="1392713"/>
      </dsp:txXfrm>
    </dsp:sp>
    <dsp:sp modelId="{CAEE40D5-251C-47C2-B6C6-842CCC8E3B8B}">
      <dsp:nvSpPr>
        <dsp:cNvPr id="0" name=""/>
        <dsp:cNvSpPr/>
      </dsp:nvSpPr>
      <dsp:spPr>
        <a:xfrm>
          <a:off x="6974945" y="381039"/>
          <a:ext cx="4960465" cy="1392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96" tIns="147396" rIns="147396" bIns="147396" numCol="1" spcCol="1270" anchor="ctr" anchorCtr="0">
          <a:noAutofit/>
        </a:bodyPr>
        <a:lstStyle/>
        <a:p>
          <a:pPr marL="0" lvl="0" indent="0" algn="l" defTabSz="800100">
            <a:lnSpc>
              <a:spcPct val="90000"/>
            </a:lnSpc>
            <a:spcBef>
              <a:spcPct val="0"/>
            </a:spcBef>
            <a:spcAft>
              <a:spcPct val="35000"/>
            </a:spcAft>
            <a:buNone/>
          </a:pPr>
          <a:r>
            <a:rPr lang="en-US" sz="1800" b="0" i="0" kern="1200" dirty="0"/>
            <a:t>Intrapersonal level (e.g., “self care” strategies for emotional balance)</a:t>
          </a:r>
          <a:endParaRPr lang="en-US" sz="1800" kern="1200" dirty="0"/>
        </a:p>
        <a:p>
          <a:pPr marL="0" lvl="0" indent="0" algn="l" defTabSz="800100">
            <a:lnSpc>
              <a:spcPct val="90000"/>
            </a:lnSpc>
            <a:spcBef>
              <a:spcPct val="0"/>
            </a:spcBef>
            <a:spcAft>
              <a:spcPct val="35000"/>
            </a:spcAft>
            <a:buNone/>
          </a:pPr>
          <a:r>
            <a:rPr lang="en-US" sz="1800" b="0" i="0" kern="1200" dirty="0"/>
            <a:t>Interpersonal level (e.g., restorative justice circles)</a:t>
          </a:r>
          <a:endParaRPr lang="en-US" sz="1800" kern="1200" dirty="0"/>
        </a:p>
        <a:p>
          <a:pPr marL="0" lvl="0" indent="0" algn="l" defTabSz="800100">
            <a:lnSpc>
              <a:spcPct val="90000"/>
            </a:lnSpc>
            <a:spcBef>
              <a:spcPct val="0"/>
            </a:spcBef>
            <a:spcAft>
              <a:spcPct val="35000"/>
            </a:spcAft>
            <a:buNone/>
          </a:pPr>
          <a:r>
            <a:rPr lang="en-US" sz="1800" b="0" i="0" kern="1200" dirty="0"/>
            <a:t>Systemic/organizational level (e.g., robust onboarding process for new hires)</a:t>
          </a:r>
          <a:endParaRPr lang="en-US" sz="1800" kern="1200" dirty="0"/>
        </a:p>
      </dsp:txBody>
      <dsp:txXfrm>
        <a:off x="6974945" y="381039"/>
        <a:ext cx="4960465" cy="1392713"/>
      </dsp:txXfrm>
    </dsp:sp>
    <dsp:sp modelId="{A4906293-8760-47F3-B340-E7514EA6C33C}">
      <dsp:nvSpPr>
        <dsp:cNvPr id="0" name=""/>
        <dsp:cNvSpPr/>
      </dsp:nvSpPr>
      <dsp:spPr>
        <a:xfrm>
          <a:off x="-10889" y="2506355"/>
          <a:ext cx="11949448" cy="22300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574F92-8713-46CB-813B-D767E57F2A0E}">
      <dsp:nvSpPr>
        <dsp:cNvPr id="0" name=""/>
        <dsp:cNvSpPr/>
      </dsp:nvSpPr>
      <dsp:spPr>
        <a:xfrm>
          <a:off x="410405" y="3238372"/>
          <a:ext cx="765992" cy="7659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8A3B21-166F-4744-8281-6F9A618ED59D}">
      <dsp:nvSpPr>
        <dsp:cNvPr id="0" name=""/>
        <dsp:cNvSpPr/>
      </dsp:nvSpPr>
      <dsp:spPr>
        <a:xfrm>
          <a:off x="1597694" y="2925012"/>
          <a:ext cx="5377251" cy="1392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96" tIns="147396" rIns="147396" bIns="147396" numCol="1" spcCol="1270" anchor="ctr" anchorCtr="0">
          <a:noAutofit/>
        </a:bodyPr>
        <a:lstStyle/>
        <a:p>
          <a:pPr marL="0" lvl="0" indent="0" algn="l" defTabSz="889000">
            <a:lnSpc>
              <a:spcPct val="90000"/>
            </a:lnSpc>
            <a:spcBef>
              <a:spcPct val="0"/>
            </a:spcBef>
            <a:spcAft>
              <a:spcPct val="35000"/>
            </a:spcAft>
            <a:buNone/>
          </a:pPr>
          <a:r>
            <a:rPr lang="en-US" sz="2000" kern="1200" dirty="0"/>
            <a:t>Wellness approaches can be different in nature. Some can take place after work hours, while others can be structured into the job.</a:t>
          </a:r>
        </a:p>
      </dsp:txBody>
      <dsp:txXfrm>
        <a:off x="1597694" y="2925012"/>
        <a:ext cx="5377251" cy="1392713"/>
      </dsp:txXfrm>
    </dsp:sp>
    <dsp:sp modelId="{034E43AF-3A7D-4C1C-AE8F-4CF28557F9D3}">
      <dsp:nvSpPr>
        <dsp:cNvPr id="0" name=""/>
        <dsp:cNvSpPr/>
      </dsp:nvSpPr>
      <dsp:spPr>
        <a:xfrm>
          <a:off x="6950019" y="2493737"/>
          <a:ext cx="5010318" cy="225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96" tIns="147396" rIns="147396" bIns="147396" numCol="1" spcCol="1270" anchor="ctr" anchorCtr="0">
          <a:noAutofit/>
        </a:bodyPr>
        <a:lstStyle/>
        <a:p>
          <a:pPr marL="0" lvl="0" indent="0" algn="l" defTabSz="711200">
            <a:lnSpc>
              <a:spcPct val="90000"/>
            </a:lnSpc>
            <a:spcBef>
              <a:spcPct val="0"/>
            </a:spcBef>
            <a:spcAft>
              <a:spcPct val="35000"/>
            </a:spcAft>
            <a:buNone/>
          </a:pPr>
          <a:r>
            <a:rPr lang="en-US" sz="1600" kern="1200" dirty="0"/>
            <a:t>Interventions that take place after work time are generally personal in nature.</a:t>
          </a:r>
        </a:p>
        <a:p>
          <a:pPr marL="0" lvl="0" indent="0" algn="l" defTabSz="711200">
            <a:lnSpc>
              <a:spcPct val="90000"/>
            </a:lnSpc>
            <a:spcBef>
              <a:spcPct val="0"/>
            </a:spcBef>
            <a:spcAft>
              <a:spcPct val="35000"/>
            </a:spcAft>
            <a:buNone/>
          </a:pPr>
          <a:r>
            <a:rPr lang="en-US" sz="1600" kern="1200" dirty="0"/>
            <a:t>Those that take place during work hours tend to be more structural, being designed into an organization in a manner that can positively impact the personal and professional health of the employees and create a health-promoting work environment. </a:t>
          </a:r>
        </a:p>
      </dsp:txBody>
      <dsp:txXfrm>
        <a:off x="6950019" y="2493737"/>
        <a:ext cx="5010318" cy="22552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CE244-4830-4583-A9B1-C1D6F38C73F4}">
      <dsp:nvSpPr>
        <dsp:cNvPr id="0" name=""/>
        <dsp:cNvSpPr/>
      </dsp:nvSpPr>
      <dsp:spPr>
        <a:xfrm>
          <a:off x="0" y="95606"/>
          <a:ext cx="5626542" cy="132517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Psychological Detachment</a:t>
          </a:r>
        </a:p>
      </dsp:txBody>
      <dsp:txXfrm>
        <a:off x="64690" y="160296"/>
        <a:ext cx="5497162" cy="1195791"/>
      </dsp:txXfrm>
    </dsp:sp>
    <dsp:sp modelId="{FCBA4DAF-97DD-4A9A-B2F5-F5D7DA4943B8}">
      <dsp:nvSpPr>
        <dsp:cNvPr id="0" name=""/>
        <dsp:cNvSpPr/>
      </dsp:nvSpPr>
      <dsp:spPr>
        <a:xfrm>
          <a:off x="0" y="1518697"/>
          <a:ext cx="5626542" cy="1325171"/>
        </a:xfrm>
        <a:prstGeom prst="roundRect">
          <a:avLst/>
        </a:prstGeom>
        <a:solidFill>
          <a:schemeClr val="accent2">
            <a:hueOff val="993403"/>
            <a:satOff val="-4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Relaxation</a:t>
          </a:r>
        </a:p>
      </dsp:txBody>
      <dsp:txXfrm>
        <a:off x="64690" y="1583387"/>
        <a:ext cx="5497162" cy="1195791"/>
      </dsp:txXfrm>
    </dsp:sp>
    <dsp:sp modelId="{5B866461-33F9-4843-A834-F5DB54F15B5E}">
      <dsp:nvSpPr>
        <dsp:cNvPr id="0" name=""/>
        <dsp:cNvSpPr/>
      </dsp:nvSpPr>
      <dsp:spPr>
        <a:xfrm>
          <a:off x="0" y="2941789"/>
          <a:ext cx="5626542" cy="1325171"/>
        </a:xfrm>
        <a:prstGeom prst="roundRect">
          <a:avLst/>
        </a:prstGeom>
        <a:solidFill>
          <a:schemeClr val="accent2">
            <a:hueOff val="1986805"/>
            <a:satOff val="-8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Mastery Experiences</a:t>
          </a:r>
        </a:p>
      </dsp:txBody>
      <dsp:txXfrm>
        <a:off x="64690" y="3006479"/>
        <a:ext cx="5497162" cy="1195791"/>
      </dsp:txXfrm>
    </dsp:sp>
    <dsp:sp modelId="{AA36B298-0994-46E2-A8B8-62C64CEEBF4D}">
      <dsp:nvSpPr>
        <dsp:cNvPr id="0" name=""/>
        <dsp:cNvSpPr/>
      </dsp:nvSpPr>
      <dsp:spPr>
        <a:xfrm>
          <a:off x="0" y="4364880"/>
          <a:ext cx="5626542" cy="1325171"/>
        </a:xfrm>
        <a:prstGeom prst="roundRect">
          <a:avLst/>
        </a:prstGeom>
        <a:solidFill>
          <a:schemeClr val="accent2">
            <a:hueOff val="2980208"/>
            <a:satOff val="-134"/>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Control During Leisure Time</a:t>
          </a:r>
        </a:p>
      </dsp:txBody>
      <dsp:txXfrm>
        <a:off x="64690" y="4429570"/>
        <a:ext cx="5497162" cy="11957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0139A-055C-458D-9F3E-0E0E513B9DE3}">
      <dsp:nvSpPr>
        <dsp:cNvPr id="0" name=""/>
        <dsp:cNvSpPr/>
      </dsp:nvSpPr>
      <dsp:spPr>
        <a:xfrm>
          <a:off x="1994979" y="-117972"/>
          <a:ext cx="4461993" cy="2472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Considering ways in which a job site may be designed to be highly productive while simultaneously promoting employee health.</a:t>
          </a:r>
        </a:p>
      </dsp:txBody>
      <dsp:txXfrm>
        <a:off x="2115660" y="2709"/>
        <a:ext cx="4220631" cy="2230790"/>
      </dsp:txXfrm>
    </dsp:sp>
    <dsp:sp modelId="{2428BCD5-FC75-4D5B-9C6B-F9C1B89F5EC8}">
      <dsp:nvSpPr>
        <dsp:cNvPr id="0" name=""/>
        <dsp:cNvSpPr/>
      </dsp:nvSpPr>
      <dsp:spPr>
        <a:xfrm>
          <a:off x="1097214" y="251276"/>
          <a:ext cx="5450808" cy="5450808"/>
        </a:xfrm>
        <a:custGeom>
          <a:avLst/>
          <a:gdLst/>
          <a:ahLst/>
          <a:cxnLst/>
          <a:rect l="0" t="0" r="0" b="0"/>
          <a:pathLst>
            <a:path>
              <a:moveTo>
                <a:pt x="5389448" y="2150343"/>
              </a:moveTo>
              <a:arcTo wR="2725404" hR="2725404" stAng="20869142" swAng="48257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95E937E-A8AC-4F9B-BE76-853361D5D605}">
      <dsp:nvSpPr>
        <dsp:cNvPr id="0" name=""/>
        <dsp:cNvSpPr/>
      </dsp:nvSpPr>
      <dsp:spPr>
        <a:xfrm>
          <a:off x="4465264" y="2906891"/>
          <a:ext cx="4241961" cy="35395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The balance between job demands and job resources is dynamic—that is, in a constant state of flux. </a:t>
          </a:r>
        </a:p>
        <a:p>
          <a:pPr marL="171450" lvl="1" indent="-171450" algn="l" defTabSz="800100">
            <a:lnSpc>
              <a:spcPct val="90000"/>
            </a:lnSpc>
            <a:spcBef>
              <a:spcPct val="0"/>
            </a:spcBef>
            <a:spcAft>
              <a:spcPct val="15000"/>
            </a:spcAft>
            <a:buChar char="•"/>
          </a:pPr>
          <a:r>
            <a:rPr lang="en-US" sz="1800" kern="1200"/>
            <a:t>The challenge for leaders is to maintain that balance in such a manner that it promotes the personal and professional growth of employees while fulfilling the mission of the organization.</a:t>
          </a:r>
        </a:p>
      </dsp:txBody>
      <dsp:txXfrm>
        <a:off x="4638049" y="3079676"/>
        <a:ext cx="3896391" cy="3193953"/>
      </dsp:txXfrm>
    </dsp:sp>
    <dsp:sp modelId="{9FC50004-8A15-40AE-8A69-03411358DBCE}">
      <dsp:nvSpPr>
        <dsp:cNvPr id="0" name=""/>
        <dsp:cNvSpPr/>
      </dsp:nvSpPr>
      <dsp:spPr>
        <a:xfrm>
          <a:off x="2990388" y="1188066"/>
          <a:ext cx="5450808" cy="5450808"/>
        </a:xfrm>
        <a:custGeom>
          <a:avLst/>
          <a:gdLst/>
          <a:ahLst/>
          <a:cxnLst/>
          <a:rect l="0" t="0" r="0" b="0"/>
          <a:pathLst>
            <a:path>
              <a:moveTo>
                <a:pt x="1400376" y="5107027"/>
              </a:moveTo>
              <a:arcTo wR="2725404" hR="2725404" stAng="7145375" swAng="32043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02AC163-EF74-4268-91BD-FDCDC2474E83}">
      <dsp:nvSpPr>
        <dsp:cNvPr id="0" name=""/>
        <dsp:cNvSpPr/>
      </dsp:nvSpPr>
      <dsp:spPr>
        <a:xfrm>
          <a:off x="80352" y="2914014"/>
          <a:ext cx="4025516" cy="34260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Another key aspect of a TI Wellness Approach is to build and strengthen workplace relationships.</a:t>
          </a:r>
        </a:p>
        <a:p>
          <a:pPr marL="171450" lvl="1" indent="-171450" algn="l" defTabSz="711200">
            <a:lnSpc>
              <a:spcPct val="90000"/>
            </a:lnSpc>
            <a:spcBef>
              <a:spcPct val="0"/>
            </a:spcBef>
            <a:spcAft>
              <a:spcPct val="15000"/>
            </a:spcAft>
            <a:buChar char="•"/>
          </a:pPr>
          <a:r>
            <a:rPr lang="en-US" sz="1600" kern="1200" dirty="0"/>
            <a:t>Allow vulnerability</a:t>
          </a:r>
        </a:p>
        <a:p>
          <a:pPr marL="171450" lvl="1" indent="-171450" algn="l" defTabSz="711200">
            <a:lnSpc>
              <a:spcPct val="90000"/>
            </a:lnSpc>
            <a:spcBef>
              <a:spcPct val="0"/>
            </a:spcBef>
            <a:spcAft>
              <a:spcPct val="15000"/>
            </a:spcAft>
            <a:buChar char="•"/>
          </a:pPr>
          <a:r>
            <a:rPr lang="en-US" sz="1600" kern="1200" dirty="0"/>
            <a:t>Engage in honest interactions</a:t>
          </a:r>
        </a:p>
        <a:p>
          <a:pPr marL="171450" lvl="1" indent="-171450" algn="l" defTabSz="711200">
            <a:lnSpc>
              <a:spcPct val="90000"/>
            </a:lnSpc>
            <a:spcBef>
              <a:spcPct val="0"/>
            </a:spcBef>
            <a:spcAft>
              <a:spcPct val="15000"/>
            </a:spcAft>
            <a:buChar char="•"/>
          </a:pPr>
          <a:r>
            <a:rPr lang="en-US" sz="1600" kern="1200" dirty="0"/>
            <a:t>Interact with integrity</a:t>
          </a:r>
        </a:p>
        <a:p>
          <a:pPr marL="171450" lvl="1" indent="-171450" algn="l" defTabSz="711200">
            <a:lnSpc>
              <a:spcPct val="90000"/>
            </a:lnSpc>
            <a:spcBef>
              <a:spcPct val="0"/>
            </a:spcBef>
            <a:spcAft>
              <a:spcPct val="15000"/>
            </a:spcAft>
            <a:buChar char="•"/>
          </a:pPr>
          <a:r>
            <a:rPr lang="en-US" sz="1600" kern="1200" dirty="0"/>
            <a:t>Practice empathy</a:t>
          </a:r>
        </a:p>
        <a:p>
          <a:pPr marL="171450" lvl="1" indent="-171450" algn="l" defTabSz="711200">
            <a:lnSpc>
              <a:spcPct val="90000"/>
            </a:lnSpc>
            <a:spcBef>
              <a:spcPct val="0"/>
            </a:spcBef>
            <a:spcAft>
              <a:spcPct val="15000"/>
            </a:spcAft>
            <a:buChar char="•"/>
          </a:pPr>
          <a:r>
            <a:rPr lang="en-US" sz="1600" kern="1200" dirty="0"/>
            <a:t>Listen actively</a:t>
          </a:r>
        </a:p>
        <a:p>
          <a:pPr marL="171450" lvl="1" indent="-171450" algn="l" defTabSz="711200">
            <a:lnSpc>
              <a:spcPct val="90000"/>
            </a:lnSpc>
            <a:spcBef>
              <a:spcPct val="0"/>
            </a:spcBef>
            <a:spcAft>
              <a:spcPct val="15000"/>
            </a:spcAft>
            <a:buChar char="•"/>
          </a:pPr>
          <a:r>
            <a:rPr lang="en-US" sz="1600" kern="1200" dirty="0"/>
            <a:t>Find opportunities for shared professional growth</a:t>
          </a:r>
        </a:p>
        <a:p>
          <a:pPr marL="171450" lvl="1" indent="-171450" algn="l" defTabSz="711200">
            <a:lnSpc>
              <a:spcPct val="90000"/>
            </a:lnSpc>
            <a:spcBef>
              <a:spcPct val="0"/>
            </a:spcBef>
            <a:spcAft>
              <a:spcPct val="15000"/>
            </a:spcAft>
            <a:buChar char="•"/>
          </a:pPr>
          <a:r>
            <a:rPr lang="en-US" sz="1600" kern="1200"/>
            <a:t>Laugh together</a:t>
          </a:r>
        </a:p>
        <a:p>
          <a:pPr marL="171450" lvl="1" indent="-171450" algn="l" defTabSz="711200">
            <a:lnSpc>
              <a:spcPct val="90000"/>
            </a:lnSpc>
            <a:spcBef>
              <a:spcPct val="0"/>
            </a:spcBef>
            <a:spcAft>
              <a:spcPct val="15000"/>
            </a:spcAft>
            <a:buChar char="•"/>
          </a:pPr>
          <a:r>
            <a:rPr lang="en-US" sz="1600" kern="1200" dirty="0"/>
            <a:t>Have patience</a:t>
          </a:r>
        </a:p>
      </dsp:txBody>
      <dsp:txXfrm>
        <a:off x="247596" y="3081258"/>
        <a:ext cx="3691028" cy="3091514"/>
      </dsp:txXfrm>
    </dsp:sp>
    <dsp:sp modelId="{C5E221E2-A751-4C09-806D-6976AFD262CC}">
      <dsp:nvSpPr>
        <dsp:cNvPr id="0" name=""/>
        <dsp:cNvSpPr/>
      </dsp:nvSpPr>
      <dsp:spPr>
        <a:xfrm>
          <a:off x="1974578" y="-780140"/>
          <a:ext cx="5450808" cy="5450808"/>
        </a:xfrm>
        <a:custGeom>
          <a:avLst/>
          <a:gdLst/>
          <a:ahLst/>
          <a:cxnLst/>
          <a:rect l="0" t="0" r="0" b="0"/>
          <a:pathLst>
            <a:path>
              <a:moveTo>
                <a:pt x="134371" y="3570611"/>
              </a:moveTo>
              <a:arcTo wR="2725404" hR="2725404" stAng="9716005" swAng="49782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35429-2151-4FCB-AE94-B83EFE017CC5}">
      <dsp:nvSpPr>
        <dsp:cNvPr id="0" name=""/>
        <dsp:cNvSpPr/>
      </dsp:nvSpPr>
      <dsp:spPr>
        <a:xfrm>
          <a:off x="0" y="2425"/>
          <a:ext cx="7003777" cy="12292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CCDF1E-2081-4354-B49E-DB37ED6637BC}">
      <dsp:nvSpPr>
        <dsp:cNvPr id="0" name=""/>
        <dsp:cNvSpPr/>
      </dsp:nvSpPr>
      <dsp:spPr>
        <a:xfrm>
          <a:off x="371836" y="278997"/>
          <a:ext cx="676066" cy="6760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642021-646F-43CE-8A94-8594B8E74D05}">
      <dsp:nvSpPr>
        <dsp:cNvPr id="0" name=""/>
        <dsp:cNvSpPr/>
      </dsp:nvSpPr>
      <dsp:spPr>
        <a:xfrm>
          <a:off x="1419739" y="2425"/>
          <a:ext cx="5584037"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marL="0" lvl="0" indent="0" algn="l" defTabSz="977900">
            <a:lnSpc>
              <a:spcPct val="90000"/>
            </a:lnSpc>
            <a:spcBef>
              <a:spcPct val="0"/>
            </a:spcBef>
            <a:spcAft>
              <a:spcPct val="35000"/>
            </a:spcAft>
            <a:buNone/>
          </a:pPr>
          <a:r>
            <a:rPr lang="en-US" sz="2200" kern="1200" dirty="0"/>
            <a:t>Organizational and personal assessment surveys focused on well-being.</a:t>
          </a:r>
        </a:p>
      </dsp:txBody>
      <dsp:txXfrm>
        <a:off x="1419739" y="2425"/>
        <a:ext cx="5584037" cy="1229211"/>
      </dsp:txXfrm>
    </dsp:sp>
    <dsp:sp modelId="{C5497B78-21F1-49F8-A738-7BCF7541CBD3}">
      <dsp:nvSpPr>
        <dsp:cNvPr id="0" name=""/>
        <dsp:cNvSpPr/>
      </dsp:nvSpPr>
      <dsp:spPr>
        <a:xfrm>
          <a:off x="0" y="1538939"/>
          <a:ext cx="7003777" cy="12292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D38D7-0E18-447E-B5FE-F13BAD39B755}">
      <dsp:nvSpPr>
        <dsp:cNvPr id="0" name=""/>
        <dsp:cNvSpPr/>
      </dsp:nvSpPr>
      <dsp:spPr>
        <a:xfrm>
          <a:off x="371836" y="1815512"/>
          <a:ext cx="676066" cy="6760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37B8DE-5D12-4A17-8F25-FAEA28142346}">
      <dsp:nvSpPr>
        <dsp:cNvPr id="0" name=""/>
        <dsp:cNvSpPr/>
      </dsp:nvSpPr>
      <dsp:spPr>
        <a:xfrm>
          <a:off x="1419739" y="1538939"/>
          <a:ext cx="5584037"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marL="0" lvl="0" indent="0" algn="l" defTabSz="977900">
            <a:lnSpc>
              <a:spcPct val="90000"/>
            </a:lnSpc>
            <a:spcBef>
              <a:spcPct val="0"/>
            </a:spcBef>
            <a:spcAft>
              <a:spcPct val="35000"/>
            </a:spcAft>
            <a:buNone/>
          </a:pPr>
          <a:r>
            <a:rPr lang="en-US" sz="2200" kern="1200" dirty="0"/>
            <a:t>A workshop on Trauma Informed Approaches in Higher Education and Wellness</a:t>
          </a:r>
        </a:p>
      </dsp:txBody>
      <dsp:txXfrm>
        <a:off x="1419739" y="1538939"/>
        <a:ext cx="5584037" cy="1229211"/>
      </dsp:txXfrm>
    </dsp:sp>
    <dsp:sp modelId="{CAC0C64A-CC4B-46EE-8D80-4ED90EBF40FE}">
      <dsp:nvSpPr>
        <dsp:cNvPr id="0" name=""/>
        <dsp:cNvSpPr/>
      </dsp:nvSpPr>
      <dsp:spPr>
        <a:xfrm>
          <a:off x="0" y="3075453"/>
          <a:ext cx="7003777" cy="12292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0BE2D-BE1E-44D4-83E7-960266088821}">
      <dsp:nvSpPr>
        <dsp:cNvPr id="0" name=""/>
        <dsp:cNvSpPr/>
      </dsp:nvSpPr>
      <dsp:spPr>
        <a:xfrm>
          <a:off x="371836" y="3352026"/>
          <a:ext cx="676066" cy="6760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7DB095-A40E-4D98-83DA-F8EED53ABAD5}">
      <dsp:nvSpPr>
        <dsp:cNvPr id="0" name=""/>
        <dsp:cNvSpPr/>
      </dsp:nvSpPr>
      <dsp:spPr>
        <a:xfrm>
          <a:off x="1419739" y="3075453"/>
          <a:ext cx="3151699"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marL="0" lvl="0" indent="0" algn="l" defTabSz="977900">
            <a:lnSpc>
              <a:spcPct val="90000"/>
            </a:lnSpc>
            <a:spcBef>
              <a:spcPct val="0"/>
            </a:spcBef>
            <a:spcAft>
              <a:spcPct val="35000"/>
            </a:spcAft>
            <a:buNone/>
          </a:pPr>
          <a:r>
            <a:rPr lang="en-US" sz="2200" kern="1200" dirty="0"/>
            <a:t>Form workgroups to focus on TI-IHE and Wellness Initiatives </a:t>
          </a:r>
        </a:p>
      </dsp:txBody>
      <dsp:txXfrm>
        <a:off x="1419739" y="3075453"/>
        <a:ext cx="3151699" cy="1229211"/>
      </dsp:txXfrm>
    </dsp:sp>
    <dsp:sp modelId="{7A57807B-877A-4DC5-8B94-1EA1E7A78A9E}">
      <dsp:nvSpPr>
        <dsp:cNvPr id="0" name=""/>
        <dsp:cNvSpPr/>
      </dsp:nvSpPr>
      <dsp:spPr>
        <a:xfrm>
          <a:off x="4571438" y="3075453"/>
          <a:ext cx="2432338"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marL="0" lvl="0" indent="0" algn="l" defTabSz="800100">
            <a:lnSpc>
              <a:spcPct val="90000"/>
            </a:lnSpc>
            <a:spcBef>
              <a:spcPct val="0"/>
            </a:spcBef>
            <a:spcAft>
              <a:spcPct val="35000"/>
            </a:spcAft>
            <a:buNone/>
          </a:pPr>
          <a:r>
            <a:rPr lang="en-US" sz="1800" kern="1200" dirty="0"/>
            <a:t>Institutional time</a:t>
          </a:r>
        </a:p>
      </dsp:txBody>
      <dsp:txXfrm>
        <a:off x="4571438" y="3075453"/>
        <a:ext cx="2432338" cy="1229211"/>
      </dsp:txXfrm>
    </dsp:sp>
    <dsp:sp modelId="{478548BE-DB8B-46A6-A240-22BD1E227621}">
      <dsp:nvSpPr>
        <dsp:cNvPr id="0" name=""/>
        <dsp:cNvSpPr/>
      </dsp:nvSpPr>
      <dsp:spPr>
        <a:xfrm>
          <a:off x="0" y="4611968"/>
          <a:ext cx="7003777" cy="12292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1A752-56CC-44AB-92AB-60227383F584}">
      <dsp:nvSpPr>
        <dsp:cNvPr id="0" name=""/>
        <dsp:cNvSpPr/>
      </dsp:nvSpPr>
      <dsp:spPr>
        <a:xfrm>
          <a:off x="371836" y="4888540"/>
          <a:ext cx="676066" cy="6760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7B84E7-C138-4F5B-83FA-93E057542842}">
      <dsp:nvSpPr>
        <dsp:cNvPr id="0" name=""/>
        <dsp:cNvSpPr/>
      </dsp:nvSpPr>
      <dsp:spPr>
        <a:xfrm>
          <a:off x="1419739" y="4611968"/>
          <a:ext cx="5584037" cy="1229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92" tIns="130092" rIns="130092" bIns="130092" numCol="1" spcCol="1270" anchor="ctr" anchorCtr="0">
          <a:noAutofit/>
        </a:bodyPr>
        <a:lstStyle/>
        <a:p>
          <a:pPr marL="0" lvl="0" indent="0" algn="l" defTabSz="977900">
            <a:lnSpc>
              <a:spcPct val="90000"/>
            </a:lnSpc>
            <a:spcBef>
              <a:spcPct val="0"/>
            </a:spcBef>
            <a:spcAft>
              <a:spcPct val="35000"/>
            </a:spcAft>
            <a:buNone/>
          </a:pPr>
          <a:r>
            <a:rPr lang="en-US" sz="2200" kern="1200" dirty="0"/>
            <a:t>Evaluate efforts and activities</a:t>
          </a:r>
        </a:p>
      </dsp:txBody>
      <dsp:txXfrm>
        <a:off x="1419739" y="4611968"/>
        <a:ext cx="5584037" cy="12292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8265E-DFD0-41F8-87F6-B5335FEFD55A}" type="datetimeFigureOut">
              <a:rPr lang="en-US" smtClean="0"/>
              <a:t>8/25/22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26A88-F568-45C8-90AA-854301349467}" type="slidenum">
              <a:rPr lang="en-US" smtClean="0"/>
              <a:t>‹#›</a:t>
            </a:fld>
            <a:endParaRPr lang="en-US"/>
          </a:p>
        </p:txBody>
      </p:sp>
    </p:spTree>
    <p:extLst>
      <p:ext uri="{BB962C8B-B14F-4D97-AF65-F5344CB8AC3E}">
        <p14:creationId xmlns:p14="http://schemas.microsoft.com/office/powerpoint/2010/main" val="405798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inion-pro"/>
              </a:rPr>
              <a:t>The practices of diversity, equity, and inclusion are practices in creating organizational cultures where there is a shared feeling of </a:t>
            </a:r>
            <a:r>
              <a:rPr lang="en-US" b="1" i="0" dirty="0">
                <a:solidFill>
                  <a:srgbClr val="000000"/>
                </a:solidFill>
                <a:effectLst/>
                <a:latin typeface="minion-pro"/>
              </a:rPr>
              <a:t>Belonging</a:t>
            </a:r>
            <a:r>
              <a:rPr lang="en-US" b="0" i="0" dirty="0">
                <a:solidFill>
                  <a:srgbClr val="000000"/>
                </a:solidFill>
                <a:effectLst/>
                <a:latin typeface="minion-pro"/>
              </a:rPr>
              <a:t> in the face of our complexity as a people. How do we, as leaders and members of our organizations, create the opportunities to open up mindsets and build dialogue spaces to foster growth and belonging?</a:t>
            </a:r>
            <a:endParaRPr lang="en-US" dirty="0"/>
          </a:p>
        </p:txBody>
      </p:sp>
      <p:sp>
        <p:nvSpPr>
          <p:cNvPr id="4" name="Slide Number Placeholder 3"/>
          <p:cNvSpPr>
            <a:spLocks noGrp="1"/>
          </p:cNvSpPr>
          <p:nvPr>
            <p:ph type="sldNum" sz="quarter" idx="5"/>
          </p:nvPr>
        </p:nvSpPr>
        <p:spPr/>
        <p:txBody>
          <a:bodyPr/>
          <a:lstStyle/>
          <a:p>
            <a:fld id="{AFD17F90-E8E0-4491-8C2E-A132BAEF308F}" type="slidenum">
              <a:rPr lang="en-US" smtClean="0"/>
              <a:t>3</a:t>
            </a:fld>
            <a:endParaRPr lang="en-US"/>
          </a:p>
        </p:txBody>
      </p:sp>
    </p:spTree>
    <p:extLst>
      <p:ext uri="{BB962C8B-B14F-4D97-AF65-F5344CB8AC3E}">
        <p14:creationId xmlns:p14="http://schemas.microsoft.com/office/powerpoint/2010/main" val="186448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26A88-F568-45C8-90AA-854301349467}" type="slidenum">
              <a:rPr lang="en-US" smtClean="0"/>
              <a:t>18</a:t>
            </a:fld>
            <a:endParaRPr lang="en-US"/>
          </a:p>
        </p:txBody>
      </p:sp>
    </p:spTree>
    <p:extLst>
      <p:ext uri="{BB962C8B-B14F-4D97-AF65-F5344CB8AC3E}">
        <p14:creationId xmlns:p14="http://schemas.microsoft.com/office/powerpoint/2010/main" val="43764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7734" indent="-299128">
              <a:defRPr>
                <a:solidFill>
                  <a:schemeClr val="tx1"/>
                </a:solidFill>
                <a:latin typeface="Arial" panose="020B0604020202020204" pitchFamily="34" charset="0"/>
                <a:cs typeface="Arial" panose="020B0604020202020204" pitchFamily="34" charset="0"/>
              </a:defRPr>
            </a:lvl2pPr>
            <a:lvl3pPr marL="1196514" indent="-239303">
              <a:defRPr>
                <a:solidFill>
                  <a:schemeClr val="tx1"/>
                </a:solidFill>
                <a:latin typeface="Arial" panose="020B0604020202020204" pitchFamily="34" charset="0"/>
                <a:cs typeface="Arial" panose="020B0604020202020204" pitchFamily="34" charset="0"/>
              </a:defRPr>
            </a:lvl3pPr>
            <a:lvl4pPr marL="1675119" indent="-239303">
              <a:defRPr>
                <a:solidFill>
                  <a:schemeClr val="tx1"/>
                </a:solidFill>
                <a:latin typeface="Arial" panose="020B0604020202020204" pitchFamily="34" charset="0"/>
                <a:cs typeface="Arial" panose="020B0604020202020204" pitchFamily="34" charset="0"/>
              </a:defRPr>
            </a:lvl4pPr>
            <a:lvl5pPr marL="2153725" indent="-239303">
              <a:defRPr>
                <a:solidFill>
                  <a:schemeClr val="tx1"/>
                </a:solidFill>
                <a:latin typeface="Arial" panose="020B0604020202020204" pitchFamily="34" charset="0"/>
                <a:cs typeface="Arial" panose="020B0604020202020204" pitchFamily="34" charset="0"/>
              </a:defRPr>
            </a:lvl5pPr>
            <a:lvl6pPr marL="2632331" indent="-239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10936" indent="-239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89542" indent="-239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8147" indent="-239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BCD294-F053-4712-911A-A41B1C7721D3}" type="slidenum">
              <a:rPr lang="en-US" altLang="en-US"/>
              <a:pPr/>
              <a:t>4</a:t>
            </a:fld>
            <a:endParaRPr lang="en-US" altLang="en-US"/>
          </a:p>
        </p:txBody>
      </p:sp>
    </p:spTree>
    <p:extLst>
      <p:ext uri="{BB962C8B-B14F-4D97-AF65-F5344CB8AC3E}">
        <p14:creationId xmlns:p14="http://schemas.microsoft.com/office/powerpoint/2010/main" val="1032539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B9DF5E-2D26-407D-85C5-6FD672B0A145}" type="slidenum">
              <a:rPr lang="en-US" smtClean="0"/>
              <a:t>6</a:t>
            </a:fld>
            <a:endParaRPr lang="en-US"/>
          </a:p>
        </p:txBody>
      </p:sp>
    </p:spTree>
    <p:extLst>
      <p:ext uri="{BB962C8B-B14F-4D97-AF65-F5344CB8AC3E}">
        <p14:creationId xmlns:p14="http://schemas.microsoft.com/office/powerpoint/2010/main" val="4205843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26A88-F568-45C8-90AA-854301349467}" type="slidenum">
              <a:rPr lang="en-US" smtClean="0"/>
              <a:t>7</a:t>
            </a:fld>
            <a:endParaRPr lang="en-US"/>
          </a:p>
        </p:txBody>
      </p:sp>
    </p:spTree>
    <p:extLst>
      <p:ext uri="{BB962C8B-B14F-4D97-AF65-F5344CB8AC3E}">
        <p14:creationId xmlns:p14="http://schemas.microsoft.com/office/powerpoint/2010/main" val="347719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26A88-F568-45C8-90AA-854301349467}" type="slidenum">
              <a:rPr lang="en-US" smtClean="0"/>
              <a:t>8</a:t>
            </a:fld>
            <a:endParaRPr lang="en-US"/>
          </a:p>
        </p:txBody>
      </p:sp>
    </p:spTree>
    <p:extLst>
      <p:ext uri="{BB962C8B-B14F-4D97-AF65-F5344CB8AC3E}">
        <p14:creationId xmlns:p14="http://schemas.microsoft.com/office/powerpoint/2010/main" val="1449856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8AD32C-9BDF-44E6-ADFB-CBF58702F6C7}" type="slidenum">
              <a:rPr lang="en-US" smtClean="0"/>
              <a:t>12</a:t>
            </a:fld>
            <a:endParaRPr lang="en-US"/>
          </a:p>
        </p:txBody>
      </p:sp>
    </p:spTree>
    <p:extLst>
      <p:ext uri="{BB962C8B-B14F-4D97-AF65-F5344CB8AC3E}">
        <p14:creationId xmlns:p14="http://schemas.microsoft.com/office/powerpoint/2010/main" val="314307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B9DF5E-2D26-407D-85C5-6FD672B0A145}" type="slidenum">
              <a:rPr lang="en-US" smtClean="0"/>
              <a:t>15</a:t>
            </a:fld>
            <a:endParaRPr lang="en-US"/>
          </a:p>
        </p:txBody>
      </p:sp>
    </p:spTree>
    <p:extLst>
      <p:ext uri="{BB962C8B-B14F-4D97-AF65-F5344CB8AC3E}">
        <p14:creationId xmlns:p14="http://schemas.microsoft.com/office/powerpoint/2010/main" val="747235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26A88-F568-45C8-90AA-854301349467}" type="slidenum">
              <a:rPr lang="en-US" smtClean="0"/>
              <a:t>16</a:t>
            </a:fld>
            <a:endParaRPr lang="en-US"/>
          </a:p>
        </p:txBody>
      </p:sp>
    </p:spTree>
    <p:extLst>
      <p:ext uri="{BB962C8B-B14F-4D97-AF65-F5344CB8AC3E}">
        <p14:creationId xmlns:p14="http://schemas.microsoft.com/office/powerpoint/2010/main" val="343251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A26A88-F568-45C8-90AA-854301349467}" type="slidenum">
              <a:rPr lang="en-US" smtClean="0"/>
              <a:t>17</a:t>
            </a:fld>
            <a:endParaRPr lang="en-US"/>
          </a:p>
        </p:txBody>
      </p:sp>
    </p:spTree>
    <p:extLst>
      <p:ext uri="{BB962C8B-B14F-4D97-AF65-F5344CB8AC3E}">
        <p14:creationId xmlns:p14="http://schemas.microsoft.com/office/powerpoint/2010/main" val="368410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8/25/22</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91975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8/25/22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44143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8/25/22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32442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8/25/22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85084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8/25/22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6689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8/25/22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4637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8/25/22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0357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8/25/22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7200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8/25/22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280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8/25/22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79329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8/25/22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6438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8/25/22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381524656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1.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2.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0">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1" name="Video 20">
            <a:extLst>
              <a:ext uri="{FF2B5EF4-FFF2-40B4-BE49-F238E27FC236}">
                <a16:creationId xmlns:a16="http://schemas.microsoft.com/office/drawing/2014/main" id="{748F82C6-4E21-B6C7-F1E8-D1B740C82D90}"/>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84" r="-1" b="-1"/>
          <a:stretch/>
        </p:blipFill>
        <p:spPr>
          <a:xfrm>
            <a:off x="20" y="10"/>
            <a:ext cx="12191980" cy="6857990"/>
          </a:xfrm>
          <a:prstGeom prst="rect">
            <a:avLst/>
          </a:prstGeom>
        </p:spPr>
      </p:pic>
      <p:sp>
        <p:nvSpPr>
          <p:cNvPr id="22" name="Rectangle 12">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094D1-7A95-0BFF-3E49-823A4494DF25}"/>
              </a:ext>
            </a:extLst>
          </p:cNvPr>
          <p:cNvSpPr>
            <a:spLocks noGrp="1"/>
          </p:cNvSpPr>
          <p:nvPr>
            <p:ph type="ctrTitle"/>
          </p:nvPr>
        </p:nvSpPr>
        <p:spPr>
          <a:xfrm>
            <a:off x="848491" y="273461"/>
            <a:ext cx="5852346" cy="3755144"/>
          </a:xfrm>
        </p:spPr>
        <p:txBody>
          <a:bodyPr anchor="b">
            <a:normAutofit/>
          </a:bodyPr>
          <a:lstStyle/>
          <a:p>
            <a:pPr algn="l"/>
            <a:r>
              <a:rPr lang="en-US" b="0" i="0" dirty="0">
                <a:solidFill>
                  <a:srgbClr val="FFFFFF"/>
                </a:solidFill>
                <a:effectLst/>
                <a:latin typeface="Calibri" panose="020F0502020204030204" pitchFamily="34" charset="0"/>
              </a:rPr>
              <a:t>Readying for Change: </a:t>
            </a:r>
            <a:br>
              <a:rPr lang="en-US" b="0" i="0" dirty="0">
                <a:solidFill>
                  <a:srgbClr val="FFFFFF"/>
                </a:solidFill>
                <a:effectLst/>
                <a:latin typeface="Calibri" panose="020F0502020204030204" pitchFamily="34" charset="0"/>
              </a:rPr>
            </a:br>
            <a:r>
              <a:rPr lang="en-US" b="0" i="0" dirty="0">
                <a:solidFill>
                  <a:srgbClr val="FFFFFF"/>
                </a:solidFill>
                <a:effectLst/>
                <a:latin typeface="Calibri" panose="020F0502020204030204" pitchFamily="34" charset="0"/>
              </a:rPr>
              <a:t>A Trauma-Informed Approach to Wellness</a:t>
            </a:r>
            <a:br>
              <a:rPr lang="en-US" b="0" i="0" dirty="0">
                <a:solidFill>
                  <a:srgbClr val="FFFFFF"/>
                </a:solidFill>
                <a:effectLst/>
                <a:latin typeface="Calibri" panose="020F0502020204030204" pitchFamily="34" charset="0"/>
              </a:rPr>
            </a:br>
            <a:br>
              <a:rPr lang="en-US" dirty="0">
                <a:solidFill>
                  <a:srgbClr val="FFFFFF"/>
                </a:solidFill>
                <a:latin typeface="Calibri" panose="020F0502020204030204" pitchFamily="34" charset="0"/>
              </a:rPr>
            </a:br>
            <a:endParaRPr lang="en-US" dirty="0">
              <a:solidFill>
                <a:srgbClr val="FFFFFF"/>
              </a:solidFill>
            </a:endParaRPr>
          </a:p>
        </p:txBody>
      </p:sp>
      <p:sp>
        <p:nvSpPr>
          <p:cNvPr id="3" name="Subtitle 2">
            <a:extLst>
              <a:ext uri="{FF2B5EF4-FFF2-40B4-BE49-F238E27FC236}">
                <a16:creationId xmlns:a16="http://schemas.microsoft.com/office/drawing/2014/main" id="{9C039262-1BFC-EE80-2D96-F0BB66788CC6}"/>
              </a:ext>
            </a:extLst>
          </p:cNvPr>
          <p:cNvSpPr>
            <a:spLocks noGrp="1"/>
          </p:cNvSpPr>
          <p:nvPr>
            <p:ph type="subTitle" idx="1"/>
          </p:nvPr>
        </p:nvSpPr>
        <p:spPr>
          <a:xfrm>
            <a:off x="219841" y="4706967"/>
            <a:ext cx="4958128" cy="1765055"/>
          </a:xfrm>
        </p:spPr>
        <p:txBody>
          <a:bodyPr anchor="t">
            <a:normAutofit fontScale="92500"/>
          </a:bodyPr>
          <a:lstStyle/>
          <a:p>
            <a:pPr algn="l">
              <a:lnSpc>
                <a:spcPct val="100000"/>
              </a:lnSpc>
            </a:pPr>
            <a:r>
              <a:rPr lang="en-US" sz="2200" dirty="0">
                <a:solidFill>
                  <a:srgbClr val="FFFFFF"/>
                </a:solidFill>
              </a:rPr>
              <a:t>Brenda Ingram, EdD, MSW, LCSW</a:t>
            </a:r>
          </a:p>
          <a:p>
            <a:pPr algn="l">
              <a:lnSpc>
                <a:spcPct val="100000"/>
              </a:lnSpc>
            </a:pPr>
            <a:r>
              <a:rPr lang="en-US" sz="2200" dirty="0">
                <a:solidFill>
                  <a:srgbClr val="FFFFFF"/>
                </a:solidFill>
              </a:rPr>
              <a:t>Clinical Assistant Professor, Psychiatry and Behavioral Sciences Department</a:t>
            </a:r>
          </a:p>
          <a:p>
            <a:pPr algn="l">
              <a:lnSpc>
                <a:spcPct val="100000"/>
              </a:lnSpc>
            </a:pPr>
            <a:r>
              <a:rPr lang="en-US" sz="2200" dirty="0">
                <a:solidFill>
                  <a:srgbClr val="FFFFFF"/>
                </a:solidFill>
              </a:rPr>
              <a:t>USC Keck School of Medicine</a:t>
            </a:r>
          </a:p>
        </p:txBody>
      </p:sp>
    </p:spTree>
    <p:extLst>
      <p:ext uri="{BB962C8B-B14F-4D97-AF65-F5344CB8AC3E}">
        <p14:creationId xmlns:p14="http://schemas.microsoft.com/office/powerpoint/2010/main" val="24129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mute="1">
                <p:cTn id="12" repeatCount="indefinite" fill="hold" display="0">
                  <p:stCondLst>
                    <p:cond delay="indefinite"/>
                  </p:stCondLst>
                </p:cTn>
                <p:tgtEl>
                  <p:spTgt spid="2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C0E000-3881-1CEB-F53E-A2B996075A42}"/>
              </a:ext>
              <a:ext uri="{C183D7F6-B498-43B3-948B-1728B52AA6E4}">
                <adec:decorative xmlns:adec="http://schemas.microsoft.com/office/drawing/2017/decorative" val="1"/>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7" y="13"/>
            <a:ext cx="12191973" cy="6857987"/>
          </a:xfrm>
          <a:prstGeom prst="rect">
            <a:avLst/>
          </a:prstGeom>
        </p:spPr>
      </p:pic>
      <p:sp>
        <p:nvSpPr>
          <p:cNvPr id="2" name="Title 1" descr="COVID-19 Pandemic is an Enduring Collective Trauma">
            <a:extLst>
              <a:ext uri="{FF2B5EF4-FFF2-40B4-BE49-F238E27FC236}">
                <a16:creationId xmlns:a16="http://schemas.microsoft.com/office/drawing/2014/main" id="{813EE2EE-9916-BC65-F082-85CA967E90B1}"/>
              </a:ext>
            </a:extLst>
          </p:cNvPr>
          <p:cNvSpPr>
            <a:spLocks noGrp="1"/>
          </p:cNvSpPr>
          <p:nvPr>
            <p:ph type="title"/>
          </p:nvPr>
        </p:nvSpPr>
        <p:spPr>
          <a:xfrm>
            <a:off x="838200" y="365125"/>
            <a:ext cx="10515600" cy="1325564"/>
          </a:xfrm>
        </p:spPr>
        <p:txBody>
          <a:bodyPr>
            <a:normAutofit fontScale="90000"/>
          </a:bodyPr>
          <a:lstStyle/>
          <a:p>
            <a:r>
              <a:rPr lang="en-US" sz="4133" dirty="0"/>
              <a:t>COVID-19 Pandemic is an Enduring Collective Trauma</a:t>
            </a:r>
          </a:p>
        </p:txBody>
      </p:sp>
      <p:graphicFrame>
        <p:nvGraphicFramePr>
          <p:cNvPr id="4" name="Content Placeholder 2">
            <a:extLst>
              <a:ext uri="{FF2B5EF4-FFF2-40B4-BE49-F238E27FC236}">
                <a16:creationId xmlns:a16="http://schemas.microsoft.com/office/drawing/2014/main" id="{CA57EE71-7781-6A73-197D-EBC2F64BAD26}"/>
              </a:ext>
            </a:extLst>
          </p:cNvPr>
          <p:cNvGraphicFramePr>
            <a:graphicFrameLocks noGrp="1"/>
          </p:cNvGraphicFramePr>
          <p:nvPr>
            <p:ph idx="1"/>
            <p:extLst>
              <p:ext uri="{D42A27DB-BD31-4B8C-83A1-F6EECF244321}">
                <p14:modId xmlns:p14="http://schemas.microsoft.com/office/powerpoint/2010/main" val="1827243625"/>
              </p:ext>
            </p:extLst>
          </p:nvPr>
        </p:nvGraphicFramePr>
        <p:xfrm>
          <a:off x="838200" y="1825624"/>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0150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oup 24">
            <a:extLst>
              <a:ext uri="{FF2B5EF4-FFF2-40B4-BE49-F238E27FC236}">
                <a16:creationId xmlns:a16="http://schemas.microsoft.com/office/drawing/2014/main" id="{6A0ABFF7-3293-4EAC-9426-EBDCAA34D5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5080"/>
            <a:ext cx="3464215" cy="4598234"/>
            <a:chOff x="8059620" y="41922"/>
            <a:chExt cx="3997615" cy="6816077"/>
          </a:xfrm>
        </p:grpSpPr>
        <p:pic>
          <p:nvPicPr>
            <p:cNvPr id="26" name="Picture 25">
              <a:extLst>
                <a:ext uri="{FF2B5EF4-FFF2-40B4-BE49-F238E27FC236}">
                  <a16:creationId xmlns:a16="http://schemas.microsoft.com/office/drawing/2014/main" id="{FB475375-4F9B-4D93-8769-B42BB7F4470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0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7" name="Picture 26">
              <a:extLst>
                <a:ext uri="{FF2B5EF4-FFF2-40B4-BE49-F238E27FC236}">
                  <a16:creationId xmlns:a16="http://schemas.microsoft.com/office/drawing/2014/main" id="{6074A43D-E1B2-4563-8D84-A962E8ABE79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6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23FC271E-B655-0EAD-A373-3AD628F06A0A}"/>
              </a:ext>
            </a:extLst>
          </p:cNvPr>
          <p:cNvSpPr>
            <a:spLocks noGrp="1"/>
          </p:cNvSpPr>
          <p:nvPr>
            <p:ph type="title"/>
          </p:nvPr>
        </p:nvSpPr>
        <p:spPr>
          <a:xfrm>
            <a:off x="838201" y="559813"/>
            <a:ext cx="4876800" cy="5577934"/>
          </a:xfrm>
        </p:spPr>
        <p:txBody>
          <a:bodyPr anchor="ctr">
            <a:normAutofit/>
          </a:bodyPr>
          <a:lstStyle/>
          <a:p>
            <a:r>
              <a:rPr lang="en-US" dirty="0">
                <a:solidFill>
                  <a:srgbClr val="FFFFFF"/>
                </a:solidFill>
              </a:rPr>
              <a:t>COVID Impacts on Community College Students Differ based on ethnicity</a:t>
            </a:r>
          </a:p>
        </p:txBody>
      </p:sp>
      <p:sp>
        <p:nvSpPr>
          <p:cNvPr id="3" name="Content Placeholder 2">
            <a:extLst>
              <a:ext uri="{FF2B5EF4-FFF2-40B4-BE49-F238E27FC236}">
                <a16:creationId xmlns:a16="http://schemas.microsoft.com/office/drawing/2014/main" id="{1A35E7C2-BFBE-BBE9-D0C8-6A96B9D40D87}"/>
              </a:ext>
            </a:extLst>
          </p:cNvPr>
          <p:cNvSpPr>
            <a:spLocks noGrp="1"/>
          </p:cNvSpPr>
          <p:nvPr>
            <p:ph idx="1"/>
          </p:nvPr>
        </p:nvSpPr>
        <p:spPr>
          <a:xfrm>
            <a:off x="6096000" y="100554"/>
            <a:ext cx="6096000" cy="7246106"/>
          </a:xfrm>
        </p:spPr>
        <p:txBody>
          <a:bodyPr anchor="ctr">
            <a:normAutofit/>
          </a:bodyPr>
          <a:lstStyle/>
          <a:p>
            <a:pPr>
              <a:lnSpc>
                <a:spcPct val="100000"/>
              </a:lnSpc>
            </a:pPr>
            <a:r>
              <a:rPr lang="en-US" sz="2400" dirty="0"/>
              <a:t>According to a survey conducted with North Carolina Community College Students (n=8000):</a:t>
            </a:r>
          </a:p>
          <a:p>
            <a:pPr lvl="1">
              <a:lnSpc>
                <a:spcPct val="100000"/>
              </a:lnSpc>
            </a:pPr>
            <a:r>
              <a:rPr lang="en-US" sz="2000" dirty="0"/>
              <a:t>Most did not drop classes; however, those who did withdraw Black students were 45% compared to 29% for White students;</a:t>
            </a:r>
          </a:p>
          <a:p>
            <a:pPr lvl="1">
              <a:lnSpc>
                <a:spcPct val="100000"/>
              </a:lnSpc>
            </a:pPr>
            <a:r>
              <a:rPr lang="en-US" sz="2000" dirty="0">
                <a:ea typeface="Times New Roman" panose="02020603050405020304" pitchFamily="18" charset="0"/>
                <a:cs typeface="Times New Roman" panose="02020603050405020304" pitchFamily="18" charset="0"/>
              </a:rPr>
              <a:t>Black students made up almost half of those who said they cannot access the internet even though they made up only a quarter of participants.</a:t>
            </a:r>
          </a:p>
          <a:p>
            <a:pPr lvl="1">
              <a:lnSpc>
                <a:spcPct val="100000"/>
              </a:lnSpc>
            </a:pPr>
            <a:r>
              <a:rPr lang="en-US" sz="2000" dirty="0">
                <a:ea typeface="Times New Roman" panose="02020603050405020304" pitchFamily="18" charset="0"/>
              </a:rPr>
              <a:t>Black students are over-represented in those who have not been able to pay their bills and rent/mortgage, those who have lost housing and childcare, and those who have a family member who has tested positive for COVID-19. </a:t>
            </a:r>
            <a:r>
              <a:rPr lang="en-US" sz="2000" dirty="0">
                <a:ea typeface="Times New Roman" panose="02020603050405020304" pitchFamily="18" charset="0"/>
                <a:cs typeface="Times New Roman" panose="02020603050405020304" pitchFamily="18" charset="0"/>
              </a:rPr>
              <a:t>Hispanic students are also over-represented in those who have a family member with COVID-19.</a:t>
            </a:r>
            <a:endParaRPr lang="en-US" sz="2000" dirty="0">
              <a:ea typeface="Calibri" panose="020F0502020204030204" pitchFamily="34" charset="0"/>
              <a:cs typeface="Times New Roman" panose="02020603050405020304" pitchFamily="18" charset="0"/>
            </a:endParaRPr>
          </a:p>
          <a:p>
            <a:pPr lvl="1">
              <a:lnSpc>
                <a:spcPct val="100000"/>
              </a:lnSpc>
            </a:pPr>
            <a:endParaRPr lang="en-US" sz="1800" dirty="0">
              <a:ea typeface="Calibri" panose="020F0502020204030204" pitchFamily="34" charset="0"/>
              <a:cs typeface="Times New Roman" panose="02020603050405020304" pitchFamily="18" charset="0"/>
            </a:endParaRPr>
          </a:p>
          <a:p>
            <a:pPr lvl="1">
              <a:lnSpc>
                <a:spcPct val="100000"/>
              </a:lnSpc>
            </a:pPr>
            <a:endParaRPr lang="en-US" sz="1800" dirty="0"/>
          </a:p>
          <a:p>
            <a:pPr lvl="1">
              <a:lnSpc>
                <a:spcPct val="100000"/>
              </a:lnSpc>
            </a:pPr>
            <a:endParaRPr lang="en-US" sz="1800" dirty="0"/>
          </a:p>
          <a:p>
            <a:pPr lvl="1">
              <a:lnSpc>
                <a:spcPct val="100000"/>
              </a:lnSpc>
            </a:pPr>
            <a:endParaRPr lang="en-US" sz="1800" dirty="0"/>
          </a:p>
          <a:p>
            <a:pPr lvl="1">
              <a:lnSpc>
                <a:spcPct val="100000"/>
              </a:lnSpc>
            </a:pPr>
            <a:endParaRPr lang="en-US" sz="1800" dirty="0"/>
          </a:p>
        </p:txBody>
      </p:sp>
    </p:spTree>
    <p:extLst>
      <p:ext uri="{BB962C8B-B14F-4D97-AF65-F5344CB8AC3E}">
        <p14:creationId xmlns:p14="http://schemas.microsoft.com/office/powerpoint/2010/main" val="3917036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most common ways that COVID-19 has impacted students' lives are relocation, stress or anxiety, disappointment or sadness, loneliness or isolation, and financial setbacks"/>
          <p:cNvSpPr>
            <a:spLocks noGrp="1"/>
          </p:cNvSpPr>
          <p:nvPr>
            <p:ph type="title"/>
          </p:nvPr>
        </p:nvSpPr>
        <p:spPr/>
        <p:txBody>
          <a:bodyPr>
            <a:normAutofit/>
          </a:bodyPr>
          <a:lstStyle/>
          <a:p>
            <a:pPr algn="ctr"/>
            <a:r>
              <a:rPr lang="en-US" sz="1800" b="1" dirty="0">
                <a:latin typeface="+mn-lt"/>
              </a:rPr>
              <a:t>THE MOST COMMON WAYS THAT COVID-19 HAS IMPACTED STUDENTS' LIVES</a:t>
            </a:r>
            <a:br>
              <a:rPr lang="en-US" sz="1800" b="1" dirty="0">
                <a:latin typeface="+mn-lt"/>
              </a:rPr>
            </a:br>
            <a:endParaRPr lang="en-US" sz="1800" dirty="0">
              <a:latin typeface="+mn-lt"/>
            </a:endParaRPr>
          </a:p>
        </p:txBody>
      </p:sp>
      <p:graphicFrame>
        <p:nvGraphicFramePr>
          <p:cNvPr id="4" name="Chart 3" descr="Most common ways that covid-19 has impacted students' lives are relocation, stress or anxiety, disappointment or sadness, loneliness or isolation, financial setbacks"/>
          <p:cNvGraphicFramePr/>
          <p:nvPr>
            <p:extLst>
              <p:ext uri="{D42A27DB-BD31-4B8C-83A1-F6EECF244321}">
                <p14:modId xmlns:p14="http://schemas.microsoft.com/office/powerpoint/2010/main" val="1743680779"/>
              </p:ext>
            </p:extLst>
          </p:nvPr>
        </p:nvGraphicFramePr>
        <p:xfrm>
          <a:off x="1294353" y="1028541"/>
          <a:ext cx="9819861" cy="51365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093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4"/>
          </a:xfrm>
        </p:spPr>
        <p:txBody>
          <a:bodyPr>
            <a:normAutofit fontScale="90000"/>
          </a:bodyPr>
          <a:lstStyle/>
          <a:p>
            <a:r>
              <a:rPr lang="en-US" sz="5067" b="1" dirty="0"/>
              <a:t>Trauma Impacts on College Campuses for Students</a:t>
            </a:r>
          </a:p>
        </p:txBody>
      </p:sp>
      <p:sp>
        <p:nvSpPr>
          <p:cNvPr id="3" name="Content Placeholder 2"/>
          <p:cNvSpPr>
            <a:spLocks noGrp="1"/>
          </p:cNvSpPr>
          <p:nvPr>
            <p:ph idx="1"/>
          </p:nvPr>
        </p:nvSpPr>
        <p:spPr>
          <a:xfrm>
            <a:off x="838200" y="1929384"/>
            <a:ext cx="10515600" cy="4251960"/>
          </a:xfrm>
        </p:spPr>
        <p:txBody>
          <a:bodyPr>
            <a:normAutofit fontScale="92500" lnSpcReduction="20000"/>
          </a:bodyPr>
          <a:lstStyle/>
          <a:p>
            <a:r>
              <a:rPr lang="en-US" sz="3733" dirty="0"/>
              <a:t>Higher rates of:</a:t>
            </a:r>
          </a:p>
          <a:p>
            <a:pPr lvl="1"/>
            <a:r>
              <a:rPr lang="en-US" sz="3733" dirty="0"/>
              <a:t>Suicidal ideation and behaviors </a:t>
            </a:r>
          </a:p>
          <a:p>
            <a:pPr lvl="1"/>
            <a:r>
              <a:rPr lang="en-US" sz="3733" dirty="0"/>
              <a:t>Depression and anxiety </a:t>
            </a:r>
          </a:p>
          <a:p>
            <a:pPr lvl="1"/>
            <a:r>
              <a:rPr lang="en-US" sz="3733" dirty="0"/>
              <a:t>Alcohol abuse and binge drinking</a:t>
            </a:r>
          </a:p>
          <a:p>
            <a:pPr lvl="1"/>
            <a:r>
              <a:rPr lang="en-US" sz="3733" dirty="0"/>
              <a:t>Re-victimization</a:t>
            </a:r>
          </a:p>
          <a:p>
            <a:pPr lvl="1"/>
            <a:r>
              <a:rPr lang="en-US" sz="3733" dirty="0"/>
              <a:t>Drop-out</a:t>
            </a:r>
          </a:p>
          <a:p>
            <a:pPr lvl="1"/>
            <a:r>
              <a:rPr lang="en-US" sz="3733" dirty="0"/>
              <a:t>Engagement in health risk behaviors</a:t>
            </a:r>
          </a:p>
          <a:p>
            <a:pPr marL="0" indent="0">
              <a:buNone/>
            </a:pPr>
            <a:r>
              <a:rPr lang="en-US" sz="2267" dirty="0"/>
              <a:t> </a:t>
            </a:r>
          </a:p>
          <a:p>
            <a:endParaRPr lang="en-US" sz="2267" dirty="0"/>
          </a:p>
        </p:txBody>
      </p:sp>
    </p:spTree>
    <p:extLst>
      <p:ext uri="{BB962C8B-B14F-4D97-AF65-F5344CB8AC3E}">
        <p14:creationId xmlns:p14="http://schemas.microsoft.com/office/powerpoint/2010/main" val="1449472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6ED8-B9F2-85A8-6303-C56FBE056895}"/>
              </a:ext>
            </a:extLst>
          </p:cNvPr>
          <p:cNvSpPr>
            <a:spLocks noGrp="1"/>
          </p:cNvSpPr>
          <p:nvPr>
            <p:ph type="title"/>
          </p:nvPr>
        </p:nvSpPr>
        <p:spPr>
          <a:xfrm>
            <a:off x="838200" y="365125"/>
            <a:ext cx="10515600" cy="1325564"/>
          </a:xfrm>
        </p:spPr>
        <p:txBody>
          <a:bodyPr>
            <a:normAutofit fontScale="90000"/>
          </a:bodyPr>
          <a:lstStyle/>
          <a:p>
            <a:r>
              <a:rPr lang="en-US" sz="4267" dirty="0"/>
              <a:t>According to the American Council on Education, Survey of College Presidents, 2022</a:t>
            </a:r>
          </a:p>
        </p:txBody>
      </p:sp>
      <p:sp>
        <p:nvSpPr>
          <p:cNvPr id="3" name="Content Placeholder 2">
            <a:extLst>
              <a:ext uri="{FF2B5EF4-FFF2-40B4-BE49-F238E27FC236}">
                <a16:creationId xmlns:a16="http://schemas.microsoft.com/office/drawing/2014/main" id="{B2DF67E4-5298-EF49-F885-7AB9220188E9}"/>
              </a:ext>
            </a:extLst>
          </p:cNvPr>
          <p:cNvSpPr>
            <a:spLocks noGrp="1"/>
          </p:cNvSpPr>
          <p:nvPr>
            <p:ph idx="1"/>
          </p:nvPr>
        </p:nvSpPr>
        <p:spPr>
          <a:xfrm>
            <a:off x="499872" y="1929383"/>
            <a:ext cx="11500721" cy="4563492"/>
          </a:xfrm>
        </p:spPr>
        <p:txBody>
          <a:bodyPr>
            <a:normAutofit fontScale="92500" lnSpcReduction="20000"/>
          </a:bodyPr>
          <a:lstStyle/>
          <a:p>
            <a:r>
              <a:rPr lang="en-US" sz="3200" dirty="0"/>
              <a:t>The most pressing issues for college presidents:</a:t>
            </a:r>
          </a:p>
          <a:p>
            <a:pPr lvl="1"/>
            <a:r>
              <a:rPr lang="en-US" sz="2667" dirty="0">
                <a:latin typeface="Calibri" panose="020F0502020204030204" pitchFamily="34" charset="0"/>
                <a:cs typeface="Calibri" panose="020F0502020204030204" pitchFamily="34" charset="0"/>
              </a:rPr>
              <a:t>51% identified “enrollment numbers for the next academic term“, a decrease from 63% in the November 2021 survey;</a:t>
            </a:r>
          </a:p>
          <a:p>
            <a:pPr lvl="1"/>
            <a:r>
              <a:rPr lang="en-US" sz="2667" b="1" i="1" dirty="0">
                <a:latin typeface="Calibri" panose="020F0502020204030204" pitchFamily="34" charset="0"/>
                <a:cs typeface="Calibri" panose="020F0502020204030204" pitchFamily="34" charset="0"/>
              </a:rPr>
              <a:t>“Faculty and staff morale," was the third most frequently chosen with 45%;</a:t>
            </a:r>
          </a:p>
          <a:p>
            <a:pPr lvl="1"/>
            <a:r>
              <a:rPr lang="en-US" sz="2667" b="1" i="1" dirty="0">
                <a:latin typeface="Calibri" panose="020F0502020204030204" pitchFamily="34" charset="0"/>
                <a:cs typeface="Calibri" panose="020F0502020204030204" pitchFamily="34" charset="0"/>
              </a:rPr>
              <a:t>37% selected “retention of faculty and/or staff“;</a:t>
            </a:r>
          </a:p>
          <a:p>
            <a:pPr lvl="1"/>
            <a:r>
              <a:rPr lang="en-US" sz="2667" b="1" i="1" dirty="0">
                <a:latin typeface="Calibri" panose="020F0502020204030204" pitchFamily="34" charset="0"/>
                <a:cs typeface="Calibri" panose="020F0502020204030204" pitchFamily="34" charset="0"/>
              </a:rPr>
              <a:t>“Mental health of faculty and staff" was the fifth most frequently chosen pressing concern, with 34%;</a:t>
            </a:r>
          </a:p>
          <a:p>
            <a:pPr lvl="1"/>
            <a:r>
              <a:rPr lang="en-US" sz="2667" dirty="0">
                <a:latin typeface="Calibri" panose="020F0502020204030204" pitchFamily="34" charset="0"/>
                <a:cs typeface="Calibri" panose="020F0502020204030204" pitchFamily="34" charset="0"/>
              </a:rPr>
              <a:t>24% reported “food-insecure and/or housing-insecure students“ 14% increase from 2021 survey; and</a:t>
            </a:r>
          </a:p>
          <a:p>
            <a:pPr lvl="1"/>
            <a:r>
              <a:rPr lang="en-US" sz="2667" dirty="0">
                <a:latin typeface="Calibri" panose="020F0502020204030204" pitchFamily="34" charset="0"/>
                <a:cs typeface="Calibri" panose="020F0502020204030204" pitchFamily="34" charset="0"/>
              </a:rPr>
              <a:t>27% reported The “potential effects and/or impact of new COVID-19 variants on campus community,"</a:t>
            </a:r>
          </a:p>
          <a:p>
            <a:pPr lvl="1"/>
            <a:endParaRPr lang="en-US" sz="2267" dirty="0">
              <a:latin typeface="Open Sans" panose="020B0606030504020204" pitchFamily="34" charset="0"/>
            </a:endParaRPr>
          </a:p>
          <a:p>
            <a:pPr lvl="1"/>
            <a:endParaRPr lang="en-US" sz="2267" dirty="0">
              <a:latin typeface="Open Sans" panose="020B0606030504020204" pitchFamily="34" charset="0"/>
            </a:endParaRPr>
          </a:p>
          <a:p>
            <a:pPr lvl="1"/>
            <a:endParaRPr lang="en-US" sz="2267" dirty="0">
              <a:latin typeface="Open Sans" panose="020B0606030504020204" pitchFamily="34" charset="0"/>
            </a:endParaRPr>
          </a:p>
          <a:p>
            <a:pPr lvl="1"/>
            <a:endParaRPr lang="en-US" sz="2267" dirty="0"/>
          </a:p>
        </p:txBody>
      </p:sp>
    </p:spTree>
    <p:extLst>
      <p:ext uri="{BB962C8B-B14F-4D97-AF65-F5344CB8AC3E}">
        <p14:creationId xmlns:p14="http://schemas.microsoft.com/office/powerpoint/2010/main" val="61566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1E78B50-C116-7B8D-5A9C-448F7FC094BF}"/>
              </a:ext>
            </a:extLst>
          </p:cNvPr>
          <p:cNvPicPr>
            <a:picLocks noChangeAspect="1"/>
          </p:cNvPicPr>
          <p:nvPr/>
        </p:nvPicPr>
        <p:blipFill rotWithShape="1">
          <a:blip r:embed="rId3">
            <a:duotone>
              <a:schemeClr val="bg2">
                <a:shade val="45000"/>
                <a:satMod val="135000"/>
              </a:schemeClr>
              <a:prstClr val="white"/>
            </a:duotone>
          </a:blip>
          <a:srcRect t="15730"/>
          <a:stretch/>
        </p:blipFill>
        <p:spPr>
          <a:xfrm>
            <a:off x="27" y="13"/>
            <a:ext cx="12191973" cy="6857987"/>
          </a:xfrm>
          <a:prstGeom prst="rect">
            <a:avLst/>
          </a:prstGeom>
        </p:spPr>
      </p:pic>
      <p:sp>
        <p:nvSpPr>
          <p:cNvPr id="2" name="Title 1">
            <a:extLst>
              <a:ext uri="{FF2B5EF4-FFF2-40B4-BE49-F238E27FC236}">
                <a16:creationId xmlns:a16="http://schemas.microsoft.com/office/drawing/2014/main" id="{0E279252-5032-27A3-3B98-C256C181D5CB}"/>
              </a:ext>
            </a:extLst>
          </p:cNvPr>
          <p:cNvSpPr>
            <a:spLocks noGrp="1"/>
          </p:cNvSpPr>
          <p:nvPr>
            <p:ph type="title"/>
          </p:nvPr>
        </p:nvSpPr>
        <p:spPr>
          <a:xfrm>
            <a:off x="838200" y="23582"/>
            <a:ext cx="10515600" cy="1325564"/>
          </a:xfrm>
        </p:spPr>
        <p:txBody>
          <a:bodyPr>
            <a:normAutofit/>
          </a:bodyPr>
          <a:lstStyle/>
          <a:p>
            <a:r>
              <a:rPr lang="en-US" dirty="0"/>
              <a:t>Burn Out of College Faculty</a:t>
            </a:r>
          </a:p>
        </p:txBody>
      </p:sp>
    </p:spTree>
    <p:extLst>
      <p:ext uri="{BB962C8B-B14F-4D97-AF65-F5344CB8AC3E}">
        <p14:creationId xmlns:p14="http://schemas.microsoft.com/office/powerpoint/2010/main" val="2068340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EA334B07-D5C6-4161-8116-1BD388246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844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5" name="Group 14">
            <a:extLst>
              <a:ext uri="{FF2B5EF4-FFF2-40B4-BE49-F238E27FC236}">
                <a16:creationId xmlns:a16="http://schemas.microsoft.com/office/drawing/2014/main" id="{5DF80CB5-0AEE-4559-A91D-A385802EFB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5080"/>
            <a:ext cx="3464215" cy="4598234"/>
            <a:chOff x="8059620" y="41922"/>
            <a:chExt cx="3997615" cy="6816077"/>
          </a:xfrm>
        </p:grpSpPr>
        <p:pic>
          <p:nvPicPr>
            <p:cNvPr id="16" name="Picture 15">
              <a:extLst>
                <a:ext uri="{FF2B5EF4-FFF2-40B4-BE49-F238E27FC236}">
                  <a16:creationId xmlns:a16="http://schemas.microsoft.com/office/drawing/2014/main" id="{442895D0-1075-432D-8C07-DABC834B1A2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10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7" name="Picture 16">
              <a:extLst>
                <a:ext uri="{FF2B5EF4-FFF2-40B4-BE49-F238E27FC236}">
                  <a16:creationId xmlns:a16="http://schemas.microsoft.com/office/drawing/2014/main" id="{BF454F08-4337-4A73-90C3-180868086E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10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p:cNvSpPr>
            <a:spLocks noGrp="1"/>
          </p:cNvSpPr>
          <p:nvPr>
            <p:ph type="title"/>
          </p:nvPr>
        </p:nvSpPr>
        <p:spPr>
          <a:xfrm>
            <a:off x="838201" y="559813"/>
            <a:ext cx="4876800" cy="5577934"/>
          </a:xfrm>
        </p:spPr>
        <p:txBody>
          <a:bodyPr>
            <a:normAutofit/>
          </a:bodyPr>
          <a:lstStyle/>
          <a:p>
            <a:r>
              <a:rPr lang="en-US" b="1" dirty="0">
                <a:solidFill>
                  <a:srgbClr val="FFFFFF"/>
                </a:solidFill>
                <a:latin typeface="+mn-lt"/>
              </a:rPr>
              <a:t>Why Are Trauma-Informed Approaches Necessary?</a:t>
            </a:r>
            <a:br>
              <a:rPr lang="en-US" b="1" dirty="0">
                <a:solidFill>
                  <a:srgbClr val="FFFFFF"/>
                </a:solidFill>
                <a:latin typeface="+mn-lt"/>
              </a:rPr>
            </a:br>
            <a:endParaRPr lang="en-US" b="1" dirty="0">
              <a:solidFill>
                <a:srgbClr val="FFFFFF"/>
              </a:solidFill>
              <a:latin typeface="+mn-lt"/>
            </a:endParaRPr>
          </a:p>
        </p:txBody>
      </p:sp>
      <p:graphicFrame>
        <p:nvGraphicFramePr>
          <p:cNvPr id="5" name="Content Placeholder 2">
            <a:extLst>
              <a:ext uri="{FF2B5EF4-FFF2-40B4-BE49-F238E27FC236}">
                <a16:creationId xmlns:a16="http://schemas.microsoft.com/office/drawing/2014/main" id="{840E3DDB-1130-B9CE-CDD8-FA813BC850F9}"/>
              </a:ext>
            </a:extLst>
          </p:cNvPr>
          <p:cNvGraphicFramePr>
            <a:graphicFrameLocks noGrp="1"/>
          </p:cNvGraphicFramePr>
          <p:nvPr>
            <p:ph idx="1"/>
            <p:extLst>
              <p:ext uri="{D42A27DB-BD31-4B8C-83A1-F6EECF244321}">
                <p14:modId xmlns:p14="http://schemas.microsoft.com/office/powerpoint/2010/main" val="1574456160"/>
              </p:ext>
            </p:extLst>
          </p:nvPr>
        </p:nvGraphicFramePr>
        <p:xfrm>
          <a:off x="6184458" y="343433"/>
          <a:ext cx="5626542" cy="57856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2010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73EC-0FBC-717B-703C-5BF991DF84F2}"/>
              </a:ext>
            </a:extLst>
          </p:cNvPr>
          <p:cNvSpPr>
            <a:spLocks noGrp="1"/>
          </p:cNvSpPr>
          <p:nvPr>
            <p:ph type="title" idx="4294967295"/>
          </p:nvPr>
        </p:nvSpPr>
        <p:spPr/>
        <p:txBody>
          <a:bodyPr>
            <a:normAutofit fontScale="90000"/>
          </a:bodyPr>
          <a:lstStyle/>
          <a:p>
            <a:r>
              <a:rPr lang="en-US" dirty="0"/>
              <a:t>6 Guided principles to a trauma-informed approached</a:t>
            </a:r>
          </a:p>
        </p:txBody>
      </p:sp>
      <p:pic>
        <p:nvPicPr>
          <p:cNvPr id="3" name="Picture 2" descr="6 guiding principles to a trauma-informed apprpoach include 1. Safety, 2. Trustworthiness &amp; transparency, 3. Peer support, 4. Collaboration &amp; mutuality, 5. Empowerment voice and choice, and 6. Cultural, historical, &amp; gender issues.">
            <a:extLst>
              <a:ext uri="{FF2B5EF4-FFF2-40B4-BE49-F238E27FC236}">
                <a16:creationId xmlns:a16="http://schemas.microsoft.com/office/drawing/2014/main" id="{C5983198-4196-0A3C-0AD4-2C6FEF7DAB9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17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9"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descr="Workforce Wellness Through A Trauma-Informed Lens">
            <a:extLst>
              <a:ext uri="{FF2B5EF4-FFF2-40B4-BE49-F238E27FC236}">
                <a16:creationId xmlns:a16="http://schemas.microsoft.com/office/drawing/2014/main" id="{7AAD3A80-5A9F-FFE0-59FE-4420A5C6362D}"/>
              </a:ext>
            </a:extLst>
          </p:cNvPr>
          <p:cNvSpPr>
            <a:spLocks noGrp="1"/>
          </p:cNvSpPr>
          <p:nvPr>
            <p:ph type="title"/>
          </p:nvPr>
        </p:nvSpPr>
        <p:spPr>
          <a:xfrm>
            <a:off x="1092867" y="0"/>
            <a:ext cx="10003218" cy="2057400"/>
          </a:xfrm>
        </p:spPr>
        <p:txBody>
          <a:bodyPr>
            <a:normAutofit/>
          </a:bodyPr>
          <a:lstStyle/>
          <a:p>
            <a:pPr algn="ctr"/>
            <a:r>
              <a:rPr lang="en-US" dirty="0"/>
              <a:t>Workforce Wellness Through A Trauma-Informed Lens</a:t>
            </a:r>
          </a:p>
        </p:txBody>
      </p:sp>
      <p:graphicFrame>
        <p:nvGraphicFramePr>
          <p:cNvPr id="20" name="Content Placeholder 2">
            <a:extLst>
              <a:ext uri="{FF2B5EF4-FFF2-40B4-BE49-F238E27FC236}">
                <a16:creationId xmlns:a16="http://schemas.microsoft.com/office/drawing/2014/main" id="{E3A0D9B7-65C1-2329-5B7D-45F4C475510E}"/>
              </a:ext>
            </a:extLst>
          </p:cNvPr>
          <p:cNvGraphicFramePr>
            <a:graphicFrameLocks noGrp="1"/>
          </p:cNvGraphicFramePr>
          <p:nvPr>
            <p:ph idx="1"/>
            <p:extLst>
              <p:ext uri="{D42A27DB-BD31-4B8C-83A1-F6EECF244321}">
                <p14:modId xmlns:p14="http://schemas.microsoft.com/office/powerpoint/2010/main" val="1792004014"/>
              </p:ext>
            </p:extLst>
          </p:nvPr>
        </p:nvGraphicFramePr>
        <p:xfrm>
          <a:off x="239504" y="1806339"/>
          <a:ext cx="11949448" cy="47582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65061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EA334B07-D5C6-4161-8116-1BD388246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844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5" name="Group 14">
            <a:extLst>
              <a:ext uri="{FF2B5EF4-FFF2-40B4-BE49-F238E27FC236}">
                <a16:creationId xmlns:a16="http://schemas.microsoft.com/office/drawing/2014/main" id="{5DF80CB5-0AEE-4559-A91D-A385802EFB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5080"/>
            <a:ext cx="3464215" cy="4598234"/>
            <a:chOff x="8059620" y="41922"/>
            <a:chExt cx="3997615" cy="6816077"/>
          </a:xfrm>
        </p:grpSpPr>
        <p:pic>
          <p:nvPicPr>
            <p:cNvPr id="16" name="Picture 15">
              <a:extLst>
                <a:ext uri="{FF2B5EF4-FFF2-40B4-BE49-F238E27FC236}">
                  <a16:creationId xmlns:a16="http://schemas.microsoft.com/office/drawing/2014/main" id="{442895D0-1075-432D-8C07-DABC834B1A2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0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7" name="Picture 16">
              <a:extLst>
                <a:ext uri="{FF2B5EF4-FFF2-40B4-BE49-F238E27FC236}">
                  <a16:creationId xmlns:a16="http://schemas.microsoft.com/office/drawing/2014/main" id="{BF454F08-4337-4A73-90C3-180868086E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0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9B9D889E-CB09-6755-6187-342B25EF6C5A}"/>
              </a:ext>
            </a:extLst>
          </p:cNvPr>
          <p:cNvSpPr>
            <a:spLocks noGrp="1"/>
          </p:cNvSpPr>
          <p:nvPr>
            <p:ph type="title"/>
          </p:nvPr>
        </p:nvSpPr>
        <p:spPr>
          <a:xfrm>
            <a:off x="838201" y="559813"/>
            <a:ext cx="4876800" cy="5577934"/>
          </a:xfrm>
        </p:spPr>
        <p:txBody>
          <a:bodyPr>
            <a:normAutofit/>
          </a:bodyPr>
          <a:lstStyle/>
          <a:p>
            <a:r>
              <a:rPr lang="en-US" dirty="0">
                <a:solidFill>
                  <a:srgbClr val="FFFFFF"/>
                </a:solidFill>
              </a:rPr>
              <a:t>Wellness Approaches After Work Hours</a:t>
            </a:r>
          </a:p>
        </p:txBody>
      </p:sp>
      <p:graphicFrame>
        <p:nvGraphicFramePr>
          <p:cNvPr id="5" name="Content Placeholder 2">
            <a:extLst>
              <a:ext uri="{FF2B5EF4-FFF2-40B4-BE49-F238E27FC236}">
                <a16:creationId xmlns:a16="http://schemas.microsoft.com/office/drawing/2014/main" id="{1C72A562-C2F8-3E83-5FE7-D442F43A00BB}"/>
              </a:ext>
            </a:extLst>
          </p:cNvPr>
          <p:cNvGraphicFramePr>
            <a:graphicFrameLocks noGrp="1"/>
          </p:cNvGraphicFramePr>
          <p:nvPr>
            <p:ph idx="1"/>
            <p:extLst>
              <p:ext uri="{D42A27DB-BD31-4B8C-83A1-F6EECF244321}">
                <p14:modId xmlns:p14="http://schemas.microsoft.com/office/powerpoint/2010/main" val="627963549"/>
              </p:ext>
            </p:extLst>
          </p:nvPr>
        </p:nvGraphicFramePr>
        <p:xfrm>
          <a:off x="6184458" y="343433"/>
          <a:ext cx="5626542" cy="5785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1433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58EF94F8-0EB9-6D22-84E8-9EE5AA9052A3}"/>
              </a:ext>
              <a:ext uri="{C183D7F6-B498-43B3-948B-1728B52AA6E4}">
                <adec:decorative xmlns:adec="http://schemas.microsoft.com/office/drawing/2017/decorative" val="1"/>
              </a:ext>
            </a:extLst>
          </p:cNvPr>
          <p:cNvPicPr>
            <a:picLocks noChangeAspect="1"/>
          </p:cNvPicPr>
          <p:nvPr/>
        </p:nvPicPr>
        <p:blipFill rotWithShape="1">
          <a:blip r:embed="rId3">
            <a:alphaModFix amt="60000"/>
          </a:blip>
          <a:srcRect r="5" b="1"/>
          <a:stretch/>
        </p:blipFill>
        <p:spPr>
          <a:xfrm>
            <a:off x="3048" y="-100972"/>
            <a:ext cx="12188952" cy="6856614"/>
          </a:xfrm>
          <a:prstGeom prst="rect">
            <a:avLst/>
          </a:prstGeom>
        </p:spPr>
      </p:pic>
      <p:sp>
        <p:nvSpPr>
          <p:cNvPr id="2" name="Title 1">
            <a:extLst>
              <a:ext uri="{FF2B5EF4-FFF2-40B4-BE49-F238E27FC236}">
                <a16:creationId xmlns:a16="http://schemas.microsoft.com/office/drawing/2014/main" id="{4503C3DE-1750-2500-38AA-18D00C9DEDAA}"/>
              </a:ext>
            </a:extLst>
          </p:cNvPr>
          <p:cNvSpPr>
            <a:spLocks noGrp="1"/>
          </p:cNvSpPr>
          <p:nvPr>
            <p:ph type="title"/>
          </p:nvPr>
        </p:nvSpPr>
        <p:spPr>
          <a:xfrm>
            <a:off x="100084" y="379651"/>
            <a:ext cx="11991832" cy="6427170"/>
          </a:xfrm>
        </p:spPr>
        <p:txBody>
          <a:bodyPr vert="horz" lIns="91440" tIns="45720" rIns="91440" bIns="45720" rtlCol="0" anchor="b">
            <a:normAutofit fontScale="90000"/>
          </a:bodyPr>
          <a:lstStyle/>
          <a:p>
            <a:r>
              <a:rPr lang="en-US" sz="5200" dirty="0">
                <a:solidFill>
                  <a:srgbClr val="FFFFFF"/>
                </a:solidFill>
              </a:rPr>
              <a:t>Let’s Take A Moment to Breath…</a:t>
            </a:r>
            <a:br>
              <a:rPr lang="en-US" sz="5200" dirty="0">
                <a:solidFill>
                  <a:srgbClr val="FFFFFF"/>
                </a:solidFill>
              </a:rPr>
            </a:br>
            <a:br>
              <a:rPr lang="en-US" sz="5200" dirty="0">
                <a:solidFill>
                  <a:srgbClr val="FFFFFF"/>
                </a:solidFill>
              </a:rPr>
            </a:br>
            <a:r>
              <a:rPr lang="en-US" sz="5200" dirty="0">
                <a:solidFill>
                  <a:srgbClr val="FFFFFF"/>
                </a:solidFill>
              </a:rPr>
              <a:t>And Acknowledge Our History—</a:t>
            </a:r>
            <a:br>
              <a:rPr lang="en-US" sz="5200" dirty="0">
                <a:solidFill>
                  <a:srgbClr val="FFFFFF"/>
                </a:solidFill>
              </a:rPr>
            </a:br>
            <a:br>
              <a:rPr lang="en-US" sz="5200" dirty="0">
                <a:solidFill>
                  <a:srgbClr val="FFFFFF"/>
                </a:solidFill>
              </a:rPr>
            </a:br>
            <a:r>
              <a:rPr lang="en-US" sz="2700" dirty="0">
                <a:solidFill>
                  <a:schemeClr val="bg2"/>
                </a:solidFill>
              </a:rPr>
              <a:t>This is an acknowledgement that the area, now called Los Angeles County, is on the traditional homelands of the Chumash, </a:t>
            </a:r>
            <a:r>
              <a:rPr lang="en-US" sz="2700" dirty="0" err="1">
                <a:solidFill>
                  <a:schemeClr val="bg2"/>
                </a:solidFill>
              </a:rPr>
              <a:t>Tataviam</a:t>
            </a:r>
            <a:r>
              <a:rPr lang="en-US" sz="2700" dirty="0">
                <a:solidFill>
                  <a:schemeClr val="bg2"/>
                </a:solidFill>
              </a:rPr>
              <a:t> and </a:t>
            </a:r>
            <a:r>
              <a:rPr lang="en-US" sz="2700" dirty="0" err="1">
                <a:solidFill>
                  <a:schemeClr val="bg2"/>
                </a:solidFill>
              </a:rPr>
              <a:t>Tongva</a:t>
            </a:r>
            <a:r>
              <a:rPr lang="en-US" sz="2700" dirty="0">
                <a:solidFill>
                  <a:schemeClr val="bg2"/>
                </a:solidFill>
              </a:rPr>
              <a:t> people. We recognize that the taking of these lands from the original inhabitants by colonization, enslavement, genocide, displacement, and other acts of violence created traumatic impacts on generations of Native peoples.</a:t>
            </a:r>
            <a:br>
              <a:rPr lang="en-US" sz="2700" dirty="0">
                <a:solidFill>
                  <a:schemeClr val="bg2"/>
                </a:solidFill>
              </a:rPr>
            </a:br>
            <a:r>
              <a:rPr lang="en-US" sz="2700" dirty="0">
                <a:solidFill>
                  <a:schemeClr val="bg2"/>
                </a:solidFill>
              </a:rPr>
              <a:t>We further acknowledge, that Los Angeles County is currently the home of the largest population of indigenous people in the United States.</a:t>
            </a:r>
            <a:br>
              <a:rPr lang="en-US" sz="2700" dirty="0">
                <a:solidFill>
                  <a:schemeClr val="bg2"/>
                </a:solidFill>
              </a:rPr>
            </a:br>
            <a:r>
              <a:rPr lang="en-US" sz="2700" dirty="0">
                <a:solidFill>
                  <a:schemeClr val="bg2"/>
                </a:solidFill>
              </a:rPr>
              <a:t>We give our respects to of all the ancestors, elders and relations, past, present and future; </a:t>
            </a:r>
            <a:br>
              <a:rPr lang="en-US" sz="2700" dirty="0">
                <a:solidFill>
                  <a:schemeClr val="bg2"/>
                </a:solidFill>
              </a:rPr>
            </a:br>
            <a:r>
              <a:rPr lang="en-US" sz="2700" dirty="0">
                <a:solidFill>
                  <a:schemeClr val="bg2"/>
                </a:solidFill>
              </a:rPr>
              <a:t>And we support reparations and healing to right these past traumas.</a:t>
            </a:r>
            <a:br>
              <a:rPr lang="en-US" sz="2700" dirty="0">
                <a:solidFill>
                  <a:schemeClr val="bg2"/>
                </a:solidFill>
              </a:rPr>
            </a:br>
            <a:endParaRPr lang="en-US" sz="2700" dirty="0">
              <a:solidFill>
                <a:schemeClr val="bg2"/>
              </a:solidFill>
            </a:endParaRPr>
          </a:p>
        </p:txBody>
      </p:sp>
    </p:spTree>
    <p:extLst>
      <p:ext uri="{BB962C8B-B14F-4D97-AF65-F5344CB8AC3E}">
        <p14:creationId xmlns:p14="http://schemas.microsoft.com/office/powerpoint/2010/main" val="1266401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F9EAA61A-2540-16D9-FE20-0682E8B94636}"/>
              </a:ext>
            </a:extLst>
          </p:cNvPr>
          <p:cNvSpPr>
            <a:spLocks noGrp="1"/>
          </p:cNvSpPr>
          <p:nvPr>
            <p:ph type="title"/>
          </p:nvPr>
        </p:nvSpPr>
        <p:spPr>
          <a:xfrm>
            <a:off x="83408" y="464279"/>
            <a:ext cx="3352799" cy="5577934"/>
          </a:xfrm>
        </p:spPr>
        <p:txBody>
          <a:bodyPr>
            <a:normAutofit/>
          </a:bodyPr>
          <a:lstStyle/>
          <a:p>
            <a:r>
              <a:rPr lang="en-US" sz="4000" dirty="0"/>
              <a:t>Wellness Approaches During Work Hours</a:t>
            </a:r>
          </a:p>
        </p:txBody>
      </p:sp>
      <p:graphicFrame>
        <p:nvGraphicFramePr>
          <p:cNvPr id="8" name="Content Placeholder 2">
            <a:extLst>
              <a:ext uri="{FF2B5EF4-FFF2-40B4-BE49-F238E27FC236}">
                <a16:creationId xmlns:a16="http://schemas.microsoft.com/office/drawing/2014/main" id="{4A384034-ECEC-9246-756C-F3234069D0A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304865179"/>
              </p:ext>
            </p:extLst>
          </p:nvPr>
        </p:nvGraphicFramePr>
        <p:xfrm>
          <a:off x="3436207" y="346351"/>
          <a:ext cx="8560175"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5619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descr="The Roadmap to a Well and Resilient Workforce">
            <a:extLst>
              <a:ext uri="{FF2B5EF4-FFF2-40B4-BE49-F238E27FC236}">
                <a16:creationId xmlns:a16="http://schemas.microsoft.com/office/drawing/2014/main" id="{A8B1B0A1-B9FF-08D4-741A-71003AA2B5E9}"/>
              </a:ext>
            </a:extLst>
          </p:cNvPr>
          <p:cNvSpPr>
            <a:spLocks noGrp="1"/>
          </p:cNvSpPr>
          <p:nvPr>
            <p:ph type="title"/>
          </p:nvPr>
        </p:nvSpPr>
        <p:spPr>
          <a:xfrm>
            <a:off x="838201" y="559813"/>
            <a:ext cx="3352799" cy="5577934"/>
          </a:xfrm>
        </p:spPr>
        <p:txBody>
          <a:bodyPr>
            <a:normAutofit/>
          </a:bodyPr>
          <a:lstStyle/>
          <a:p>
            <a:r>
              <a:rPr lang="en-US" sz="4000" dirty="0"/>
              <a:t>The Roadmap to a Well and Resilient Workforce</a:t>
            </a:r>
          </a:p>
        </p:txBody>
      </p:sp>
      <p:graphicFrame>
        <p:nvGraphicFramePr>
          <p:cNvPr id="6" name="Content Placeholder 2">
            <a:extLst>
              <a:ext uri="{FF2B5EF4-FFF2-40B4-BE49-F238E27FC236}">
                <a16:creationId xmlns:a16="http://schemas.microsoft.com/office/drawing/2014/main" id="{39B6790A-68BB-1ADE-0140-9E36F64E528A}"/>
              </a:ext>
            </a:extLst>
          </p:cNvPr>
          <p:cNvGraphicFramePr>
            <a:graphicFrameLocks noGrp="1"/>
          </p:cNvGraphicFramePr>
          <p:nvPr>
            <p:ph idx="1"/>
            <p:extLst>
              <p:ext uri="{D42A27DB-BD31-4B8C-83A1-F6EECF244321}">
                <p14:modId xmlns:p14="http://schemas.microsoft.com/office/powerpoint/2010/main" val="3298251625"/>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7142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C9122-E495-4AA1-93BC-22475F7716F0}"/>
              </a:ext>
            </a:extLst>
          </p:cNvPr>
          <p:cNvSpPr>
            <a:spLocks noGrp="1"/>
          </p:cNvSpPr>
          <p:nvPr>
            <p:ph type="title"/>
          </p:nvPr>
        </p:nvSpPr>
        <p:spPr>
          <a:xfrm>
            <a:off x="239151" y="325369"/>
            <a:ext cx="5331655" cy="1956841"/>
          </a:xfrm>
        </p:spPr>
        <p:txBody>
          <a:bodyPr anchor="b">
            <a:normAutofit/>
          </a:bodyPr>
          <a:lstStyle/>
          <a:p>
            <a:r>
              <a:rPr lang="en-US" sz="5400" b="1" dirty="0">
                <a:latin typeface="Bahnschrift SemiBold SemiConden" panose="020B0502040204020203" pitchFamily="34" charset="0"/>
              </a:rPr>
              <a:t>Trauma Informed DEI</a:t>
            </a:r>
          </a:p>
        </p:txBody>
      </p:sp>
      <p:sp>
        <p:nvSpPr>
          <p:cNvPr id="3" name="Content Placeholder 2">
            <a:extLst>
              <a:ext uri="{FF2B5EF4-FFF2-40B4-BE49-F238E27FC236}">
                <a16:creationId xmlns:a16="http://schemas.microsoft.com/office/drawing/2014/main" id="{532F9440-675F-487A-9C97-F801A0E97B15}"/>
              </a:ext>
            </a:extLst>
          </p:cNvPr>
          <p:cNvSpPr>
            <a:spLocks noGrp="1"/>
          </p:cNvSpPr>
          <p:nvPr>
            <p:ph idx="1"/>
          </p:nvPr>
        </p:nvSpPr>
        <p:spPr>
          <a:xfrm>
            <a:off x="239151" y="2862774"/>
            <a:ext cx="5071025" cy="3995225"/>
          </a:xfrm>
        </p:spPr>
        <p:txBody>
          <a:bodyPr>
            <a:normAutofit/>
          </a:bodyPr>
          <a:lstStyle/>
          <a:p>
            <a:pPr marL="0" indent="0">
              <a:buNone/>
            </a:pPr>
            <a:r>
              <a:rPr lang="en-US" b="1" i="0" dirty="0">
                <a:effectLst/>
                <a:latin typeface="Bahnschrift SemiBold SemiConden" panose="020B0502040204020203" pitchFamily="34" charset="0"/>
              </a:rPr>
              <a:t>“Trauma is at the heart of diversity, equity, and inclusion work because repeated acts of marginalization, oppression and racism are wounds that overwhelms one's ability to cope</a:t>
            </a:r>
            <a:r>
              <a:rPr lang="en-US" b="1" dirty="0">
                <a:latin typeface="Bahnschrift SemiBold SemiConden" panose="020B0502040204020203" pitchFamily="34" charset="0"/>
              </a:rPr>
              <a:t>”– Dr. Laura </a:t>
            </a:r>
            <a:r>
              <a:rPr lang="en-US" b="1" dirty="0" err="1">
                <a:latin typeface="Bahnschrift SemiBold SemiConden" panose="020B0502040204020203" pitchFamily="34" charset="0"/>
              </a:rPr>
              <a:t>Quiros</a:t>
            </a:r>
            <a:r>
              <a:rPr lang="en-US" b="1" dirty="0">
                <a:latin typeface="Bahnschrift SemiBold SemiConden" panose="020B0502040204020203" pitchFamily="34" charset="0"/>
              </a:rPr>
              <a:t>, PhD, LMSW, 2022</a:t>
            </a:r>
            <a:endParaRPr lang="en-US" dirty="0">
              <a:latin typeface="Bahnschrift SemiBold SemiConden" panose="020B0502040204020203" pitchFamily="34" charset="0"/>
            </a:endParaRPr>
          </a:p>
          <a:p>
            <a:endParaRPr lang="en-US" sz="2200" dirty="0"/>
          </a:p>
        </p:txBody>
      </p:sp>
      <p:pic>
        <p:nvPicPr>
          <p:cNvPr id="5" name="Picture 4">
            <a:extLst>
              <a:ext uri="{FF2B5EF4-FFF2-40B4-BE49-F238E27FC236}">
                <a16:creationId xmlns:a16="http://schemas.microsoft.com/office/drawing/2014/main" id="{E97E5AA1-768C-7968-1E76-169693DBC363}"/>
              </a:ext>
              <a:ext uri="{C183D7F6-B498-43B3-948B-1728B52AA6E4}">
                <adec:decorative xmlns:adec="http://schemas.microsoft.com/office/drawing/2017/decorative" val="1"/>
              </a:ext>
            </a:extLst>
          </p:cNvPr>
          <p:cNvPicPr>
            <a:picLocks noChangeAspect="1"/>
          </p:cNvPicPr>
          <p:nvPr/>
        </p:nvPicPr>
        <p:blipFill rotWithShape="1">
          <a:blip r:embed="rId3"/>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8930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1E6020DB-7CFF-AE93-2C63-531D50D4CB6C}"/>
              </a:ext>
              <a:ext uri="{C183D7F6-B498-43B3-948B-1728B52AA6E4}">
                <adec:decorative xmlns:adec="http://schemas.microsoft.com/office/drawing/2017/decorative" val="1"/>
              </a:ext>
            </a:extLst>
          </p:cNvPr>
          <p:cNvPicPr>
            <a:picLocks noChangeAspect="1"/>
          </p:cNvPicPr>
          <p:nvPr/>
        </p:nvPicPr>
        <p:blipFill rotWithShape="1">
          <a:blip r:embed="rId3">
            <a:alphaModFix amt="60000"/>
          </a:blip>
          <a:srcRect t="28351" r="-1" b="29432"/>
          <a:stretch/>
        </p:blipFill>
        <p:spPr>
          <a:xfrm>
            <a:off x="20" y="-42193"/>
            <a:ext cx="12188932" cy="6856614"/>
          </a:xfrm>
          <a:prstGeom prst="rect">
            <a:avLst/>
          </a:prstGeom>
        </p:spPr>
      </p:pic>
      <p:sp>
        <p:nvSpPr>
          <p:cNvPr id="3" name="Title 2"/>
          <p:cNvSpPr>
            <a:spLocks noGrp="1"/>
          </p:cNvSpPr>
          <p:nvPr>
            <p:ph type="title"/>
          </p:nvPr>
        </p:nvSpPr>
        <p:spPr>
          <a:xfrm>
            <a:off x="1198180" y="726066"/>
            <a:ext cx="9774619" cy="2474333"/>
          </a:xfrm>
        </p:spPr>
        <p:txBody>
          <a:bodyPr anchor="b">
            <a:normAutofit/>
          </a:bodyPr>
          <a:lstStyle/>
          <a:p>
            <a:pPr algn="ctr">
              <a:defRPr/>
            </a:pPr>
            <a:r>
              <a:rPr lang="en-US" b="1" dirty="0">
                <a:solidFill>
                  <a:srgbClr val="FFFFFF"/>
                </a:solidFill>
                <a:cs typeface="Arial" pitchFamily="34" charset="0"/>
              </a:rPr>
              <a:t>TRAUMA</a:t>
            </a:r>
            <a:br>
              <a:rPr lang="en-US" b="1" dirty="0">
                <a:solidFill>
                  <a:srgbClr val="FFFFFF"/>
                </a:solidFill>
                <a:cs typeface="Arial" pitchFamily="34" charset="0"/>
              </a:rPr>
            </a:br>
            <a:br>
              <a:rPr lang="en-US" b="1" dirty="0">
                <a:solidFill>
                  <a:srgbClr val="FFFFFF"/>
                </a:solidFill>
                <a:cs typeface="Arial" pitchFamily="34" charset="0"/>
              </a:rPr>
            </a:br>
            <a:endParaRPr lang="en-US" b="1" dirty="0">
              <a:solidFill>
                <a:srgbClr val="FFFFFF"/>
              </a:solidFill>
              <a:cs typeface="Arial" pitchFamily="34" charset="0"/>
            </a:endParaRPr>
          </a:p>
        </p:txBody>
      </p:sp>
      <p:sp>
        <p:nvSpPr>
          <p:cNvPr id="2" name="Content Placeholder 1"/>
          <p:cNvSpPr>
            <a:spLocks noGrp="1"/>
          </p:cNvSpPr>
          <p:nvPr>
            <p:ph idx="1"/>
          </p:nvPr>
        </p:nvSpPr>
        <p:spPr>
          <a:xfrm>
            <a:off x="0" y="2663890"/>
            <a:ext cx="11999742" cy="3369212"/>
          </a:xfrm>
        </p:spPr>
        <p:txBody>
          <a:bodyPr anchor="ctr">
            <a:noAutofit/>
          </a:bodyPr>
          <a:lstStyle/>
          <a:p>
            <a:pPr marL="681228" indent="-571500" algn="just">
              <a:defRPr/>
            </a:pPr>
            <a:r>
              <a:rPr lang="en-US" sz="3200" b="1" dirty="0">
                <a:solidFill>
                  <a:srgbClr val="FFFFFF"/>
                </a:solidFill>
                <a:latin typeface="+mj-lt"/>
                <a:cs typeface="Arial" pitchFamily="34" charset="0"/>
              </a:rPr>
              <a:t>Understanding trauma is not just about acquiring knowledge. </a:t>
            </a:r>
          </a:p>
          <a:p>
            <a:pPr marL="681228" indent="-571500" algn="just">
              <a:defRPr/>
            </a:pPr>
            <a:r>
              <a:rPr lang="en-US" sz="3200" b="1" dirty="0">
                <a:solidFill>
                  <a:srgbClr val="FFFFFF"/>
                </a:solidFill>
                <a:latin typeface="+mj-lt"/>
                <a:cs typeface="Arial" pitchFamily="34" charset="0"/>
              </a:rPr>
              <a:t>It’s about changing the way you view the world. </a:t>
            </a:r>
          </a:p>
          <a:p>
            <a:pPr marL="681228" indent="-571500" algn="just">
              <a:defRPr/>
            </a:pPr>
            <a:r>
              <a:rPr lang="en-US" sz="3200" b="1" dirty="0">
                <a:solidFill>
                  <a:srgbClr val="FFFFFF"/>
                </a:solidFill>
                <a:latin typeface="+mj-lt"/>
                <a:cs typeface="Arial" pitchFamily="34" charset="0"/>
              </a:rPr>
              <a:t>It’s about changing the helping paradigm from “What is wrong with you?” to “What happened to you?”</a:t>
            </a:r>
          </a:p>
          <a:p>
            <a:pPr marL="3602736" lvl="8" algn="just">
              <a:buFont typeface="Wingdings 2"/>
              <a:buChar char=""/>
              <a:defRPr/>
            </a:pPr>
            <a:r>
              <a:rPr lang="en-US" sz="2800" b="1" i="1" dirty="0">
                <a:solidFill>
                  <a:srgbClr val="FFFFFF"/>
                </a:solidFill>
                <a:latin typeface="+mj-lt"/>
                <a:cs typeface="Arial" pitchFamily="34" charset="0"/>
              </a:rPr>
              <a:t>Sandra Bloom, MD, 2007 </a:t>
            </a:r>
          </a:p>
        </p:txBody>
      </p:sp>
    </p:spTree>
    <p:extLst>
      <p:ext uri="{BB962C8B-B14F-4D97-AF65-F5344CB8AC3E}">
        <p14:creationId xmlns:p14="http://schemas.microsoft.com/office/powerpoint/2010/main" val="2403749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6A0ABFF7-3293-4EAC-9426-EBDCAA34D5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5080"/>
            <a:ext cx="3464215" cy="4598234"/>
            <a:chOff x="8059620" y="41922"/>
            <a:chExt cx="3997615" cy="6816077"/>
          </a:xfrm>
        </p:grpSpPr>
        <p:pic>
          <p:nvPicPr>
            <p:cNvPr id="15" name="Picture 14">
              <a:extLst>
                <a:ext uri="{FF2B5EF4-FFF2-40B4-BE49-F238E27FC236}">
                  <a16:creationId xmlns:a16="http://schemas.microsoft.com/office/drawing/2014/main" id="{FB475375-4F9B-4D93-8769-B42BB7F4470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0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6" name="Picture 15">
              <a:extLst>
                <a:ext uri="{FF2B5EF4-FFF2-40B4-BE49-F238E27FC236}">
                  <a16:creationId xmlns:a16="http://schemas.microsoft.com/office/drawing/2014/main" id="{6074A43D-E1B2-4563-8D84-A962E8ABE79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6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p:cNvSpPr>
            <a:spLocks noGrp="1"/>
          </p:cNvSpPr>
          <p:nvPr>
            <p:ph type="title"/>
          </p:nvPr>
        </p:nvSpPr>
        <p:spPr>
          <a:xfrm>
            <a:off x="838201" y="559813"/>
            <a:ext cx="4876800" cy="5577934"/>
          </a:xfrm>
        </p:spPr>
        <p:txBody>
          <a:bodyPr anchor="ctr">
            <a:normAutofit/>
          </a:bodyPr>
          <a:lstStyle/>
          <a:p>
            <a:r>
              <a:rPr lang="en-US">
                <a:solidFill>
                  <a:srgbClr val="FFFFFF"/>
                </a:solidFill>
              </a:rPr>
              <a:t>What is Trauma?</a:t>
            </a:r>
          </a:p>
        </p:txBody>
      </p:sp>
      <p:sp>
        <p:nvSpPr>
          <p:cNvPr id="3" name="Content Placeholder 2"/>
          <p:cNvSpPr>
            <a:spLocks noGrp="1"/>
          </p:cNvSpPr>
          <p:nvPr>
            <p:ph idx="1"/>
          </p:nvPr>
        </p:nvSpPr>
        <p:spPr>
          <a:xfrm>
            <a:off x="6196084" y="0"/>
            <a:ext cx="5991345" cy="6857999"/>
          </a:xfrm>
        </p:spPr>
        <p:txBody>
          <a:bodyPr anchor="ctr">
            <a:normAutofit lnSpcReduction="10000"/>
          </a:bodyPr>
          <a:lstStyle/>
          <a:p>
            <a:pPr>
              <a:lnSpc>
                <a:spcPct val="100000"/>
              </a:lnSpc>
            </a:pPr>
            <a:r>
              <a:rPr lang="en-US" sz="2400" dirty="0"/>
              <a:t>An event or series of events that overwhelm the mind, body and spirit to be in balance.</a:t>
            </a:r>
          </a:p>
          <a:p>
            <a:pPr>
              <a:lnSpc>
                <a:spcPct val="100000"/>
              </a:lnSpc>
            </a:pPr>
            <a:r>
              <a:rPr lang="en-US" sz="2400" dirty="0"/>
              <a:t>Trauma is defined using eight general dimensions:</a:t>
            </a:r>
          </a:p>
          <a:p>
            <a:pPr lvl="1">
              <a:lnSpc>
                <a:spcPct val="100000"/>
              </a:lnSpc>
            </a:pPr>
            <a:r>
              <a:rPr lang="en-US" dirty="0"/>
              <a:t>Threat to life or limb;</a:t>
            </a:r>
          </a:p>
          <a:p>
            <a:pPr lvl="1">
              <a:lnSpc>
                <a:spcPct val="100000"/>
              </a:lnSpc>
            </a:pPr>
            <a:r>
              <a:rPr lang="en-US" dirty="0"/>
              <a:t>Severe physical harm or injury, including sexual assault;</a:t>
            </a:r>
          </a:p>
          <a:p>
            <a:pPr lvl="1">
              <a:lnSpc>
                <a:spcPct val="100000"/>
              </a:lnSpc>
            </a:pPr>
            <a:r>
              <a:rPr lang="en-US" dirty="0"/>
              <a:t>Receipt of intentional harm or injury;</a:t>
            </a:r>
          </a:p>
          <a:p>
            <a:pPr lvl="1">
              <a:lnSpc>
                <a:spcPct val="100000"/>
              </a:lnSpc>
            </a:pPr>
            <a:r>
              <a:rPr lang="en-US" dirty="0"/>
              <a:t>Exposure to the grotesque;</a:t>
            </a:r>
          </a:p>
          <a:p>
            <a:pPr lvl="1">
              <a:lnSpc>
                <a:spcPct val="100000"/>
              </a:lnSpc>
            </a:pPr>
            <a:r>
              <a:rPr lang="en-US" dirty="0"/>
              <a:t>Violent, sudden loss of a loved one;</a:t>
            </a:r>
          </a:p>
          <a:p>
            <a:pPr lvl="1">
              <a:lnSpc>
                <a:spcPct val="100000"/>
              </a:lnSpc>
            </a:pPr>
            <a:r>
              <a:rPr lang="en-US" dirty="0"/>
              <a:t>Witnessing or learning of violence to a loved one;</a:t>
            </a:r>
          </a:p>
          <a:p>
            <a:pPr lvl="1">
              <a:lnSpc>
                <a:spcPct val="100000"/>
              </a:lnSpc>
            </a:pPr>
            <a:r>
              <a:rPr lang="en-US" dirty="0"/>
              <a:t>Learning of exposure to a noxious agent; and</a:t>
            </a:r>
          </a:p>
          <a:p>
            <a:pPr lvl="1">
              <a:lnSpc>
                <a:spcPct val="100000"/>
              </a:lnSpc>
            </a:pPr>
            <a:r>
              <a:rPr lang="en-US" dirty="0"/>
              <a:t>Causing the death or severe harm to another (Wilson &amp; </a:t>
            </a:r>
            <a:r>
              <a:rPr lang="en-US" dirty="0" err="1"/>
              <a:t>Sigman</a:t>
            </a:r>
            <a:r>
              <a:rPr lang="en-US" dirty="0"/>
              <a:t>, 2000)</a:t>
            </a:r>
          </a:p>
          <a:p>
            <a:pPr>
              <a:lnSpc>
                <a:spcPct val="100000"/>
              </a:lnSpc>
            </a:pPr>
            <a:endParaRPr lang="en-US" sz="1800" dirty="0"/>
          </a:p>
          <a:p>
            <a:pPr>
              <a:lnSpc>
                <a:spcPct val="100000"/>
              </a:lnSpc>
            </a:pPr>
            <a:endParaRPr lang="en-US" sz="1800" dirty="0"/>
          </a:p>
        </p:txBody>
      </p:sp>
    </p:spTree>
    <p:extLst>
      <p:ext uri="{BB962C8B-B14F-4D97-AF65-F5344CB8AC3E}">
        <p14:creationId xmlns:p14="http://schemas.microsoft.com/office/powerpoint/2010/main" val="1366255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3" y="1412489"/>
            <a:ext cx="2871095" cy="2127124"/>
          </a:xfrm>
        </p:spPr>
        <p:txBody>
          <a:bodyPr anchor="t">
            <a:normAutofit/>
          </a:bodyPr>
          <a:lstStyle/>
          <a:p>
            <a:r>
              <a:rPr lang="en-US" sz="3600" dirty="0"/>
              <a:t>Types of Trauma</a:t>
            </a:r>
          </a:p>
        </p:txBody>
      </p:sp>
      <p:sp>
        <p:nvSpPr>
          <p:cNvPr id="3" name="Content Placeholder 2"/>
          <p:cNvSpPr>
            <a:spLocks noGrp="1"/>
          </p:cNvSpPr>
          <p:nvPr>
            <p:ph sz="half" idx="1"/>
          </p:nvPr>
        </p:nvSpPr>
        <p:spPr>
          <a:xfrm>
            <a:off x="4190449" y="985721"/>
            <a:ext cx="3970912" cy="5606148"/>
          </a:xfrm>
        </p:spPr>
        <p:txBody>
          <a:bodyPr>
            <a:noAutofit/>
          </a:bodyPr>
          <a:lstStyle/>
          <a:p>
            <a:r>
              <a:rPr lang="en-US" sz="3200" dirty="0"/>
              <a:t>Physical</a:t>
            </a:r>
          </a:p>
          <a:p>
            <a:r>
              <a:rPr lang="en-US" sz="3200" dirty="0"/>
              <a:t>Medical</a:t>
            </a:r>
          </a:p>
          <a:p>
            <a:r>
              <a:rPr lang="en-US" sz="3200" dirty="0"/>
              <a:t>Psychological </a:t>
            </a:r>
          </a:p>
          <a:p>
            <a:r>
              <a:rPr lang="en-US" sz="3200" dirty="0"/>
              <a:t>Social or Collective</a:t>
            </a:r>
          </a:p>
          <a:p>
            <a:r>
              <a:rPr lang="en-US" sz="3200" dirty="0"/>
              <a:t>Historical or Intergenerational</a:t>
            </a:r>
          </a:p>
          <a:p>
            <a:r>
              <a:rPr lang="en-US" sz="3200" dirty="0"/>
              <a:t>Immigration</a:t>
            </a:r>
          </a:p>
          <a:p>
            <a:r>
              <a:rPr lang="en-US" sz="3200" dirty="0"/>
              <a:t>Developmental </a:t>
            </a:r>
          </a:p>
        </p:txBody>
      </p:sp>
      <p:sp>
        <p:nvSpPr>
          <p:cNvPr id="4" name="Content Placeholder 3"/>
          <p:cNvSpPr>
            <a:spLocks noGrp="1"/>
          </p:cNvSpPr>
          <p:nvPr>
            <p:ph sz="half" idx="2"/>
          </p:nvPr>
        </p:nvSpPr>
        <p:spPr>
          <a:xfrm>
            <a:off x="8262499" y="985720"/>
            <a:ext cx="3447279" cy="5442375"/>
          </a:xfrm>
        </p:spPr>
        <p:txBody>
          <a:bodyPr>
            <a:noAutofit/>
          </a:bodyPr>
          <a:lstStyle/>
          <a:p>
            <a:r>
              <a:rPr lang="en-US" sz="3200" dirty="0"/>
              <a:t>Racial</a:t>
            </a:r>
          </a:p>
          <a:p>
            <a:r>
              <a:rPr lang="en-US" sz="3200" dirty="0"/>
              <a:t>Environmental </a:t>
            </a:r>
          </a:p>
          <a:p>
            <a:r>
              <a:rPr lang="en-US" sz="3200" dirty="0"/>
              <a:t>Chronic, Ongoing, and Enduring</a:t>
            </a:r>
          </a:p>
          <a:p>
            <a:r>
              <a:rPr lang="en-US" sz="3200" dirty="0"/>
              <a:t>Vicarious, Secondary or Compassion Fatigue</a:t>
            </a:r>
          </a:p>
        </p:txBody>
      </p:sp>
    </p:spTree>
    <p:extLst>
      <p:ext uri="{BB962C8B-B14F-4D97-AF65-F5344CB8AC3E}">
        <p14:creationId xmlns:p14="http://schemas.microsoft.com/office/powerpoint/2010/main" val="2906740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6A0ABFF7-3293-4EAC-9426-EBDCAA34D5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5080"/>
            <a:ext cx="3464215" cy="4598234"/>
            <a:chOff x="8059620" y="41922"/>
            <a:chExt cx="3997615" cy="6816077"/>
          </a:xfrm>
        </p:grpSpPr>
        <p:pic>
          <p:nvPicPr>
            <p:cNvPr id="15" name="Picture 14">
              <a:extLst>
                <a:ext uri="{FF2B5EF4-FFF2-40B4-BE49-F238E27FC236}">
                  <a16:creationId xmlns:a16="http://schemas.microsoft.com/office/drawing/2014/main" id="{FB475375-4F9B-4D93-8769-B42BB7F4470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10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6" name="Picture 15">
              <a:extLst>
                <a:ext uri="{FF2B5EF4-FFF2-40B4-BE49-F238E27FC236}">
                  <a16:creationId xmlns:a16="http://schemas.microsoft.com/office/drawing/2014/main" id="{6074A43D-E1B2-4563-8D84-A962E8ABE79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16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p:cNvSpPr>
            <a:spLocks noGrp="1"/>
          </p:cNvSpPr>
          <p:nvPr>
            <p:ph type="title"/>
          </p:nvPr>
        </p:nvSpPr>
        <p:spPr>
          <a:xfrm>
            <a:off x="838201" y="559813"/>
            <a:ext cx="4876800" cy="5577934"/>
          </a:xfrm>
        </p:spPr>
        <p:txBody>
          <a:bodyPr anchor="ctr">
            <a:normAutofit/>
          </a:bodyPr>
          <a:lstStyle/>
          <a:p>
            <a:r>
              <a:rPr lang="en-US" sz="3100" dirty="0">
                <a:solidFill>
                  <a:srgbClr val="FFFFFF"/>
                </a:solidFill>
              </a:rPr>
              <a:t>Adverse Childhood Experiences = Developmental/Childhood Trauma</a:t>
            </a:r>
          </a:p>
        </p:txBody>
      </p:sp>
      <p:sp>
        <p:nvSpPr>
          <p:cNvPr id="3" name="Content Placeholder 2"/>
          <p:cNvSpPr>
            <a:spLocks noGrp="1"/>
          </p:cNvSpPr>
          <p:nvPr>
            <p:ph idx="1"/>
          </p:nvPr>
        </p:nvSpPr>
        <p:spPr>
          <a:xfrm>
            <a:off x="6092952" y="126609"/>
            <a:ext cx="6096000" cy="6731391"/>
          </a:xfrm>
        </p:spPr>
        <p:txBody>
          <a:bodyPr anchor="ctr">
            <a:normAutofit/>
          </a:bodyPr>
          <a:lstStyle/>
          <a:p>
            <a:r>
              <a:rPr lang="en-US" sz="2400" dirty="0"/>
              <a:t>Adverse Childhood Experiences (ACE) Study (1998) A pivotal retrospective study that quantified the impact of traumatic experiences.</a:t>
            </a:r>
          </a:p>
          <a:p>
            <a:pPr lvl="1"/>
            <a:r>
              <a:rPr lang="en-US" sz="2000" dirty="0"/>
              <a:t>Close to 70% of Kaiser adult patients (n=17,000) reported at least one traumatic experience before the age of 18. Almost 50% report 1-3 traumatic events.</a:t>
            </a:r>
          </a:p>
          <a:p>
            <a:pPr lvl="1"/>
            <a:r>
              <a:rPr lang="en-US" sz="2000" dirty="0"/>
              <a:t>Philadelphia Urban ACEs included community factors, e.g., community violence, discrimination, foster care, etc. more diverse sample reported higher ACEs</a:t>
            </a:r>
          </a:p>
          <a:p>
            <a:pPr lvl="1"/>
            <a:r>
              <a:rPr lang="en-US" sz="2000" dirty="0"/>
              <a:t>Dose relationship with adult health outcomes, e.g., cancer, diabetes, lung disease, alcoholism, drug abuse, suicide, smoking, hypertension, heart disease, mental illness, etc.</a:t>
            </a:r>
          </a:p>
        </p:txBody>
      </p:sp>
    </p:spTree>
    <p:extLst>
      <p:ext uri="{BB962C8B-B14F-4D97-AF65-F5344CB8AC3E}">
        <p14:creationId xmlns:p14="http://schemas.microsoft.com/office/powerpoint/2010/main" val="69709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574AC-65AD-12F0-5767-89B2B17F1521}"/>
              </a:ext>
            </a:extLst>
          </p:cNvPr>
          <p:cNvSpPr>
            <a:spLocks noGrp="1"/>
          </p:cNvSpPr>
          <p:nvPr>
            <p:ph type="title" idx="4294967295"/>
          </p:nvPr>
        </p:nvSpPr>
        <p:spPr/>
        <p:txBody>
          <a:bodyPr>
            <a:normAutofit fontScale="90000"/>
          </a:bodyPr>
          <a:lstStyle/>
          <a:p>
            <a:r>
              <a:rPr lang="en-US" dirty="0"/>
              <a:t>Adverse child experience and adverse community environments</a:t>
            </a:r>
          </a:p>
        </p:txBody>
      </p:sp>
      <p:pic>
        <p:nvPicPr>
          <p:cNvPr id="4" name="Picture 3" descr="Adverse childhood experiences (leaves &amp; branches) include abuse, neglect, parental separation, substance abuse, mental illness, domestic violence, and incarceration. Adverse community environments include slavery, genocide, mass incarceration, holocaust, and forced displacement.">
            <a:extLst>
              <a:ext uri="{FF2B5EF4-FFF2-40B4-BE49-F238E27FC236}">
                <a16:creationId xmlns:a16="http://schemas.microsoft.com/office/drawing/2014/main" id="{8096793D-F40E-81C8-6904-A258642B5724}"/>
              </a:ext>
            </a:extLst>
          </p:cNvPr>
          <p:cNvPicPr>
            <a:picLocks noChangeAspect="1"/>
          </p:cNvPicPr>
          <p:nvPr/>
        </p:nvPicPr>
        <p:blipFill>
          <a:blip r:embed="rId3"/>
          <a:stretch>
            <a:fillRect/>
          </a:stretch>
        </p:blipFill>
        <p:spPr>
          <a:xfrm>
            <a:off x="83777" y="577771"/>
            <a:ext cx="11885310" cy="5782085"/>
          </a:xfrm>
          <a:prstGeom prst="rect">
            <a:avLst/>
          </a:prstGeom>
        </p:spPr>
      </p:pic>
    </p:spTree>
    <p:extLst>
      <p:ext uri="{BB962C8B-B14F-4D97-AF65-F5344CB8AC3E}">
        <p14:creationId xmlns:p14="http://schemas.microsoft.com/office/powerpoint/2010/main" val="1640570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D00940EF-FB5B-46E1-817C-8F4A5A4048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94385" y="41921"/>
            <a:ext cx="3997615" cy="6816079"/>
            <a:chOff x="8059620" y="41922"/>
            <a:chExt cx="3997615" cy="6816077"/>
          </a:xfrm>
        </p:grpSpPr>
        <p:pic>
          <p:nvPicPr>
            <p:cNvPr id="13" name="Picture 12">
              <a:extLst>
                <a:ext uri="{FF2B5EF4-FFF2-40B4-BE49-F238E27FC236}">
                  <a16:creationId xmlns:a16="http://schemas.microsoft.com/office/drawing/2014/main" id="{A6A276BF-DA8B-474D-BDE4-746A2E01AA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0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4" name="Picture 13">
              <a:extLst>
                <a:ext uri="{FF2B5EF4-FFF2-40B4-BE49-F238E27FC236}">
                  <a16:creationId xmlns:a16="http://schemas.microsoft.com/office/drawing/2014/main" id="{E69E6F84-8F47-4F68-B8F4-4CC7123FFE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6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5EE061E4-C8B6-23D4-1394-5935462A948A}"/>
              </a:ext>
            </a:extLst>
          </p:cNvPr>
          <p:cNvSpPr>
            <a:spLocks noGrp="1"/>
          </p:cNvSpPr>
          <p:nvPr>
            <p:ph type="title"/>
          </p:nvPr>
        </p:nvSpPr>
        <p:spPr>
          <a:xfrm>
            <a:off x="975922" y="195179"/>
            <a:ext cx="8763000" cy="2259587"/>
          </a:xfrm>
        </p:spPr>
        <p:txBody>
          <a:bodyPr>
            <a:normAutofit/>
          </a:bodyPr>
          <a:lstStyle/>
          <a:p>
            <a:r>
              <a:rPr lang="en-US" b="1" dirty="0">
                <a:solidFill>
                  <a:srgbClr val="FFFFFF"/>
                </a:solidFill>
              </a:rPr>
              <a:t>Prevalence of ACEs in Community College Students</a:t>
            </a:r>
          </a:p>
        </p:txBody>
      </p:sp>
      <p:sp>
        <p:nvSpPr>
          <p:cNvPr id="3" name="Content Placeholder 2">
            <a:extLst>
              <a:ext uri="{FF2B5EF4-FFF2-40B4-BE49-F238E27FC236}">
                <a16:creationId xmlns:a16="http://schemas.microsoft.com/office/drawing/2014/main" id="{B03D546A-1B30-3CE3-E80B-C3697D7B7498}"/>
              </a:ext>
            </a:extLst>
          </p:cNvPr>
          <p:cNvSpPr>
            <a:spLocks noGrp="1"/>
          </p:cNvSpPr>
          <p:nvPr>
            <p:ph idx="1"/>
          </p:nvPr>
        </p:nvSpPr>
        <p:spPr>
          <a:xfrm>
            <a:off x="191070" y="2454766"/>
            <a:ext cx="12000930" cy="4246285"/>
          </a:xfrm>
        </p:spPr>
        <p:txBody>
          <a:bodyPr>
            <a:normAutofit lnSpcReduction="10000"/>
          </a:bodyPr>
          <a:lstStyle/>
          <a:p>
            <a:pPr>
              <a:lnSpc>
                <a:spcPct val="100000"/>
              </a:lnSpc>
            </a:pPr>
            <a:r>
              <a:rPr lang="en-US" dirty="0">
                <a:solidFill>
                  <a:srgbClr val="FFFFFF"/>
                </a:solidFill>
              </a:rPr>
              <a:t>Many of the community college students come from under-resourced, marginalized communities</a:t>
            </a:r>
          </a:p>
          <a:p>
            <a:pPr lvl="1">
              <a:lnSpc>
                <a:spcPct val="100000"/>
              </a:lnSpc>
            </a:pPr>
            <a:r>
              <a:rPr lang="en-US" sz="2800" dirty="0">
                <a:solidFill>
                  <a:srgbClr val="FFFFFF"/>
                </a:solidFill>
              </a:rPr>
              <a:t>BIPOC, LGBTQ+, poor, veterans, disabilities, 1</a:t>
            </a:r>
            <a:r>
              <a:rPr lang="en-US" sz="2800" baseline="30000" dirty="0">
                <a:solidFill>
                  <a:srgbClr val="FFFFFF"/>
                </a:solidFill>
              </a:rPr>
              <a:t>st</a:t>
            </a:r>
            <a:r>
              <a:rPr lang="en-US" sz="2800" dirty="0">
                <a:solidFill>
                  <a:srgbClr val="FFFFFF"/>
                </a:solidFill>
              </a:rPr>
              <a:t> Gen, non-traditional college students, immigrant, etc.</a:t>
            </a:r>
          </a:p>
          <a:p>
            <a:pPr>
              <a:lnSpc>
                <a:spcPct val="100000"/>
              </a:lnSpc>
            </a:pPr>
            <a:r>
              <a:rPr lang="en-US" dirty="0">
                <a:solidFill>
                  <a:srgbClr val="FFFFFF"/>
                </a:solidFill>
              </a:rPr>
              <a:t>Tend to have more students with higher ACE scores</a:t>
            </a:r>
          </a:p>
          <a:p>
            <a:pPr>
              <a:lnSpc>
                <a:spcPct val="100000"/>
              </a:lnSpc>
            </a:pPr>
            <a:r>
              <a:rPr lang="en-US" dirty="0">
                <a:solidFill>
                  <a:srgbClr val="FFFFFF"/>
                </a:solidFill>
              </a:rPr>
              <a:t>Possible ACE Impacts on academic achievement</a:t>
            </a:r>
          </a:p>
          <a:p>
            <a:pPr lvl="1">
              <a:lnSpc>
                <a:spcPct val="100000"/>
              </a:lnSpc>
            </a:pPr>
            <a:r>
              <a:rPr lang="en-US" sz="2800" dirty="0">
                <a:solidFill>
                  <a:srgbClr val="FFFFFF"/>
                </a:solidFill>
              </a:rPr>
              <a:t>Community colleges have low rates of graduation &lt;45% in 6 years</a:t>
            </a:r>
          </a:p>
          <a:p>
            <a:pPr lvl="1">
              <a:lnSpc>
                <a:spcPct val="100000"/>
              </a:lnSpc>
            </a:pPr>
            <a:r>
              <a:rPr lang="en-US" sz="2800" dirty="0">
                <a:solidFill>
                  <a:srgbClr val="FFFFFF"/>
                </a:solidFill>
              </a:rPr>
              <a:t>Absenteeism and drop-out rates</a:t>
            </a:r>
          </a:p>
          <a:p>
            <a:pPr lvl="1">
              <a:lnSpc>
                <a:spcPct val="100000"/>
              </a:lnSpc>
            </a:pPr>
            <a:r>
              <a:rPr lang="en-US" sz="2800" dirty="0">
                <a:solidFill>
                  <a:srgbClr val="FFFFFF"/>
                </a:solidFill>
              </a:rPr>
              <a:t>Higher rates of physical and mental health complaints</a:t>
            </a:r>
          </a:p>
          <a:p>
            <a:pPr marL="0" indent="0">
              <a:lnSpc>
                <a:spcPct val="100000"/>
              </a:lnSpc>
              <a:buNone/>
            </a:pPr>
            <a:endParaRPr lang="en-US" sz="1800" dirty="0">
              <a:solidFill>
                <a:srgbClr val="FFFFFF"/>
              </a:solidFill>
            </a:endParaRPr>
          </a:p>
        </p:txBody>
      </p:sp>
    </p:spTree>
    <p:extLst>
      <p:ext uri="{BB962C8B-B14F-4D97-AF65-F5344CB8AC3E}">
        <p14:creationId xmlns:p14="http://schemas.microsoft.com/office/powerpoint/2010/main" val="2418581964"/>
      </p:ext>
    </p:extLst>
  </p:cSld>
  <p:clrMapOvr>
    <a:masterClrMapping/>
  </p:clrMapOvr>
</p:sld>
</file>

<file path=ppt/theme/theme1.xml><?xml version="1.0" encoding="utf-8"?>
<a:theme xmlns:a="http://schemas.openxmlformats.org/drawingml/2006/main" name="DappledVTI">
  <a:themeElements>
    <a:clrScheme name="AnalogousFromRegularSeed_2SEEDS">
      <a:dk1>
        <a:srgbClr val="000000"/>
      </a:dk1>
      <a:lt1>
        <a:srgbClr val="FFFFFF"/>
      </a:lt1>
      <a:dk2>
        <a:srgbClr val="1B2F2E"/>
      </a:dk2>
      <a:lt2>
        <a:srgbClr val="F2F0F3"/>
      </a:lt2>
      <a:accent1>
        <a:srgbClr val="78B12D"/>
      </a:accent1>
      <a:accent2>
        <a:srgbClr val="A4A635"/>
      </a:accent2>
      <a:accent3>
        <a:srgbClr val="4DB53A"/>
      </a:accent3>
      <a:accent4>
        <a:srgbClr val="3098BC"/>
      </a:accent4>
      <a:accent5>
        <a:srgbClr val="426FCE"/>
      </a:accent5>
      <a:accent6>
        <a:srgbClr val="5146C3"/>
      </a:accent6>
      <a:hlink>
        <a:srgbClr val="763FB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1441</Words>
  <Application>Microsoft Macintosh PowerPoint</Application>
  <PresentationFormat>Widescreen</PresentationFormat>
  <Paragraphs>131</Paragraphs>
  <Slides>21</Slides>
  <Notes>10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Avenir Next LT Pro</vt:lpstr>
      <vt:lpstr>AvenirNext LT Pro Medium</vt:lpstr>
      <vt:lpstr>Bahnschrift SemiBold SemiConden</vt:lpstr>
      <vt:lpstr>Calibri</vt:lpstr>
      <vt:lpstr>minion-pro</vt:lpstr>
      <vt:lpstr>Open Sans</vt:lpstr>
      <vt:lpstr>Sabon Next LT</vt:lpstr>
      <vt:lpstr>Wingdings 2</vt:lpstr>
      <vt:lpstr>DappledVTI</vt:lpstr>
      <vt:lpstr>Readying for Change:  A Trauma-Informed Approach to Wellness  </vt:lpstr>
      <vt:lpstr>Let’s Take A Moment to Breath…  And Acknowledge Our History—  This is an acknowledgement that the area, now called Los Angeles County, is on the traditional homelands of the Chumash, Tataviam and Tongva people. We recognize that the taking of these lands from the original inhabitants by colonization, enslavement, genocide, displacement, and other acts of violence created traumatic impacts on generations of Native peoples. We further acknowledge, that Los Angeles County is currently the home of the largest population of indigenous people in the United States. We give our respects to of all the ancestors, elders and relations, past, present and future;  And we support reparations and healing to right these past traumas. </vt:lpstr>
      <vt:lpstr>Trauma Informed DEI</vt:lpstr>
      <vt:lpstr>TRAUMA  </vt:lpstr>
      <vt:lpstr>What is Trauma?</vt:lpstr>
      <vt:lpstr>Types of Trauma</vt:lpstr>
      <vt:lpstr>Adverse Childhood Experiences = Developmental/Childhood Trauma</vt:lpstr>
      <vt:lpstr>Adverse child experience and adverse community environments</vt:lpstr>
      <vt:lpstr>Prevalence of ACEs in Community College Students</vt:lpstr>
      <vt:lpstr>COVID-19 Pandemic is an Enduring Collective Trauma</vt:lpstr>
      <vt:lpstr>COVID Impacts on Community College Students Differ based on ethnicity</vt:lpstr>
      <vt:lpstr>THE MOST COMMON WAYS THAT COVID-19 HAS IMPACTED STUDENTS' LIVES </vt:lpstr>
      <vt:lpstr>Trauma Impacts on College Campuses for Students</vt:lpstr>
      <vt:lpstr>According to the American Council on Education, Survey of College Presidents, 2022</vt:lpstr>
      <vt:lpstr>Burn Out of College Faculty</vt:lpstr>
      <vt:lpstr>Why Are Trauma-Informed Approaches Necessary? </vt:lpstr>
      <vt:lpstr>6 Guided principles to a trauma-informed approached</vt:lpstr>
      <vt:lpstr>Workforce Wellness Through A Trauma-Informed Lens</vt:lpstr>
      <vt:lpstr>Wellness Approaches After Work Hours</vt:lpstr>
      <vt:lpstr>Wellness Approaches During Work Hours</vt:lpstr>
      <vt:lpstr>The Roadmap to a Well and Resilient Workforce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Readying for Change:  A Trauma-Informed Approach to Wellness  </dc:title>
  <dc:creator>Brenda Ingram</dc:creator>
  <cp:lastModifiedBy>Maxwell Rowe</cp:lastModifiedBy>
  <cp:revision>4</cp:revision>
  <dcterms:created xsi:type="dcterms:W3CDTF">2022-08-24T21:01:03Z</dcterms:created>
  <dcterms:modified xsi:type="dcterms:W3CDTF">2022-08-25T23:05:28Z</dcterms:modified>
</cp:coreProperties>
</file>