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04" r:id="rId4"/>
    <p:sldId id="259" r:id="rId5"/>
    <p:sldId id="258" r:id="rId6"/>
    <p:sldId id="261" r:id="rId7"/>
    <p:sldId id="262" r:id="rId8"/>
    <p:sldId id="264" r:id="rId9"/>
    <p:sldId id="266" r:id="rId10"/>
    <p:sldId id="267" r:id="rId11"/>
    <p:sldId id="268" r:id="rId12"/>
    <p:sldId id="269" r:id="rId13"/>
    <p:sldId id="270" r:id="rId14"/>
    <p:sldId id="279" r:id="rId15"/>
    <p:sldId id="282" r:id="rId16"/>
    <p:sldId id="283" r:id="rId17"/>
    <p:sldId id="285" r:id="rId18"/>
    <p:sldId id="286" r:id="rId19"/>
    <p:sldId id="291" r:id="rId20"/>
  </p:sldIdLst>
  <p:sldSz cx="15544800" cy="10058400"/>
  <p:notesSz cx="9296400" cy="688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146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65860" y="3118104"/>
            <a:ext cx="1321308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331720" y="5632704"/>
            <a:ext cx="1088136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12/11/2019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50" b="0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12/11/2019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50" b="0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77240" y="2313432"/>
            <a:ext cx="6761988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005572" y="2313432"/>
            <a:ext cx="6761988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12/11/2019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50" b="0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12/11/2019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12/11/2019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93547" y="655319"/>
            <a:ext cx="584200" cy="1161415"/>
          </a:xfrm>
          <a:custGeom>
            <a:avLst/>
            <a:gdLst/>
            <a:ahLst/>
            <a:cxnLst/>
            <a:rect l="l" t="t" r="r" b="b"/>
            <a:pathLst>
              <a:path w="584200" h="1161414">
                <a:moveTo>
                  <a:pt x="0" y="0"/>
                </a:moveTo>
                <a:lnTo>
                  <a:pt x="583692" y="0"/>
                </a:lnTo>
                <a:lnTo>
                  <a:pt x="583692" y="1161287"/>
                </a:lnTo>
                <a:lnTo>
                  <a:pt x="0" y="1161287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4721276" y="8848343"/>
            <a:ext cx="811329" cy="5532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217770" y="8924478"/>
            <a:ext cx="2106490" cy="36575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172328" y="1558490"/>
            <a:ext cx="5200142" cy="492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50" b="0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44984" y="2348061"/>
            <a:ext cx="13854830" cy="59518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00" b="0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285232" y="9354312"/>
            <a:ext cx="4974336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77240" y="9354312"/>
            <a:ext cx="3575304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12/11/2019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192256" y="9354312"/>
            <a:ext cx="3575304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9156192"/>
            <a:ext cx="15539085" cy="245745"/>
          </a:xfrm>
          <a:custGeom>
            <a:avLst/>
            <a:gdLst/>
            <a:ahLst/>
            <a:cxnLst/>
            <a:rect l="l" t="t" r="r" b="b"/>
            <a:pathLst>
              <a:path w="15539085" h="245745">
                <a:moveTo>
                  <a:pt x="0" y="245363"/>
                </a:moveTo>
                <a:lnTo>
                  <a:pt x="15538704" y="245363"/>
                </a:lnTo>
                <a:lnTo>
                  <a:pt x="15538704" y="0"/>
                </a:lnTo>
                <a:lnTo>
                  <a:pt x="0" y="0"/>
                </a:lnTo>
                <a:lnTo>
                  <a:pt x="0" y="245363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23" y="656844"/>
            <a:ext cx="15537180" cy="59268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486144"/>
            <a:ext cx="15539085" cy="2670175"/>
          </a:xfrm>
          <a:custGeom>
            <a:avLst/>
            <a:gdLst/>
            <a:ahLst/>
            <a:cxnLst/>
            <a:rect l="l" t="t" r="r" b="b"/>
            <a:pathLst>
              <a:path w="15539085" h="2670175">
                <a:moveTo>
                  <a:pt x="0" y="0"/>
                </a:moveTo>
                <a:lnTo>
                  <a:pt x="15538704" y="0"/>
                </a:lnTo>
                <a:lnTo>
                  <a:pt x="15538704" y="2670047"/>
                </a:lnTo>
                <a:lnTo>
                  <a:pt x="0" y="2670048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06030" y="6906384"/>
            <a:ext cx="7310120" cy="11207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600" spc="-5" dirty="0">
                <a:solidFill>
                  <a:srgbClr val="FFFFFF"/>
                </a:solidFill>
                <a:latin typeface="Century Gothic"/>
                <a:cs typeface="Century Gothic"/>
              </a:rPr>
              <a:t>PASADENA CITY</a:t>
            </a:r>
            <a:r>
              <a:rPr sz="4600" spc="-10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4600" spc="-5" dirty="0">
                <a:solidFill>
                  <a:srgbClr val="FFFFFF"/>
                </a:solidFill>
                <a:latin typeface="Century Gothic"/>
                <a:cs typeface="Century Gothic"/>
              </a:rPr>
              <a:t>COLLEGE</a:t>
            </a:r>
            <a:endParaRPr sz="460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45"/>
              </a:spcBef>
              <a:tabLst>
                <a:tab pos="3876675" algn="l"/>
              </a:tabLst>
            </a:pPr>
            <a:r>
              <a:rPr sz="2550" dirty="0">
                <a:solidFill>
                  <a:srgbClr val="FFFFFF"/>
                </a:solidFill>
                <a:latin typeface="Century Gothic"/>
                <a:cs typeface="Century Gothic"/>
              </a:rPr>
              <a:t>FACILITIES</a:t>
            </a:r>
            <a:r>
              <a:rPr sz="2550" spc="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550" dirty="0">
                <a:solidFill>
                  <a:srgbClr val="FFFFFF"/>
                </a:solidFill>
                <a:latin typeface="Century Gothic"/>
                <a:cs typeface="Century Gothic"/>
              </a:rPr>
              <a:t>MASTER</a:t>
            </a:r>
            <a:r>
              <a:rPr sz="2550" spc="-1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550" dirty="0">
                <a:solidFill>
                  <a:srgbClr val="FFFFFF"/>
                </a:solidFill>
                <a:latin typeface="Century Gothic"/>
                <a:cs typeface="Century Gothic"/>
              </a:rPr>
              <a:t>PLAN	</a:t>
            </a:r>
            <a:r>
              <a:rPr sz="2550" spc="-105" dirty="0">
                <a:solidFill>
                  <a:srgbClr val="FFFFFF"/>
                </a:solidFill>
                <a:latin typeface="Palatino Linotype"/>
                <a:cs typeface="Palatino Linotype"/>
              </a:rPr>
              <a:t>UPDATE</a:t>
            </a:r>
            <a:endParaRPr sz="2550">
              <a:latin typeface="Palatino Linotype"/>
              <a:cs typeface="Palatino Linotyp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763249" y="8389232"/>
            <a:ext cx="3029585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50" dirty="0">
                <a:solidFill>
                  <a:srgbClr val="FFFFFF"/>
                </a:solidFill>
                <a:latin typeface="Century Gothic"/>
                <a:cs typeface="Century Gothic"/>
              </a:rPr>
              <a:t>December </a:t>
            </a:r>
            <a:r>
              <a:rPr sz="2550" spc="-35" dirty="0">
                <a:solidFill>
                  <a:srgbClr val="FFFFFF"/>
                </a:solidFill>
                <a:latin typeface="Palatino Linotype"/>
                <a:cs typeface="Palatino Linotype"/>
              </a:rPr>
              <a:t>11</a:t>
            </a:r>
            <a:r>
              <a:rPr sz="2550" spc="-35" dirty="0">
                <a:solidFill>
                  <a:srgbClr val="FFFFFF"/>
                </a:solidFill>
                <a:latin typeface="Century Gothic"/>
                <a:cs typeface="Century Gothic"/>
              </a:rPr>
              <a:t>,</a:t>
            </a:r>
            <a:r>
              <a:rPr sz="2550" spc="-8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550" dirty="0">
                <a:solidFill>
                  <a:srgbClr val="FFFFFF"/>
                </a:solidFill>
                <a:latin typeface="Century Gothic"/>
                <a:cs typeface="Century Gothic"/>
              </a:rPr>
              <a:t>2019</a:t>
            </a:r>
            <a:endParaRPr sz="2550">
              <a:latin typeface="Century Gothic"/>
              <a:cs typeface="Century Gothic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084832" y="5675376"/>
            <a:ext cx="100965" cy="810895"/>
          </a:xfrm>
          <a:custGeom>
            <a:avLst/>
            <a:gdLst/>
            <a:ahLst/>
            <a:cxnLst/>
            <a:rect l="l" t="t" r="r" b="b"/>
            <a:pathLst>
              <a:path w="100964" h="810895">
                <a:moveTo>
                  <a:pt x="0" y="0"/>
                </a:moveTo>
                <a:lnTo>
                  <a:pt x="100584" y="0"/>
                </a:lnTo>
                <a:lnTo>
                  <a:pt x="100584" y="810768"/>
                </a:lnTo>
                <a:lnTo>
                  <a:pt x="0" y="81076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5588508"/>
            <a:ext cx="2179320" cy="93345"/>
          </a:xfrm>
          <a:custGeom>
            <a:avLst/>
            <a:gdLst/>
            <a:ahLst/>
            <a:cxnLst/>
            <a:rect l="l" t="t" r="r" b="b"/>
            <a:pathLst>
              <a:path w="2179320" h="93345">
                <a:moveTo>
                  <a:pt x="0" y="92964"/>
                </a:moveTo>
                <a:lnTo>
                  <a:pt x="0" y="0"/>
                </a:lnTo>
                <a:lnTo>
                  <a:pt x="2179320" y="0"/>
                </a:lnTo>
                <a:lnTo>
                  <a:pt x="2179320" y="92963"/>
                </a:lnTo>
                <a:lnTo>
                  <a:pt x="0" y="9296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84832" y="4180332"/>
            <a:ext cx="100965" cy="1414780"/>
          </a:xfrm>
          <a:custGeom>
            <a:avLst/>
            <a:gdLst/>
            <a:ahLst/>
            <a:cxnLst/>
            <a:rect l="l" t="t" r="r" b="b"/>
            <a:pathLst>
              <a:path w="100964" h="1414779">
                <a:moveTo>
                  <a:pt x="0" y="0"/>
                </a:moveTo>
                <a:lnTo>
                  <a:pt x="100584" y="0"/>
                </a:lnTo>
                <a:lnTo>
                  <a:pt x="100584" y="1414272"/>
                </a:lnTo>
                <a:lnTo>
                  <a:pt x="0" y="141427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979420" y="4128515"/>
            <a:ext cx="2068195" cy="2357755"/>
          </a:xfrm>
          <a:custGeom>
            <a:avLst/>
            <a:gdLst/>
            <a:ahLst/>
            <a:cxnLst/>
            <a:rect l="l" t="t" r="r" b="b"/>
            <a:pathLst>
              <a:path w="2068195" h="2357754">
                <a:moveTo>
                  <a:pt x="2068068" y="83819"/>
                </a:moveTo>
                <a:lnTo>
                  <a:pt x="2007108" y="64007"/>
                </a:lnTo>
                <a:lnTo>
                  <a:pt x="1953768" y="48767"/>
                </a:lnTo>
                <a:lnTo>
                  <a:pt x="1847088" y="24383"/>
                </a:lnTo>
                <a:lnTo>
                  <a:pt x="1792224" y="15239"/>
                </a:lnTo>
                <a:lnTo>
                  <a:pt x="1735836" y="9143"/>
                </a:lnTo>
                <a:lnTo>
                  <a:pt x="1677924" y="3047"/>
                </a:lnTo>
                <a:lnTo>
                  <a:pt x="1620012" y="0"/>
                </a:lnTo>
                <a:lnTo>
                  <a:pt x="1507236" y="0"/>
                </a:lnTo>
                <a:lnTo>
                  <a:pt x="1455420" y="3048"/>
                </a:lnTo>
                <a:lnTo>
                  <a:pt x="1403604" y="7620"/>
                </a:lnTo>
                <a:lnTo>
                  <a:pt x="1351788" y="13716"/>
                </a:lnTo>
                <a:lnTo>
                  <a:pt x="1301495" y="21336"/>
                </a:lnTo>
                <a:lnTo>
                  <a:pt x="1200912" y="42672"/>
                </a:lnTo>
                <a:lnTo>
                  <a:pt x="1103376" y="70104"/>
                </a:lnTo>
                <a:lnTo>
                  <a:pt x="1054608" y="86868"/>
                </a:lnTo>
                <a:lnTo>
                  <a:pt x="1007363" y="103632"/>
                </a:lnTo>
                <a:lnTo>
                  <a:pt x="960119" y="123444"/>
                </a:lnTo>
                <a:lnTo>
                  <a:pt x="914400" y="143256"/>
                </a:lnTo>
                <a:lnTo>
                  <a:pt x="868680" y="166116"/>
                </a:lnTo>
                <a:lnTo>
                  <a:pt x="824483" y="188976"/>
                </a:lnTo>
                <a:lnTo>
                  <a:pt x="780288" y="214884"/>
                </a:lnTo>
                <a:lnTo>
                  <a:pt x="737616" y="240792"/>
                </a:lnTo>
                <a:lnTo>
                  <a:pt x="694944" y="268224"/>
                </a:lnTo>
                <a:lnTo>
                  <a:pt x="653795" y="297180"/>
                </a:lnTo>
                <a:lnTo>
                  <a:pt x="614172" y="327660"/>
                </a:lnTo>
                <a:lnTo>
                  <a:pt x="574547" y="359664"/>
                </a:lnTo>
                <a:lnTo>
                  <a:pt x="536447" y="391668"/>
                </a:lnTo>
                <a:lnTo>
                  <a:pt x="499872" y="425196"/>
                </a:lnTo>
                <a:lnTo>
                  <a:pt x="463295" y="460248"/>
                </a:lnTo>
                <a:lnTo>
                  <a:pt x="428244" y="496824"/>
                </a:lnTo>
                <a:lnTo>
                  <a:pt x="361188" y="573024"/>
                </a:lnTo>
                <a:lnTo>
                  <a:pt x="300228" y="652272"/>
                </a:lnTo>
                <a:lnTo>
                  <a:pt x="271272" y="693420"/>
                </a:lnTo>
                <a:lnTo>
                  <a:pt x="242315" y="736092"/>
                </a:lnTo>
                <a:lnTo>
                  <a:pt x="216407" y="780288"/>
                </a:lnTo>
                <a:lnTo>
                  <a:pt x="192023" y="824484"/>
                </a:lnTo>
                <a:lnTo>
                  <a:pt x="167639" y="870204"/>
                </a:lnTo>
                <a:lnTo>
                  <a:pt x="144779" y="915924"/>
                </a:lnTo>
                <a:lnTo>
                  <a:pt x="124967" y="961644"/>
                </a:lnTo>
                <a:lnTo>
                  <a:pt x="105156" y="1010412"/>
                </a:lnTo>
                <a:lnTo>
                  <a:pt x="86867" y="1059180"/>
                </a:lnTo>
                <a:lnTo>
                  <a:pt x="56387" y="1158240"/>
                </a:lnTo>
                <a:lnTo>
                  <a:pt x="42671" y="1208532"/>
                </a:lnTo>
                <a:lnTo>
                  <a:pt x="32003" y="1258824"/>
                </a:lnTo>
                <a:lnTo>
                  <a:pt x="13715" y="1363980"/>
                </a:lnTo>
                <a:lnTo>
                  <a:pt x="7619" y="1415796"/>
                </a:lnTo>
                <a:lnTo>
                  <a:pt x="3047" y="1470660"/>
                </a:lnTo>
                <a:lnTo>
                  <a:pt x="0" y="1524000"/>
                </a:lnTo>
                <a:lnTo>
                  <a:pt x="0" y="1632204"/>
                </a:lnTo>
                <a:lnTo>
                  <a:pt x="3048" y="1685544"/>
                </a:lnTo>
                <a:lnTo>
                  <a:pt x="7620" y="1738883"/>
                </a:lnTo>
                <a:lnTo>
                  <a:pt x="13716" y="1792224"/>
                </a:lnTo>
                <a:lnTo>
                  <a:pt x="32004" y="1894332"/>
                </a:lnTo>
                <a:lnTo>
                  <a:pt x="56388" y="1996439"/>
                </a:lnTo>
                <a:lnTo>
                  <a:pt x="71628" y="2045208"/>
                </a:lnTo>
                <a:lnTo>
                  <a:pt x="88392" y="2093976"/>
                </a:lnTo>
                <a:lnTo>
                  <a:pt x="88392" y="1568196"/>
                </a:lnTo>
                <a:lnTo>
                  <a:pt x="89916" y="1516380"/>
                </a:lnTo>
                <a:lnTo>
                  <a:pt x="92963" y="1466088"/>
                </a:lnTo>
                <a:lnTo>
                  <a:pt x="97535" y="1414272"/>
                </a:lnTo>
                <a:lnTo>
                  <a:pt x="103631" y="1363980"/>
                </a:lnTo>
                <a:lnTo>
                  <a:pt x="111251" y="1313688"/>
                </a:lnTo>
                <a:lnTo>
                  <a:pt x="120395" y="1264920"/>
                </a:lnTo>
                <a:lnTo>
                  <a:pt x="144779" y="1167384"/>
                </a:lnTo>
                <a:lnTo>
                  <a:pt x="175259" y="1072896"/>
                </a:lnTo>
                <a:lnTo>
                  <a:pt x="193547" y="1025652"/>
                </a:lnTo>
                <a:lnTo>
                  <a:pt x="211835" y="979932"/>
                </a:lnTo>
                <a:lnTo>
                  <a:pt x="233172" y="934212"/>
                </a:lnTo>
                <a:lnTo>
                  <a:pt x="254507" y="890016"/>
                </a:lnTo>
                <a:lnTo>
                  <a:pt x="278891" y="845819"/>
                </a:lnTo>
                <a:lnTo>
                  <a:pt x="303275" y="803148"/>
                </a:lnTo>
                <a:lnTo>
                  <a:pt x="329184" y="760476"/>
                </a:lnTo>
                <a:lnTo>
                  <a:pt x="356616" y="720852"/>
                </a:lnTo>
                <a:lnTo>
                  <a:pt x="385572" y="679704"/>
                </a:lnTo>
                <a:lnTo>
                  <a:pt x="416051" y="640080"/>
                </a:lnTo>
                <a:lnTo>
                  <a:pt x="448056" y="601980"/>
                </a:lnTo>
                <a:lnTo>
                  <a:pt x="480059" y="565404"/>
                </a:lnTo>
                <a:lnTo>
                  <a:pt x="515112" y="528828"/>
                </a:lnTo>
                <a:lnTo>
                  <a:pt x="550163" y="493776"/>
                </a:lnTo>
                <a:lnTo>
                  <a:pt x="586739" y="460248"/>
                </a:lnTo>
                <a:lnTo>
                  <a:pt x="623316" y="428244"/>
                </a:lnTo>
                <a:lnTo>
                  <a:pt x="661416" y="396240"/>
                </a:lnTo>
                <a:lnTo>
                  <a:pt x="701039" y="367284"/>
                </a:lnTo>
                <a:lnTo>
                  <a:pt x="742188" y="338328"/>
                </a:lnTo>
                <a:lnTo>
                  <a:pt x="784860" y="310896"/>
                </a:lnTo>
                <a:lnTo>
                  <a:pt x="870204" y="259080"/>
                </a:lnTo>
                <a:lnTo>
                  <a:pt x="915924" y="236220"/>
                </a:lnTo>
                <a:lnTo>
                  <a:pt x="961644" y="214884"/>
                </a:lnTo>
                <a:lnTo>
                  <a:pt x="1007363" y="195072"/>
                </a:lnTo>
                <a:lnTo>
                  <a:pt x="1054608" y="176784"/>
                </a:lnTo>
                <a:lnTo>
                  <a:pt x="1103376" y="158496"/>
                </a:lnTo>
                <a:lnTo>
                  <a:pt x="1152144" y="143256"/>
                </a:lnTo>
                <a:lnTo>
                  <a:pt x="1202436" y="129540"/>
                </a:lnTo>
                <a:lnTo>
                  <a:pt x="1252728" y="118872"/>
                </a:lnTo>
                <a:lnTo>
                  <a:pt x="1304544" y="108204"/>
                </a:lnTo>
                <a:lnTo>
                  <a:pt x="1356360" y="99060"/>
                </a:lnTo>
                <a:lnTo>
                  <a:pt x="1408176" y="92964"/>
                </a:lnTo>
                <a:lnTo>
                  <a:pt x="1461516" y="88392"/>
                </a:lnTo>
                <a:lnTo>
                  <a:pt x="1516380" y="85344"/>
                </a:lnTo>
                <a:lnTo>
                  <a:pt x="1571244" y="83820"/>
                </a:lnTo>
                <a:lnTo>
                  <a:pt x="2068068" y="83819"/>
                </a:lnTo>
                <a:close/>
              </a:path>
              <a:path w="2068195" h="2357754">
                <a:moveTo>
                  <a:pt x="315468" y="2357628"/>
                </a:moveTo>
                <a:lnTo>
                  <a:pt x="278892" y="2296668"/>
                </a:lnTo>
                <a:lnTo>
                  <a:pt x="254508" y="2252472"/>
                </a:lnTo>
                <a:lnTo>
                  <a:pt x="211836" y="2161032"/>
                </a:lnTo>
                <a:lnTo>
                  <a:pt x="193548" y="2115312"/>
                </a:lnTo>
                <a:lnTo>
                  <a:pt x="175260" y="2068068"/>
                </a:lnTo>
                <a:lnTo>
                  <a:pt x="160020" y="2020824"/>
                </a:lnTo>
                <a:lnTo>
                  <a:pt x="144780" y="1972056"/>
                </a:lnTo>
                <a:lnTo>
                  <a:pt x="120396" y="1874520"/>
                </a:lnTo>
                <a:lnTo>
                  <a:pt x="111252" y="1824227"/>
                </a:lnTo>
                <a:lnTo>
                  <a:pt x="103632" y="1773936"/>
                </a:lnTo>
                <a:lnTo>
                  <a:pt x="97536" y="1722120"/>
                </a:lnTo>
                <a:lnTo>
                  <a:pt x="92964" y="1671827"/>
                </a:lnTo>
                <a:lnTo>
                  <a:pt x="89916" y="1620012"/>
                </a:lnTo>
                <a:lnTo>
                  <a:pt x="88392" y="1568196"/>
                </a:lnTo>
                <a:lnTo>
                  <a:pt x="88392" y="2093976"/>
                </a:lnTo>
                <a:lnTo>
                  <a:pt x="106680" y="2142744"/>
                </a:lnTo>
                <a:lnTo>
                  <a:pt x="124968" y="2189988"/>
                </a:lnTo>
                <a:lnTo>
                  <a:pt x="146304" y="2235708"/>
                </a:lnTo>
                <a:lnTo>
                  <a:pt x="192024" y="2327148"/>
                </a:lnTo>
                <a:lnTo>
                  <a:pt x="210312" y="2357628"/>
                </a:lnTo>
                <a:lnTo>
                  <a:pt x="315468" y="235762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445252" y="5739384"/>
            <a:ext cx="88900" cy="746760"/>
          </a:xfrm>
          <a:custGeom>
            <a:avLst/>
            <a:gdLst/>
            <a:ahLst/>
            <a:cxnLst/>
            <a:rect l="l" t="t" r="r" b="b"/>
            <a:pathLst>
              <a:path w="88900" h="746760">
                <a:moveTo>
                  <a:pt x="0" y="0"/>
                </a:moveTo>
                <a:lnTo>
                  <a:pt x="88392" y="0"/>
                </a:lnTo>
                <a:lnTo>
                  <a:pt x="88392" y="746760"/>
                </a:lnTo>
                <a:lnTo>
                  <a:pt x="0" y="7467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50664" y="4212335"/>
            <a:ext cx="967740" cy="329565"/>
          </a:xfrm>
          <a:custGeom>
            <a:avLst/>
            <a:gdLst/>
            <a:ahLst/>
            <a:cxnLst/>
            <a:rect l="l" t="t" r="r" b="b"/>
            <a:pathLst>
              <a:path w="967739" h="329564">
                <a:moveTo>
                  <a:pt x="967740" y="260603"/>
                </a:moveTo>
                <a:lnTo>
                  <a:pt x="922019" y="227075"/>
                </a:lnTo>
                <a:lnTo>
                  <a:pt x="876300" y="195071"/>
                </a:lnTo>
                <a:lnTo>
                  <a:pt x="829056" y="163067"/>
                </a:lnTo>
                <a:lnTo>
                  <a:pt x="781812" y="134111"/>
                </a:lnTo>
                <a:lnTo>
                  <a:pt x="734568" y="106679"/>
                </a:lnTo>
                <a:lnTo>
                  <a:pt x="637032" y="57911"/>
                </a:lnTo>
                <a:lnTo>
                  <a:pt x="588264" y="35051"/>
                </a:lnTo>
                <a:lnTo>
                  <a:pt x="537972" y="15239"/>
                </a:lnTo>
                <a:lnTo>
                  <a:pt x="496824" y="0"/>
                </a:lnTo>
                <a:lnTo>
                  <a:pt x="0" y="0"/>
                </a:lnTo>
                <a:lnTo>
                  <a:pt x="64008" y="1524"/>
                </a:lnTo>
                <a:lnTo>
                  <a:pt x="124968" y="4572"/>
                </a:lnTo>
                <a:lnTo>
                  <a:pt x="184404" y="10668"/>
                </a:lnTo>
                <a:lnTo>
                  <a:pt x="242316" y="18288"/>
                </a:lnTo>
                <a:lnTo>
                  <a:pt x="298704" y="28956"/>
                </a:lnTo>
                <a:lnTo>
                  <a:pt x="352044" y="41148"/>
                </a:lnTo>
                <a:lnTo>
                  <a:pt x="405384" y="54864"/>
                </a:lnTo>
                <a:lnTo>
                  <a:pt x="505968" y="88392"/>
                </a:lnTo>
                <a:lnTo>
                  <a:pt x="554736" y="108204"/>
                </a:lnTo>
                <a:lnTo>
                  <a:pt x="649224" y="153924"/>
                </a:lnTo>
                <a:lnTo>
                  <a:pt x="694944" y="179831"/>
                </a:lnTo>
                <a:lnTo>
                  <a:pt x="739140" y="205740"/>
                </a:lnTo>
                <a:lnTo>
                  <a:pt x="827532" y="263652"/>
                </a:lnTo>
                <a:lnTo>
                  <a:pt x="871728" y="295655"/>
                </a:lnTo>
                <a:lnTo>
                  <a:pt x="914400" y="329184"/>
                </a:lnTo>
                <a:lnTo>
                  <a:pt x="967740" y="26060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493764" y="4180332"/>
            <a:ext cx="2013585" cy="2306320"/>
          </a:xfrm>
          <a:custGeom>
            <a:avLst/>
            <a:gdLst/>
            <a:ahLst/>
            <a:cxnLst/>
            <a:rect l="l" t="t" r="r" b="b"/>
            <a:pathLst>
              <a:path w="2013584" h="2306320">
                <a:moveTo>
                  <a:pt x="1165860" y="94488"/>
                </a:moveTo>
                <a:lnTo>
                  <a:pt x="1124712" y="0"/>
                </a:lnTo>
                <a:lnTo>
                  <a:pt x="1013460" y="0"/>
                </a:lnTo>
                <a:lnTo>
                  <a:pt x="0" y="2305812"/>
                </a:lnTo>
                <a:lnTo>
                  <a:pt x="97536" y="2305812"/>
                </a:lnTo>
                <a:lnTo>
                  <a:pt x="219456" y="2028444"/>
                </a:lnTo>
                <a:lnTo>
                  <a:pt x="254508" y="2028444"/>
                </a:lnTo>
                <a:lnTo>
                  <a:pt x="254508" y="1947672"/>
                </a:lnTo>
                <a:lnTo>
                  <a:pt x="1068324" y="94487"/>
                </a:lnTo>
                <a:lnTo>
                  <a:pt x="1165860" y="94488"/>
                </a:lnTo>
                <a:close/>
              </a:path>
              <a:path w="2013584" h="2306320">
                <a:moveTo>
                  <a:pt x="2013204" y="2028444"/>
                </a:moveTo>
                <a:lnTo>
                  <a:pt x="1976628" y="1947672"/>
                </a:lnTo>
                <a:lnTo>
                  <a:pt x="254508" y="1947672"/>
                </a:lnTo>
                <a:lnTo>
                  <a:pt x="254508" y="2028444"/>
                </a:lnTo>
                <a:lnTo>
                  <a:pt x="2013204" y="20284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409431" y="6208776"/>
            <a:ext cx="219710" cy="277495"/>
          </a:xfrm>
          <a:custGeom>
            <a:avLst/>
            <a:gdLst/>
            <a:ahLst/>
            <a:cxnLst/>
            <a:rect l="l" t="t" r="r" b="b"/>
            <a:pathLst>
              <a:path w="219709" h="277495">
                <a:moveTo>
                  <a:pt x="219455" y="277368"/>
                </a:moveTo>
                <a:lnTo>
                  <a:pt x="97535" y="0"/>
                </a:lnTo>
                <a:lnTo>
                  <a:pt x="0" y="0"/>
                </a:lnTo>
                <a:lnTo>
                  <a:pt x="121919" y="277368"/>
                </a:lnTo>
                <a:lnTo>
                  <a:pt x="219455" y="27736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562088" y="4274820"/>
            <a:ext cx="908685" cy="1853564"/>
          </a:xfrm>
          <a:custGeom>
            <a:avLst/>
            <a:gdLst/>
            <a:ahLst/>
            <a:cxnLst/>
            <a:rect l="l" t="t" r="r" b="b"/>
            <a:pathLst>
              <a:path w="908684" h="1853564">
                <a:moveTo>
                  <a:pt x="908303" y="1853183"/>
                </a:moveTo>
                <a:lnTo>
                  <a:pt x="97535" y="0"/>
                </a:lnTo>
                <a:lnTo>
                  <a:pt x="0" y="0"/>
                </a:lnTo>
                <a:lnTo>
                  <a:pt x="813815" y="1853183"/>
                </a:lnTo>
                <a:lnTo>
                  <a:pt x="908303" y="18531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2339828" y="655319"/>
            <a:ext cx="3198875" cy="25664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90026" y="1331517"/>
            <a:ext cx="7950200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50" spc="-45" dirty="0"/>
              <a:t>ENROLLMENT </a:t>
            </a:r>
            <a:r>
              <a:rPr sz="2550" spc="-65" dirty="0"/>
              <a:t>GROWTH </a:t>
            </a:r>
            <a:r>
              <a:rPr sz="2550" spc="45" dirty="0"/>
              <a:t>BY </a:t>
            </a:r>
            <a:r>
              <a:rPr sz="2550" spc="-5" dirty="0"/>
              <a:t>INSTRUCTIONAL</a:t>
            </a:r>
            <a:r>
              <a:rPr sz="2550" spc="-35" dirty="0"/>
              <a:t> </a:t>
            </a:r>
            <a:r>
              <a:rPr sz="2550" spc="35" dirty="0"/>
              <a:t>DIVISION</a:t>
            </a:r>
            <a:endParaRPr sz="255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769137" y="2169693"/>
          <a:ext cx="14020160" cy="64678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48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99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22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8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12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12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5127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5000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322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3220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358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1682114">
                        <a:lnSpc>
                          <a:spcPct val="100000"/>
                        </a:lnSpc>
                        <a:spcBef>
                          <a:spcPts val="845"/>
                        </a:spcBef>
                      </a:pPr>
                      <a:r>
                        <a:rPr sz="1400" spc="-15" dirty="0">
                          <a:latin typeface="Century Gothic"/>
                          <a:cs typeface="Century Gothic"/>
                        </a:rPr>
                        <a:t>Total </a:t>
                      </a:r>
                      <a:r>
                        <a:rPr sz="1400" spc="15" dirty="0">
                          <a:latin typeface="Century Gothic"/>
                          <a:cs typeface="Century Gothic"/>
                        </a:rPr>
                        <a:t>Fall </a:t>
                      </a:r>
                      <a:r>
                        <a:rPr sz="1400" spc="50" dirty="0">
                          <a:latin typeface="Century Gothic"/>
                          <a:cs typeface="Century Gothic"/>
                        </a:rPr>
                        <a:t>18- </a:t>
                      </a:r>
                      <a:r>
                        <a:rPr sz="1400" spc="5" dirty="0">
                          <a:latin typeface="Century Gothic"/>
                          <a:cs typeface="Century Gothic"/>
                        </a:rPr>
                        <a:t>Spring</a:t>
                      </a:r>
                      <a:r>
                        <a:rPr sz="1400" spc="-7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spc="10" dirty="0">
                          <a:latin typeface="Century Gothic"/>
                          <a:cs typeface="Century Gothic"/>
                        </a:rPr>
                        <a:t>19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073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539115">
                        <a:lnSpc>
                          <a:spcPct val="100000"/>
                        </a:lnSpc>
                        <a:spcBef>
                          <a:spcPts val="845"/>
                        </a:spcBef>
                      </a:pPr>
                      <a:r>
                        <a:rPr sz="1400" spc="-25" dirty="0">
                          <a:latin typeface="Century Gothic"/>
                          <a:cs typeface="Century Gothic"/>
                        </a:rPr>
                        <a:t>Student </a:t>
                      </a:r>
                      <a:r>
                        <a:rPr sz="1400" spc="-15" dirty="0">
                          <a:latin typeface="Century Gothic"/>
                          <a:cs typeface="Century Gothic"/>
                        </a:rPr>
                        <a:t>FTE</a:t>
                      </a:r>
                      <a:r>
                        <a:rPr sz="1400" spc="2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spc="-30" dirty="0">
                          <a:latin typeface="Century Gothic"/>
                          <a:cs typeface="Century Gothic"/>
                        </a:rPr>
                        <a:t>Growth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073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332105">
                        <a:lnSpc>
                          <a:spcPct val="100000"/>
                        </a:lnSpc>
                        <a:spcBef>
                          <a:spcPts val="845"/>
                        </a:spcBef>
                      </a:pPr>
                      <a:r>
                        <a:rPr sz="1400" spc="-5" dirty="0">
                          <a:latin typeface="Century Gothic"/>
                          <a:cs typeface="Century Gothic"/>
                        </a:rPr>
                        <a:t>Facutly </a:t>
                      </a:r>
                      <a:r>
                        <a:rPr sz="1400" spc="-15" dirty="0">
                          <a:latin typeface="Century Gothic"/>
                          <a:cs typeface="Century Gothic"/>
                        </a:rPr>
                        <a:t>FTE</a:t>
                      </a:r>
                      <a:r>
                        <a:rPr sz="1400" spc="-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spc="-30" dirty="0">
                          <a:latin typeface="Century Gothic"/>
                          <a:cs typeface="Century Gothic"/>
                        </a:rPr>
                        <a:t>Growth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073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8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sz="1400" spc="15" dirty="0">
                          <a:latin typeface="Century Gothic"/>
                          <a:cs typeface="Century Gothic"/>
                        </a:rPr>
                        <a:t>Division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R="252095">
                        <a:lnSpc>
                          <a:spcPct val="100699"/>
                        </a:lnSpc>
                        <a:spcBef>
                          <a:spcPts val="1215"/>
                        </a:spcBef>
                      </a:pPr>
                      <a:r>
                        <a:rPr sz="1400" spc="5" dirty="0">
                          <a:latin typeface="Century Gothic"/>
                          <a:cs typeface="Century Gothic"/>
                        </a:rPr>
                        <a:t>Names </a:t>
                      </a:r>
                      <a:r>
                        <a:rPr sz="1400" spc="-35" dirty="0">
                          <a:latin typeface="Century Gothic"/>
                          <a:cs typeface="Century Gothic"/>
                        </a:rPr>
                        <a:t>of </a:t>
                      </a:r>
                      <a:r>
                        <a:rPr sz="1400" spc="-5" dirty="0">
                          <a:latin typeface="Century Gothic"/>
                          <a:cs typeface="Century Gothic"/>
                        </a:rPr>
                        <a:t>FTES </a:t>
                      </a:r>
                      <a:r>
                        <a:rPr sz="1400" spc="-15" dirty="0">
                          <a:latin typeface="Century Gothic"/>
                          <a:cs typeface="Century Gothic"/>
                        </a:rPr>
                        <a:t>generating </a:t>
                      </a:r>
                      <a:r>
                        <a:rPr sz="1400" spc="25" dirty="0">
                          <a:latin typeface="Century Gothic"/>
                          <a:cs typeface="Century Gothic"/>
                        </a:rPr>
                        <a:t>divisions  </a:t>
                      </a:r>
                      <a:r>
                        <a:rPr sz="1400" spc="-15" dirty="0">
                          <a:latin typeface="Century Gothic"/>
                          <a:cs typeface="Century Gothic"/>
                        </a:rPr>
                        <a:t>with departments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543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400" spc="-15" dirty="0">
                          <a:latin typeface="Century Gothic"/>
                          <a:cs typeface="Century Gothic"/>
                        </a:rPr>
                        <a:t>Total</a:t>
                      </a:r>
                      <a:r>
                        <a:rPr sz="1400" spc="-3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spc="-15" dirty="0">
                          <a:latin typeface="Century Gothic"/>
                          <a:cs typeface="Century Gothic"/>
                        </a:rPr>
                        <a:t>FTEF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324485" marR="173355" indent="-143510">
                        <a:lnSpc>
                          <a:spcPct val="100699"/>
                        </a:lnSpc>
                        <a:spcBef>
                          <a:spcPts val="1215"/>
                        </a:spcBef>
                      </a:pPr>
                      <a:r>
                        <a:rPr sz="1400" spc="-15" dirty="0">
                          <a:latin typeface="Century Gothic"/>
                          <a:cs typeface="Century Gothic"/>
                        </a:rPr>
                        <a:t>Total</a:t>
                      </a:r>
                      <a:r>
                        <a:rPr sz="1400" spc="-8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spc="25" dirty="0">
                          <a:latin typeface="Century Gothic"/>
                          <a:cs typeface="Century Gothic"/>
                        </a:rPr>
                        <a:t>fill  </a:t>
                      </a:r>
                      <a:r>
                        <a:rPr sz="1400" spc="-25" dirty="0">
                          <a:latin typeface="Century Gothic"/>
                          <a:cs typeface="Century Gothic"/>
                        </a:rPr>
                        <a:t>rate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543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400" spc="-15" dirty="0">
                          <a:latin typeface="Century Gothic"/>
                          <a:cs typeface="Century Gothic"/>
                        </a:rPr>
                        <a:t>Total</a:t>
                      </a:r>
                      <a:r>
                        <a:rPr sz="1400" spc="-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spc="-5" dirty="0">
                          <a:latin typeface="Century Gothic"/>
                          <a:cs typeface="Century Gothic"/>
                        </a:rPr>
                        <a:t>FTES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30810" marR="125730" indent="180975">
                        <a:lnSpc>
                          <a:spcPct val="100699"/>
                        </a:lnSpc>
                        <a:spcBef>
                          <a:spcPts val="1215"/>
                        </a:spcBef>
                      </a:pPr>
                      <a:r>
                        <a:rPr sz="1400" spc="-15" dirty="0">
                          <a:latin typeface="Century Gothic"/>
                          <a:cs typeface="Century Gothic"/>
                        </a:rPr>
                        <a:t>Total  </a:t>
                      </a:r>
                      <a:r>
                        <a:rPr sz="1400" spc="-5" dirty="0">
                          <a:latin typeface="Century Gothic"/>
                          <a:cs typeface="Century Gothic"/>
                        </a:rPr>
                        <a:t>FT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ES/</a:t>
                      </a:r>
                      <a:r>
                        <a:rPr sz="1400" spc="-5" dirty="0">
                          <a:latin typeface="Century Gothic"/>
                          <a:cs typeface="Century Gothic"/>
                        </a:rPr>
                        <a:t>FT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EF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543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marL="202565">
                        <a:lnSpc>
                          <a:spcPct val="100000"/>
                        </a:lnSpc>
                      </a:pPr>
                      <a:r>
                        <a:rPr sz="1400" spc="10" dirty="0">
                          <a:latin typeface="Century Gothic"/>
                          <a:cs typeface="Century Gothic"/>
                        </a:rPr>
                        <a:t>5 </a:t>
                      </a:r>
                      <a:r>
                        <a:rPr sz="1400" spc="5" dirty="0">
                          <a:latin typeface="Century Gothic"/>
                          <a:cs typeface="Century Gothic"/>
                        </a:rPr>
                        <a:t>Year</a:t>
                      </a:r>
                      <a:r>
                        <a:rPr sz="1400" spc="-4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spc="-5" dirty="0">
                          <a:latin typeface="Century Gothic"/>
                          <a:cs typeface="Century Gothic"/>
                        </a:rPr>
                        <a:t>FTES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marL="150495">
                        <a:lnSpc>
                          <a:spcPct val="100000"/>
                        </a:lnSpc>
                      </a:pPr>
                      <a:r>
                        <a:rPr sz="1400" spc="10" dirty="0">
                          <a:latin typeface="Century Gothic"/>
                          <a:cs typeface="Century Gothic"/>
                        </a:rPr>
                        <a:t>10 </a:t>
                      </a:r>
                      <a:r>
                        <a:rPr sz="1400" spc="5" dirty="0">
                          <a:latin typeface="Century Gothic"/>
                          <a:cs typeface="Century Gothic"/>
                        </a:rPr>
                        <a:t>Year</a:t>
                      </a:r>
                      <a:r>
                        <a:rPr sz="1400" spc="-5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spc="-5" dirty="0">
                          <a:latin typeface="Century Gothic"/>
                          <a:cs typeface="Century Gothic"/>
                        </a:rPr>
                        <a:t>FTES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400" spc="10" dirty="0">
                          <a:latin typeface="Century Gothic"/>
                          <a:cs typeface="Century Gothic"/>
                        </a:rPr>
                        <a:t>5 </a:t>
                      </a:r>
                      <a:r>
                        <a:rPr sz="1400" spc="5" dirty="0">
                          <a:latin typeface="Century Gothic"/>
                          <a:cs typeface="Century Gothic"/>
                        </a:rPr>
                        <a:t>Year</a:t>
                      </a:r>
                      <a:r>
                        <a:rPr sz="1400" spc="-5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spc="-15" dirty="0">
                          <a:latin typeface="Century Gothic"/>
                          <a:cs typeface="Century Gothic"/>
                        </a:rPr>
                        <a:t>FTEF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</a:pPr>
                      <a:r>
                        <a:rPr sz="1400" spc="10" dirty="0">
                          <a:latin typeface="Century Gothic"/>
                          <a:cs typeface="Century Gothic"/>
                        </a:rPr>
                        <a:t>10 </a:t>
                      </a:r>
                      <a:r>
                        <a:rPr sz="1400" spc="5" dirty="0">
                          <a:latin typeface="Century Gothic"/>
                          <a:cs typeface="Century Gothic"/>
                        </a:rPr>
                        <a:t>Year</a:t>
                      </a:r>
                      <a:r>
                        <a:rPr sz="1400" spc="-7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spc="-15" dirty="0">
                          <a:latin typeface="Century Gothic"/>
                          <a:cs typeface="Century Gothic"/>
                        </a:rPr>
                        <a:t>FTEF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66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500" spc="20" dirty="0">
                          <a:latin typeface="Century Gothic"/>
                          <a:cs typeface="Century Gothic"/>
                        </a:rPr>
                        <a:t>BCT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09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Business,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Engineering </a:t>
                      </a:r>
                      <a:r>
                        <a:rPr sz="1500" spc="25" dirty="0">
                          <a:latin typeface="Century Gothic"/>
                          <a:cs typeface="Century Gothic"/>
                        </a:rPr>
                        <a:t>&amp;</a:t>
                      </a:r>
                      <a:r>
                        <a:rPr sz="1500" spc="-6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Tech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09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45.11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09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3975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0.75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09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1,486.48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09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67970" algn="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32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.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95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09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1,621.89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09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6545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1,737.56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09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47.82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09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51.09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09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ET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98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Engineering </a:t>
                      </a:r>
                      <a:r>
                        <a:rPr sz="1500" spc="25" dirty="0">
                          <a:latin typeface="Century Gothic"/>
                          <a:cs typeface="Century Gothic"/>
                        </a:rPr>
                        <a:t>&amp;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Technology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98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19.44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98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220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0.60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98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415.08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98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40665" algn="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21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.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35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98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7825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464.81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98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592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482.35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98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21.56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98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22.35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98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COUN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492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Counseling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492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14.84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492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0.62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492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395.60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492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67970" algn="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26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.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67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492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782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454.33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492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0322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526.86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492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16.95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492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19.56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492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10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500" spc="20" dirty="0">
                          <a:latin typeface="Century Gothic"/>
                          <a:cs typeface="Century Gothic"/>
                        </a:rPr>
                        <a:t>ENGL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273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English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273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69.47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273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0.67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273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1,803.49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273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67970" algn="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25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.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96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273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1,991.20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273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654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2,031.34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273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76.69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273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78.24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273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8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HLTH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SCI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14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Health</a:t>
                      </a:r>
                      <a:r>
                        <a:rPr sz="1500" spc="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Sciences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14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47.31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14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0.67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14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452.06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14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-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14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7825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519.12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14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592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558.48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14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53.59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14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56.16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14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43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500" spc="20" dirty="0">
                          <a:latin typeface="Century Gothic"/>
                          <a:cs typeface="Century Gothic"/>
                        </a:rPr>
                        <a:t>KHA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90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Kinesiology,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Health </a:t>
                      </a:r>
                      <a:r>
                        <a:rPr sz="1500" spc="25" dirty="0">
                          <a:latin typeface="Century Gothic"/>
                          <a:cs typeface="Century Gothic"/>
                        </a:rPr>
                        <a:t>&amp;</a:t>
                      </a:r>
                      <a:r>
                        <a:rPr sz="1500" spc="-2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Athletic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90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27.73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90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0.46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90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1,018.17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90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67970" algn="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36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.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71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90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1,097.13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90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6545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1,165.33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90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29.82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90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31.63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90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72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LANG/ESL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66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Languages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66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53.18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66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0.67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66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1,040.26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66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67970" algn="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19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.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56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66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1,019.78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66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654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1,022.82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66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51.34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66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51.11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66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22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LIB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889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Library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889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1.00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889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0.70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889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23.80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889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67970" algn="r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23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.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77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889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2434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23.80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889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1165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23.80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889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1.00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889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4650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1.00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889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24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MATH/CS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spc="20" dirty="0">
                          <a:latin typeface="Century Gothic"/>
                          <a:cs typeface="Century Gothic"/>
                        </a:rPr>
                        <a:t>Mathematics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91.15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0.73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2,777.19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40665" algn="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30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.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47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3,162.66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654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3,364.02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113.22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670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120.20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93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NAT</a:t>
                      </a:r>
                      <a:r>
                        <a:rPr sz="1500" spc="-2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SCI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Natural</a:t>
                      </a:r>
                      <a:r>
                        <a:rPr sz="1500" spc="-1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Sciences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93.46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0.88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2,759.85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67970" algn="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29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.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53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3,055.03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654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3,299.17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103.18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670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111.31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236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NC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46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Non-Credit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46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31.05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46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0.16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46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559.44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46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67970" algn="r"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18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.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02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46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sz="1500" dirty="0">
                          <a:solidFill>
                            <a:srgbClr val="C00000"/>
                          </a:solidFill>
                          <a:latin typeface="Century Gothic"/>
                          <a:cs typeface="Century Gothic"/>
                        </a:rPr>
                        <a:t>-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46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sz="1500" dirty="0">
                          <a:solidFill>
                            <a:srgbClr val="C00000"/>
                          </a:solidFill>
                          <a:latin typeface="Century Gothic"/>
                          <a:cs typeface="Century Gothic"/>
                        </a:rPr>
                        <a:t>-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46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ctr"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sz="1500" dirty="0">
                          <a:solidFill>
                            <a:srgbClr val="C00000"/>
                          </a:solidFill>
                          <a:latin typeface="Century Gothic"/>
                          <a:cs typeface="Century Gothic"/>
                        </a:rPr>
                        <a:t>-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46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2870" algn="ctr"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sz="1500" dirty="0">
                          <a:solidFill>
                            <a:srgbClr val="C00000"/>
                          </a:solidFill>
                          <a:latin typeface="Century Gothic"/>
                          <a:cs typeface="Century Gothic"/>
                        </a:rPr>
                        <a:t>-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946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PCA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54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Performing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Communication</a:t>
                      </a:r>
                      <a:r>
                        <a:rPr sz="1500" spc="-7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Arts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54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61.91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54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0.66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54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1,379.29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54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67970" algn="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22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.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28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54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0365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1,443.99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54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1790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1,497.21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54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65.08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54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67.58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654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160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1500" spc="20" dirty="0">
                          <a:latin typeface="Century Gothic"/>
                          <a:cs typeface="Century Gothic"/>
                        </a:rPr>
                        <a:t>SOC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SCI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95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Social</a:t>
                      </a:r>
                      <a:r>
                        <a:rPr sz="1500" spc="-1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Sciences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95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90.38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95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0.83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95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3,542.64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95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67970" algn="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39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.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20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95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3,852.88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95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6545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4,175.72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95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98.83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95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6700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107.13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95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169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VAMS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12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Visual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Arts </a:t>
                      </a:r>
                      <a:r>
                        <a:rPr sz="1500" spc="25" dirty="0">
                          <a:latin typeface="Century Gothic"/>
                          <a:cs typeface="Century Gothic"/>
                        </a:rPr>
                        <a:t>&amp;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Media</a:t>
                      </a:r>
                      <a:r>
                        <a:rPr sz="1500" spc="-114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Studies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12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55.85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12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0.75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12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1,615.87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12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67970" algn="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28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.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93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12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1,594.41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12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654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1,641.88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12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54.59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12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56.12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12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3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spc="-25" dirty="0">
                          <a:latin typeface="Century Gothic"/>
                          <a:cs typeface="Century Gothic"/>
                        </a:rPr>
                        <a:t>PCC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To</a:t>
                      </a:r>
                      <a:r>
                        <a:rPr sz="1500" spc="-5" dirty="0">
                          <a:latin typeface="Century Gothic"/>
                          <a:cs typeface="Century Gothic"/>
                        </a:rPr>
                        <a:t>t</a:t>
                      </a:r>
                      <a:r>
                        <a:rPr sz="1500" spc="5" dirty="0">
                          <a:latin typeface="Century Gothic"/>
                          <a:cs typeface="Century Gothic"/>
                        </a:rPr>
                        <a:t>a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l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700.87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-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19,245.42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64160" algn="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27.46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5585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20,301.04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315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21,526.54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733.67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1620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773.48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296722" y="1293393"/>
            <a:ext cx="321310" cy="3752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US" sz="2300" spc="-5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23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55517" y="8796031"/>
            <a:ext cx="8295640" cy="5708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299"/>
              </a:lnSpc>
              <a:spcBef>
                <a:spcPts val="90"/>
              </a:spcBef>
              <a:tabLst>
                <a:tab pos="4675505" algn="l"/>
              </a:tabLst>
            </a:pPr>
            <a:r>
              <a:rPr sz="1750" spc="20" dirty="0">
                <a:latin typeface="Calibri"/>
                <a:cs typeface="Calibri"/>
              </a:rPr>
              <a:t>5.5% </a:t>
            </a:r>
            <a:r>
              <a:rPr sz="1750" spc="10" dirty="0">
                <a:latin typeface="Calibri"/>
                <a:cs typeface="Calibri"/>
              </a:rPr>
              <a:t>growth in </a:t>
            </a:r>
            <a:r>
              <a:rPr sz="1750" spc="15" dirty="0">
                <a:latin typeface="Calibri"/>
                <a:cs typeface="Calibri"/>
              </a:rPr>
              <a:t>5 </a:t>
            </a:r>
            <a:r>
              <a:rPr sz="1750" dirty="0">
                <a:latin typeface="Calibri"/>
                <a:cs typeface="Calibri"/>
              </a:rPr>
              <a:t>year </a:t>
            </a:r>
            <a:r>
              <a:rPr sz="1750" spc="10" dirty="0">
                <a:latin typeface="Calibri"/>
                <a:cs typeface="Calibri"/>
              </a:rPr>
              <a:t>enrollment (but </a:t>
            </a:r>
            <a:r>
              <a:rPr sz="1750" spc="15" dirty="0">
                <a:latin typeface="Calibri"/>
                <a:cs typeface="Calibri"/>
              </a:rPr>
              <a:t>does not </a:t>
            </a:r>
            <a:r>
              <a:rPr sz="1750" spc="10" dirty="0">
                <a:latin typeface="Calibri"/>
                <a:cs typeface="Calibri"/>
              </a:rPr>
              <a:t>include Non-credit). </a:t>
            </a:r>
            <a:r>
              <a:rPr sz="1750" spc="20" dirty="0">
                <a:latin typeface="Calibri"/>
                <a:cs typeface="Calibri"/>
              </a:rPr>
              <a:t>12%, </a:t>
            </a:r>
            <a:r>
              <a:rPr sz="1750" spc="10" dirty="0">
                <a:latin typeface="Calibri"/>
                <a:cs typeface="Calibri"/>
              </a:rPr>
              <a:t>10-year growth.  Assuming </a:t>
            </a:r>
            <a:r>
              <a:rPr sz="1750" spc="5" dirty="0">
                <a:latin typeface="Calibri"/>
                <a:cs typeface="Calibri"/>
              </a:rPr>
              <a:t>maintaining</a:t>
            </a:r>
            <a:r>
              <a:rPr sz="1750" spc="105" dirty="0">
                <a:latin typeface="Calibri"/>
                <a:cs typeface="Calibri"/>
              </a:rPr>
              <a:t> </a:t>
            </a:r>
            <a:r>
              <a:rPr sz="1750" spc="10" dirty="0">
                <a:latin typeface="Calibri"/>
                <a:cs typeface="Calibri"/>
              </a:rPr>
              <a:t>FTES/FTEF</a:t>
            </a:r>
            <a:r>
              <a:rPr sz="1750" spc="-5" dirty="0">
                <a:latin typeface="Calibri"/>
                <a:cs typeface="Calibri"/>
              </a:rPr>
              <a:t> </a:t>
            </a:r>
            <a:r>
              <a:rPr sz="1750" dirty="0">
                <a:latin typeface="Calibri"/>
                <a:cs typeface="Calibri"/>
              </a:rPr>
              <a:t>ratio.	</a:t>
            </a:r>
            <a:r>
              <a:rPr sz="1750" spc="15" dirty="0">
                <a:latin typeface="Calibri"/>
                <a:cs typeface="Calibri"/>
              </a:rPr>
              <a:t>Compare </a:t>
            </a:r>
            <a:r>
              <a:rPr sz="1750" spc="5" dirty="0">
                <a:latin typeface="Calibri"/>
                <a:cs typeface="Calibri"/>
              </a:rPr>
              <a:t>to </a:t>
            </a:r>
            <a:r>
              <a:rPr sz="1750" spc="15" dirty="0">
                <a:latin typeface="Calibri"/>
                <a:cs typeface="Calibri"/>
              </a:rPr>
              <a:t>24,000FTES</a:t>
            </a:r>
            <a:r>
              <a:rPr sz="1750" spc="-55" dirty="0">
                <a:latin typeface="Calibri"/>
                <a:cs typeface="Calibri"/>
              </a:rPr>
              <a:t> </a:t>
            </a:r>
            <a:r>
              <a:rPr sz="1750" dirty="0">
                <a:latin typeface="Calibri"/>
                <a:cs typeface="Calibri"/>
              </a:rPr>
              <a:t>target?</a:t>
            </a:r>
            <a:endParaRPr sz="1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90026" y="1331517"/>
            <a:ext cx="10855325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50" spc="-45" dirty="0"/>
              <a:t>CURRENT ENROLLMENT </a:t>
            </a:r>
            <a:r>
              <a:rPr sz="2550" spc="45" dirty="0"/>
              <a:t>BY </a:t>
            </a:r>
            <a:r>
              <a:rPr sz="2550" spc="-5" dirty="0"/>
              <a:t>INSTRUCTIONAL </a:t>
            </a:r>
            <a:r>
              <a:rPr sz="2550" spc="35" dirty="0"/>
              <a:t>DIVISION </a:t>
            </a:r>
            <a:r>
              <a:rPr sz="2550" dirty="0"/>
              <a:t>– </a:t>
            </a:r>
            <a:r>
              <a:rPr sz="2550" spc="-35" dirty="0"/>
              <a:t>TOTAL </a:t>
            </a:r>
            <a:r>
              <a:rPr sz="2550" spc="10" dirty="0"/>
              <a:t>20,960</a:t>
            </a:r>
            <a:r>
              <a:rPr sz="2550" spc="-25" dirty="0"/>
              <a:t> FTE</a:t>
            </a:r>
            <a:endParaRPr sz="2550"/>
          </a:p>
        </p:txBody>
      </p:sp>
      <p:sp>
        <p:nvSpPr>
          <p:cNvPr id="3" name="object 3"/>
          <p:cNvSpPr/>
          <p:nvPr/>
        </p:nvSpPr>
        <p:spPr>
          <a:xfrm>
            <a:off x="1068324" y="2444495"/>
            <a:ext cx="0" cy="3850004"/>
          </a:xfrm>
          <a:custGeom>
            <a:avLst/>
            <a:gdLst/>
            <a:ahLst/>
            <a:cxnLst/>
            <a:rect l="l" t="t" r="r" b="b"/>
            <a:pathLst>
              <a:path h="3850004">
                <a:moveTo>
                  <a:pt x="0" y="0"/>
                </a:moveTo>
                <a:lnTo>
                  <a:pt x="0" y="3849624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39289" y="2444495"/>
            <a:ext cx="0" cy="3850004"/>
          </a:xfrm>
          <a:custGeom>
            <a:avLst/>
            <a:gdLst/>
            <a:ahLst/>
            <a:cxnLst/>
            <a:rect l="l" t="t" r="r" b="b"/>
            <a:pathLst>
              <a:path h="3850004">
                <a:moveTo>
                  <a:pt x="0" y="0"/>
                </a:moveTo>
                <a:lnTo>
                  <a:pt x="0" y="3849624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12542" y="2444495"/>
            <a:ext cx="0" cy="3850004"/>
          </a:xfrm>
          <a:custGeom>
            <a:avLst/>
            <a:gdLst/>
            <a:ahLst/>
            <a:cxnLst/>
            <a:rect l="l" t="t" r="r" b="b"/>
            <a:pathLst>
              <a:path h="3850004">
                <a:moveTo>
                  <a:pt x="0" y="0"/>
                </a:moveTo>
                <a:lnTo>
                  <a:pt x="0" y="3849624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84270" y="2444495"/>
            <a:ext cx="0" cy="3850004"/>
          </a:xfrm>
          <a:custGeom>
            <a:avLst/>
            <a:gdLst/>
            <a:ahLst/>
            <a:cxnLst/>
            <a:rect l="l" t="t" r="r" b="b"/>
            <a:pathLst>
              <a:path h="3850004">
                <a:moveTo>
                  <a:pt x="0" y="0"/>
                </a:moveTo>
                <a:lnTo>
                  <a:pt x="0" y="3849624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555997" y="2444495"/>
            <a:ext cx="0" cy="3850004"/>
          </a:xfrm>
          <a:custGeom>
            <a:avLst/>
            <a:gdLst/>
            <a:ahLst/>
            <a:cxnLst/>
            <a:rect l="l" t="t" r="r" b="b"/>
            <a:pathLst>
              <a:path h="3850004">
                <a:moveTo>
                  <a:pt x="0" y="0"/>
                </a:moveTo>
                <a:lnTo>
                  <a:pt x="0" y="3849624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428488" y="2444495"/>
            <a:ext cx="0" cy="3850004"/>
          </a:xfrm>
          <a:custGeom>
            <a:avLst/>
            <a:gdLst/>
            <a:ahLst/>
            <a:cxnLst/>
            <a:rect l="l" t="t" r="r" b="b"/>
            <a:pathLst>
              <a:path h="3850004">
                <a:moveTo>
                  <a:pt x="0" y="0"/>
                </a:moveTo>
                <a:lnTo>
                  <a:pt x="0" y="3849624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01740" y="2444495"/>
            <a:ext cx="0" cy="3850004"/>
          </a:xfrm>
          <a:custGeom>
            <a:avLst/>
            <a:gdLst/>
            <a:ahLst/>
            <a:cxnLst/>
            <a:rect l="l" t="t" r="r" b="b"/>
            <a:pathLst>
              <a:path h="3850004">
                <a:moveTo>
                  <a:pt x="0" y="0"/>
                </a:moveTo>
                <a:lnTo>
                  <a:pt x="0" y="3849623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173468" y="2444495"/>
            <a:ext cx="0" cy="3850004"/>
          </a:xfrm>
          <a:custGeom>
            <a:avLst/>
            <a:gdLst/>
            <a:ahLst/>
            <a:cxnLst/>
            <a:rect l="l" t="t" r="r" b="b"/>
            <a:pathLst>
              <a:path h="3850004">
                <a:moveTo>
                  <a:pt x="0" y="0"/>
                </a:moveTo>
                <a:lnTo>
                  <a:pt x="0" y="3849623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045195" y="2444495"/>
            <a:ext cx="0" cy="3850004"/>
          </a:xfrm>
          <a:custGeom>
            <a:avLst/>
            <a:gdLst/>
            <a:ahLst/>
            <a:cxnLst/>
            <a:rect l="l" t="t" r="r" b="b"/>
            <a:pathLst>
              <a:path h="3850004">
                <a:moveTo>
                  <a:pt x="0" y="0"/>
                </a:moveTo>
                <a:lnTo>
                  <a:pt x="0" y="3849623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916923" y="2444495"/>
            <a:ext cx="0" cy="3850004"/>
          </a:xfrm>
          <a:custGeom>
            <a:avLst/>
            <a:gdLst/>
            <a:ahLst/>
            <a:cxnLst/>
            <a:rect l="l" t="t" r="r" b="b"/>
            <a:pathLst>
              <a:path h="3850004">
                <a:moveTo>
                  <a:pt x="0" y="0"/>
                </a:moveTo>
                <a:lnTo>
                  <a:pt x="0" y="3849624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790176" y="2444495"/>
            <a:ext cx="0" cy="3850004"/>
          </a:xfrm>
          <a:custGeom>
            <a:avLst/>
            <a:gdLst/>
            <a:ahLst/>
            <a:cxnLst/>
            <a:rect l="l" t="t" r="r" b="b"/>
            <a:pathLst>
              <a:path h="3850004">
                <a:moveTo>
                  <a:pt x="0" y="0"/>
                </a:moveTo>
                <a:lnTo>
                  <a:pt x="0" y="3849624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661904" y="2444495"/>
            <a:ext cx="0" cy="3850004"/>
          </a:xfrm>
          <a:custGeom>
            <a:avLst/>
            <a:gdLst/>
            <a:ahLst/>
            <a:cxnLst/>
            <a:rect l="l" t="t" r="r" b="b"/>
            <a:pathLst>
              <a:path h="3850004">
                <a:moveTo>
                  <a:pt x="0" y="0"/>
                </a:moveTo>
                <a:lnTo>
                  <a:pt x="0" y="3849624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1533631" y="2444495"/>
            <a:ext cx="0" cy="3850004"/>
          </a:xfrm>
          <a:custGeom>
            <a:avLst/>
            <a:gdLst/>
            <a:ahLst/>
            <a:cxnLst/>
            <a:rect l="l" t="t" r="r" b="b"/>
            <a:pathLst>
              <a:path h="3850004">
                <a:moveTo>
                  <a:pt x="0" y="0"/>
                </a:moveTo>
                <a:lnTo>
                  <a:pt x="0" y="3849624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2405359" y="2444495"/>
            <a:ext cx="0" cy="3850004"/>
          </a:xfrm>
          <a:custGeom>
            <a:avLst/>
            <a:gdLst/>
            <a:ahLst/>
            <a:cxnLst/>
            <a:rect l="l" t="t" r="r" b="b"/>
            <a:pathLst>
              <a:path h="3850004">
                <a:moveTo>
                  <a:pt x="0" y="0"/>
                </a:moveTo>
                <a:lnTo>
                  <a:pt x="0" y="3849624"/>
                </a:lnTo>
              </a:path>
            </a:pathLst>
          </a:custGeom>
          <a:ln w="12191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3277087" y="2444495"/>
            <a:ext cx="0" cy="3850004"/>
          </a:xfrm>
          <a:custGeom>
            <a:avLst/>
            <a:gdLst/>
            <a:ahLst/>
            <a:cxnLst/>
            <a:rect l="l" t="t" r="r" b="b"/>
            <a:pathLst>
              <a:path h="3850004">
                <a:moveTo>
                  <a:pt x="0" y="0"/>
                </a:moveTo>
                <a:lnTo>
                  <a:pt x="0" y="3849624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168395" y="5893308"/>
            <a:ext cx="160020" cy="401320"/>
          </a:xfrm>
          <a:custGeom>
            <a:avLst/>
            <a:gdLst/>
            <a:ahLst/>
            <a:cxnLst/>
            <a:rect l="l" t="t" r="r" b="b"/>
            <a:pathLst>
              <a:path w="160020" h="401320">
                <a:moveTo>
                  <a:pt x="0" y="0"/>
                </a:moveTo>
                <a:lnTo>
                  <a:pt x="160019" y="0"/>
                </a:lnTo>
                <a:lnTo>
                  <a:pt x="160020" y="400812"/>
                </a:lnTo>
                <a:lnTo>
                  <a:pt x="0" y="400812"/>
                </a:lnTo>
                <a:lnTo>
                  <a:pt x="0" y="0"/>
                </a:lnTo>
                <a:close/>
              </a:path>
            </a:pathLst>
          </a:custGeom>
          <a:solidFill>
            <a:srgbClr val="FF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040123" y="5858255"/>
            <a:ext cx="160020" cy="436245"/>
          </a:xfrm>
          <a:custGeom>
            <a:avLst/>
            <a:gdLst/>
            <a:ahLst/>
            <a:cxnLst/>
            <a:rect l="l" t="t" r="r" b="b"/>
            <a:pathLst>
              <a:path w="160020" h="436245">
                <a:moveTo>
                  <a:pt x="0" y="0"/>
                </a:moveTo>
                <a:lnTo>
                  <a:pt x="160020" y="0"/>
                </a:lnTo>
                <a:lnTo>
                  <a:pt x="160020" y="435864"/>
                </a:lnTo>
                <a:lnTo>
                  <a:pt x="0" y="435864"/>
                </a:lnTo>
                <a:lnTo>
                  <a:pt x="0" y="0"/>
                </a:lnTo>
                <a:close/>
              </a:path>
            </a:pathLst>
          </a:custGeom>
          <a:solidFill>
            <a:srgbClr val="FF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783579" y="5314188"/>
            <a:ext cx="161925" cy="980440"/>
          </a:xfrm>
          <a:custGeom>
            <a:avLst/>
            <a:gdLst/>
            <a:ahLst/>
            <a:cxnLst/>
            <a:rect l="l" t="t" r="r" b="b"/>
            <a:pathLst>
              <a:path w="161925" h="980439">
                <a:moveTo>
                  <a:pt x="0" y="0"/>
                </a:moveTo>
                <a:lnTo>
                  <a:pt x="161544" y="0"/>
                </a:lnTo>
                <a:lnTo>
                  <a:pt x="161544" y="979932"/>
                </a:lnTo>
                <a:lnTo>
                  <a:pt x="0" y="979932"/>
                </a:lnTo>
                <a:lnTo>
                  <a:pt x="0" y="0"/>
                </a:lnTo>
                <a:close/>
              </a:path>
            </a:pathLst>
          </a:custGeom>
          <a:solidFill>
            <a:srgbClr val="FF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528559" y="4966715"/>
            <a:ext cx="160020" cy="1327785"/>
          </a:xfrm>
          <a:custGeom>
            <a:avLst/>
            <a:gdLst/>
            <a:ahLst/>
            <a:cxnLst/>
            <a:rect l="l" t="t" r="r" b="b"/>
            <a:pathLst>
              <a:path w="160020" h="1327785">
                <a:moveTo>
                  <a:pt x="0" y="0"/>
                </a:moveTo>
                <a:lnTo>
                  <a:pt x="160020" y="0"/>
                </a:lnTo>
                <a:lnTo>
                  <a:pt x="160020" y="1327404"/>
                </a:lnTo>
                <a:lnTo>
                  <a:pt x="0" y="1327404"/>
                </a:lnTo>
                <a:lnTo>
                  <a:pt x="0" y="0"/>
                </a:lnTo>
                <a:close/>
              </a:path>
            </a:pathLst>
          </a:custGeom>
          <a:solidFill>
            <a:srgbClr val="FF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400288" y="4863084"/>
            <a:ext cx="160020" cy="1431290"/>
          </a:xfrm>
          <a:custGeom>
            <a:avLst/>
            <a:gdLst/>
            <a:ahLst/>
            <a:cxnLst/>
            <a:rect l="l" t="t" r="r" b="b"/>
            <a:pathLst>
              <a:path w="160020" h="1431289">
                <a:moveTo>
                  <a:pt x="0" y="0"/>
                </a:moveTo>
                <a:lnTo>
                  <a:pt x="160019" y="0"/>
                </a:lnTo>
                <a:lnTo>
                  <a:pt x="160019" y="1431036"/>
                </a:lnTo>
                <a:lnTo>
                  <a:pt x="0" y="1431036"/>
                </a:lnTo>
                <a:lnTo>
                  <a:pt x="0" y="0"/>
                </a:lnTo>
                <a:close/>
              </a:path>
            </a:pathLst>
          </a:custGeom>
          <a:solidFill>
            <a:srgbClr val="FF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272016" y="4738115"/>
            <a:ext cx="161925" cy="1556385"/>
          </a:xfrm>
          <a:custGeom>
            <a:avLst/>
            <a:gdLst/>
            <a:ahLst/>
            <a:cxnLst/>
            <a:rect l="l" t="t" r="r" b="b"/>
            <a:pathLst>
              <a:path w="161925" h="1556385">
                <a:moveTo>
                  <a:pt x="0" y="0"/>
                </a:moveTo>
                <a:lnTo>
                  <a:pt x="161543" y="0"/>
                </a:lnTo>
                <a:lnTo>
                  <a:pt x="161543" y="1556004"/>
                </a:lnTo>
                <a:lnTo>
                  <a:pt x="0" y="1556004"/>
                </a:lnTo>
                <a:lnTo>
                  <a:pt x="0" y="0"/>
                </a:lnTo>
                <a:close/>
              </a:path>
            </a:pathLst>
          </a:custGeom>
          <a:solidFill>
            <a:srgbClr val="FF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1016995" y="3637788"/>
            <a:ext cx="160020" cy="2656840"/>
          </a:xfrm>
          <a:custGeom>
            <a:avLst/>
            <a:gdLst/>
            <a:ahLst/>
            <a:cxnLst/>
            <a:rect l="l" t="t" r="r" b="b"/>
            <a:pathLst>
              <a:path w="160020" h="2656840">
                <a:moveTo>
                  <a:pt x="0" y="0"/>
                </a:moveTo>
                <a:lnTo>
                  <a:pt x="160020" y="0"/>
                </a:lnTo>
                <a:lnTo>
                  <a:pt x="160020" y="2656332"/>
                </a:lnTo>
                <a:lnTo>
                  <a:pt x="0" y="2656332"/>
                </a:lnTo>
                <a:lnTo>
                  <a:pt x="0" y="0"/>
                </a:lnTo>
                <a:close/>
              </a:path>
            </a:pathLst>
          </a:custGeom>
          <a:solidFill>
            <a:srgbClr val="FF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423416" y="6282690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>
                <a:moveTo>
                  <a:pt x="0" y="0"/>
                </a:moveTo>
                <a:lnTo>
                  <a:pt x="160020" y="0"/>
                </a:lnTo>
              </a:path>
            </a:pathLst>
          </a:custGeom>
          <a:ln w="22860">
            <a:solidFill>
              <a:srgbClr val="4F81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295144" y="5913120"/>
            <a:ext cx="160020" cy="381000"/>
          </a:xfrm>
          <a:custGeom>
            <a:avLst/>
            <a:gdLst/>
            <a:ahLst/>
            <a:cxnLst/>
            <a:rect l="l" t="t" r="r" b="b"/>
            <a:pathLst>
              <a:path w="160019" h="381000">
                <a:moveTo>
                  <a:pt x="160019" y="381000"/>
                </a:moveTo>
                <a:lnTo>
                  <a:pt x="160019" y="0"/>
                </a:lnTo>
                <a:lnTo>
                  <a:pt x="0" y="0"/>
                </a:lnTo>
                <a:lnTo>
                  <a:pt x="0" y="381000"/>
                </a:lnTo>
                <a:lnTo>
                  <a:pt x="160019" y="38100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913376" y="5756147"/>
            <a:ext cx="160020" cy="538480"/>
          </a:xfrm>
          <a:custGeom>
            <a:avLst/>
            <a:gdLst/>
            <a:ahLst/>
            <a:cxnLst/>
            <a:rect l="l" t="t" r="r" b="b"/>
            <a:pathLst>
              <a:path w="160020" h="538479">
                <a:moveTo>
                  <a:pt x="160020" y="537972"/>
                </a:moveTo>
                <a:lnTo>
                  <a:pt x="160020" y="0"/>
                </a:lnTo>
                <a:lnTo>
                  <a:pt x="0" y="0"/>
                </a:lnTo>
                <a:lnTo>
                  <a:pt x="0" y="537972"/>
                </a:lnTo>
                <a:lnTo>
                  <a:pt x="160020" y="537972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656831" y="5292852"/>
            <a:ext cx="160020" cy="1001394"/>
          </a:xfrm>
          <a:custGeom>
            <a:avLst/>
            <a:gdLst/>
            <a:ahLst/>
            <a:cxnLst/>
            <a:rect l="l" t="t" r="r" b="b"/>
            <a:pathLst>
              <a:path w="160020" h="1001395">
                <a:moveTo>
                  <a:pt x="160020" y="1001268"/>
                </a:moveTo>
                <a:lnTo>
                  <a:pt x="160020" y="0"/>
                </a:lnTo>
                <a:lnTo>
                  <a:pt x="0" y="0"/>
                </a:lnTo>
                <a:lnTo>
                  <a:pt x="0" y="1001268"/>
                </a:lnTo>
                <a:lnTo>
                  <a:pt x="160020" y="1001268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0145268" y="4558284"/>
            <a:ext cx="160020" cy="1736089"/>
          </a:xfrm>
          <a:custGeom>
            <a:avLst/>
            <a:gdLst/>
            <a:ahLst/>
            <a:cxnLst/>
            <a:rect l="l" t="t" r="r" b="b"/>
            <a:pathLst>
              <a:path w="160020" h="1736089">
                <a:moveTo>
                  <a:pt x="160020" y="1735836"/>
                </a:moveTo>
                <a:lnTo>
                  <a:pt x="160020" y="0"/>
                </a:lnTo>
                <a:lnTo>
                  <a:pt x="0" y="0"/>
                </a:lnTo>
                <a:lnTo>
                  <a:pt x="0" y="1735836"/>
                </a:lnTo>
                <a:lnTo>
                  <a:pt x="160020" y="1735836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1890247" y="3619500"/>
            <a:ext cx="160020" cy="2674620"/>
          </a:xfrm>
          <a:custGeom>
            <a:avLst/>
            <a:gdLst/>
            <a:ahLst/>
            <a:cxnLst/>
            <a:rect l="l" t="t" r="r" b="b"/>
            <a:pathLst>
              <a:path w="160020" h="2674620">
                <a:moveTo>
                  <a:pt x="160020" y="2674620"/>
                </a:moveTo>
                <a:lnTo>
                  <a:pt x="160020" y="0"/>
                </a:lnTo>
                <a:lnTo>
                  <a:pt x="0" y="0"/>
                </a:lnTo>
                <a:lnTo>
                  <a:pt x="0" y="2674620"/>
                </a:lnTo>
                <a:lnTo>
                  <a:pt x="160020" y="267462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2761976" y="2883407"/>
            <a:ext cx="160020" cy="3411220"/>
          </a:xfrm>
          <a:custGeom>
            <a:avLst/>
            <a:gdLst/>
            <a:ahLst/>
            <a:cxnLst/>
            <a:rect l="l" t="t" r="r" b="b"/>
            <a:pathLst>
              <a:path w="160020" h="3411220">
                <a:moveTo>
                  <a:pt x="160020" y="3410712"/>
                </a:moveTo>
                <a:lnTo>
                  <a:pt x="160020" y="0"/>
                </a:lnTo>
                <a:lnTo>
                  <a:pt x="0" y="0"/>
                </a:lnTo>
                <a:lnTo>
                  <a:pt x="0" y="3410712"/>
                </a:lnTo>
                <a:lnTo>
                  <a:pt x="160020" y="3410712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068324" y="6294120"/>
            <a:ext cx="12209145" cy="0"/>
          </a:xfrm>
          <a:custGeom>
            <a:avLst/>
            <a:gdLst/>
            <a:ahLst/>
            <a:cxnLst/>
            <a:rect l="l" t="t" r="r" b="b"/>
            <a:pathLst>
              <a:path w="12209144">
                <a:moveTo>
                  <a:pt x="0" y="0"/>
                </a:moveTo>
                <a:lnTo>
                  <a:pt x="12208764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430331" y="5836290"/>
            <a:ext cx="154940" cy="32004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115"/>
              </a:lnSpc>
            </a:pPr>
            <a:r>
              <a:rPr sz="1000" dirty="0">
                <a:solidFill>
                  <a:srgbClr val="7E7E7E"/>
                </a:solidFill>
                <a:latin typeface="Calibri"/>
                <a:cs typeface="Calibri"/>
              </a:rPr>
              <a:t>23.80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303560" y="5414119"/>
            <a:ext cx="154940" cy="38544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115"/>
              </a:lnSpc>
            </a:pPr>
            <a:r>
              <a:rPr sz="1000" dirty="0">
                <a:solidFill>
                  <a:srgbClr val="7E7E7E"/>
                </a:solidFill>
                <a:latin typeface="Calibri"/>
                <a:cs typeface="Calibri"/>
              </a:rPr>
              <a:t>395.60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175364" y="5395724"/>
            <a:ext cx="154940" cy="38544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115"/>
              </a:lnSpc>
            </a:pPr>
            <a:r>
              <a:rPr sz="1000" dirty="0">
                <a:solidFill>
                  <a:srgbClr val="7E7E7E"/>
                </a:solidFill>
                <a:latin typeface="Calibri"/>
                <a:cs typeface="Calibri"/>
              </a:rPr>
              <a:t>415.08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047039" y="5359194"/>
            <a:ext cx="154940" cy="38544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115"/>
              </a:lnSpc>
            </a:pPr>
            <a:r>
              <a:rPr sz="1000" dirty="0">
                <a:solidFill>
                  <a:srgbClr val="7E7E7E"/>
                </a:solidFill>
                <a:latin typeface="Calibri"/>
                <a:cs typeface="Calibri"/>
              </a:rPr>
              <a:t>452.06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918843" y="5255562"/>
            <a:ext cx="154940" cy="38544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115"/>
              </a:lnSpc>
            </a:pPr>
            <a:r>
              <a:rPr sz="1000" dirty="0">
                <a:solidFill>
                  <a:srgbClr val="7E7E7E"/>
                </a:solidFill>
                <a:latin typeface="Calibri"/>
                <a:cs typeface="Calibri"/>
              </a:rPr>
              <a:t>559.44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792072" y="4717582"/>
            <a:ext cx="154940" cy="483234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115"/>
              </a:lnSpc>
            </a:pPr>
            <a:r>
              <a:rPr sz="1000" dirty="0">
                <a:solidFill>
                  <a:srgbClr val="7E7E7E"/>
                </a:solidFill>
                <a:latin typeface="Calibri"/>
                <a:cs typeface="Calibri"/>
              </a:rPr>
              <a:t>1,018.17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663747" y="4696208"/>
            <a:ext cx="154940" cy="483234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115"/>
              </a:lnSpc>
            </a:pPr>
            <a:r>
              <a:rPr sz="1000" dirty="0">
                <a:solidFill>
                  <a:srgbClr val="7E7E7E"/>
                </a:solidFill>
                <a:latin typeface="Calibri"/>
                <a:cs typeface="Calibri"/>
              </a:rPr>
              <a:t>1,040.26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7535551" y="4370156"/>
            <a:ext cx="154940" cy="483234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115"/>
              </a:lnSpc>
            </a:pPr>
            <a:r>
              <a:rPr sz="1000" dirty="0">
                <a:solidFill>
                  <a:srgbClr val="7E7E7E"/>
                </a:solidFill>
                <a:latin typeface="Calibri"/>
                <a:cs typeface="Calibri"/>
              </a:rPr>
              <a:t>1,379.29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407226" y="4266524"/>
            <a:ext cx="154940" cy="483234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115"/>
              </a:lnSpc>
            </a:pPr>
            <a:r>
              <a:rPr sz="1000" dirty="0">
                <a:solidFill>
                  <a:srgbClr val="7E7E7E"/>
                </a:solidFill>
                <a:latin typeface="Calibri"/>
                <a:cs typeface="Calibri"/>
              </a:rPr>
              <a:t>1,486.48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280456" y="4141518"/>
            <a:ext cx="154940" cy="483234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115"/>
              </a:lnSpc>
            </a:pPr>
            <a:r>
              <a:rPr sz="1000" dirty="0">
                <a:solidFill>
                  <a:srgbClr val="7E7E7E"/>
                </a:solidFill>
                <a:latin typeface="Calibri"/>
                <a:cs typeface="Calibri"/>
              </a:rPr>
              <a:t>1,615.87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0152260" y="3961716"/>
            <a:ext cx="154940" cy="483234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115"/>
              </a:lnSpc>
            </a:pPr>
            <a:r>
              <a:rPr sz="1000" dirty="0">
                <a:solidFill>
                  <a:srgbClr val="7E7E7E"/>
                </a:solidFill>
                <a:latin typeface="Calibri"/>
                <a:cs typeface="Calibri"/>
              </a:rPr>
              <a:t>1,803.49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1023934" y="3041205"/>
            <a:ext cx="154940" cy="483234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115"/>
              </a:lnSpc>
            </a:pPr>
            <a:r>
              <a:rPr sz="1000" dirty="0">
                <a:solidFill>
                  <a:srgbClr val="7E7E7E"/>
                </a:solidFill>
                <a:latin typeface="Calibri"/>
                <a:cs typeface="Calibri"/>
              </a:rPr>
              <a:t>2,759.85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1895608" y="3024365"/>
            <a:ext cx="154940" cy="483234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115"/>
              </a:lnSpc>
            </a:pPr>
            <a:r>
              <a:rPr sz="1000" dirty="0">
                <a:solidFill>
                  <a:srgbClr val="7E7E7E"/>
                </a:solidFill>
                <a:latin typeface="Calibri"/>
                <a:cs typeface="Calibri"/>
              </a:rPr>
              <a:t>2,777.19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2768967" y="2288319"/>
            <a:ext cx="154940" cy="483234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115"/>
              </a:lnSpc>
            </a:pPr>
            <a:r>
              <a:rPr sz="1000" dirty="0">
                <a:solidFill>
                  <a:srgbClr val="7E7E7E"/>
                </a:solidFill>
                <a:latin typeface="Calibri"/>
                <a:cs typeface="Calibri"/>
              </a:rPr>
              <a:t>3,542.64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1034796" y="6420611"/>
            <a:ext cx="8246363" cy="21884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9735311" y="6425184"/>
            <a:ext cx="502920" cy="502920"/>
          </a:xfrm>
          <a:custGeom>
            <a:avLst/>
            <a:gdLst/>
            <a:ahLst/>
            <a:cxnLst/>
            <a:rect l="l" t="t" r="r" b="b"/>
            <a:pathLst>
              <a:path w="502920" h="502920">
                <a:moveTo>
                  <a:pt x="44196" y="405384"/>
                </a:moveTo>
                <a:lnTo>
                  <a:pt x="38100" y="399288"/>
                </a:lnTo>
                <a:lnTo>
                  <a:pt x="0" y="437388"/>
                </a:lnTo>
                <a:lnTo>
                  <a:pt x="13716" y="451104"/>
                </a:lnTo>
                <a:lnTo>
                  <a:pt x="13716" y="437388"/>
                </a:lnTo>
                <a:lnTo>
                  <a:pt x="44196" y="405384"/>
                </a:lnTo>
                <a:close/>
              </a:path>
              <a:path w="502920" h="502920">
                <a:moveTo>
                  <a:pt x="71628" y="432816"/>
                </a:moveTo>
                <a:lnTo>
                  <a:pt x="64008" y="426720"/>
                </a:lnTo>
                <a:lnTo>
                  <a:pt x="33528" y="457200"/>
                </a:lnTo>
                <a:lnTo>
                  <a:pt x="13716" y="437388"/>
                </a:lnTo>
                <a:lnTo>
                  <a:pt x="13716" y="451104"/>
                </a:lnTo>
                <a:lnTo>
                  <a:pt x="39624" y="477011"/>
                </a:lnTo>
                <a:lnTo>
                  <a:pt x="39624" y="463296"/>
                </a:lnTo>
                <a:lnTo>
                  <a:pt x="71628" y="432816"/>
                </a:lnTo>
                <a:close/>
              </a:path>
              <a:path w="502920" h="502920">
                <a:moveTo>
                  <a:pt x="103632" y="464820"/>
                </a:moveTo>
                <a:lnTo>
                  <a:pt x="97536" y="458724"/>
                </a:lnTo>
                <a:lnTo>
                  <a:pt x="65532" y="489204"/>
                </a:lnTo>
                <a:lnTo>
                  <a:pt x="39624" y="463296"/>
                </a:lnTo>
                <a:lnTo>
                  <a:pt x="39624" y="477011"/>
                </a:lnTo>
                <a:lnTo>
                  <a:pt x="65532" y="502920"/>
                </a:lnTo>
                <a:lnTo>
                  <a:pt x="103632" y="464820"/>
                </a:lnTo>
                <a:close/>
              </a:path>
              <a:path w="502920" h="502920">
                <a:moveTo>
                  <a:pt x="160020" y="387320"/>
                </a:moveTo>
                <a:lnTo>
                  <a:pt x="160020" y="377951"/>
                </a:lnTo>
                <a:lnTo>
                  <a:pt x="65532" y="371856"/>
                </a:lnTo>
                <a:lnTo>
                  <a:pt x="64008" y="373380"/>
                </a:lnTo>
                <a:lnTo>
                  <a:pt x="86868" y="396240"/>
                </a:lnTo>
                <a:lnTo>
                  <a:pt x="86868" y="382524"/>
                </a:lnTo>
                <a:lnTo>
                  <a:pt x="160020" y="387320"/>
                </a:lnTo>
                <a:close/>
              </a:path>
              <a:path w="502920" h="502920">
                <a:moveTo>
                  <a:pt x="135636" y="432816"/>
                </a:moveTo>
                <a:lnTo>
                  <a:pt x="86868" y="382524"/>
                </a:lnTo>
                <a:lnTo>
                  <a:pt x="86868" y="396240"/>
                </a:lnTo>
                <a:lnTo>
                  <a:pt x="129540" y="438912"/>
                </a:lnTo>
                <a:lnTo>
                  <a:pt x="135636" y="432816"/>
                </a:lnTo>
                <a:close/>
              </a:path>
              <a:path w="502920" h="502920">
                <a:moveTo>
                  <a:pt x="181356" y="387096"/>
                </a:moveTo>
                <a:lnTo>
                  <a:pt x="115824" y="321564"/>
                </a:lnTo>
                <a:lnTo>
                  <a:pt x="108204" y="327660"/>
                </a:lnTo>
                <a:lnTo>
                  <a:pt x="160020" y="377951"/>
                </a:lnTo>
                <a:lnTo>
                  <a:pt x="160020" y="387320"/>
                </a:lnTo>
                <a:lnTo>
                  <a:pt x="179832" y="388620"/>
                </a:lnTo>
                <a:lnTo>
                  <a:pt x="181356" y="387096"/>
                </a:lnTo>
                <a:close/>
              </a:path>
              <a:path w="502920" h="502920">
                <a:moveTo>
                  <a:pt x="219456" y="248412"/>
                </a:moveTo>
                <a:lnTo>
                  <a:pt x="219456" y="239268"/>
                </a:lnTo>
                <a:lnTo>
                  <a:pt x="210312" y="239268"/>
                </a:lnTo>
                <a:lnTo>
                  <a:pt x="202692" y="240792"/>
                </a:lnTo>
                <a:lnTo>
                  <a:pt x="196596" y="243840"/>
                </a:lnTo>
                <a:lnTo>
                  <a:pt x="188976" y="246888"/>
                </a:lnTo>
                <a:lnTo>
                  <a:pt x="163068" y="280416"/>
                </a:lnTo>
                <a:lnTo>
                  <a:pt x="160020" y="288036"/>
                </a:lnTo>
                <a:lnTo>
                  <a:pt x="160020" y="297180"/>
                </a:lnTo>
                <a:lnTo>
                  <a:pt x="163068" y="304800"/>
                </a:lnTo>
                <a:lnTo>
                  <a:pt x="164758" y="311372"/>
                </a:lnTo>
                <a:lnTo>
                  <a:pt x="167449" y="317373"/>
                </a:lnTo>
                <a:lnTo>
                  <a:pt x="170688" y="322328"/>
                </a:lnTo>
                <a:lnTo>
                  <a:pt x="170688" y="288036"/>
                </a:lnTo>
                <a:lnTo>
                  <a:pt x="173736" y="281940"/>
                </a:lnTo>
                <a:lnTo>
                  <a:pt x="175260" y="274320"/>
                </a:lnTo>
                <a:lnTo>
                  <a:pt x="178308" y="268224"/>
                </a:lnTo>
                <a:lnTo>
                  <a:pt x="184404" y="263651"/>
                </a:lnTo>
                <a:lnTo>
                  <a:pt x="187452" y="259080"/>
                </a:lnTo>
                <a:lnTo>
                  <a:pt x="205740" y="249936"/>
                </a:lnTo>
                <a:lnTo>
                  <a:pt x="211836" y="248412"/>
                </a:lnTo>
                <a:lnTo>
                  <a:pt x="219456" y="248412"/>
                </a:lnTo>
                <a:close/>
              </a:path>
              <a:path w="502920" h="502920">
                <a:moveTo>
                  <a:pt x="252984" y="318073"/>
                </a:moveTo>
                <a:lnTo>
                  <a:pt x="252984" y="295656"/>
                </a:lnTo>
                <a:lnTo>
                  <a:pt x="251507" y="301371"/>
                </a:lnTo>
                <a:lnTo>
                  <a:pt x="249174" y="307085"/>
                </a:lnTo>
                <a:lnTo>
                  <a:pt x="245697" y="312800"/>
                </a:lnTo>
                <a:lnTo>
                  <a:pt x="240792" y="318516"/>
                </a:lnTo>
                <a:lnTo>
                  <a:pt x="236220" y="324612"/>
                </a:lnTo>
                <a:lnTo>
                  <a:pt x="228600" y="327660"/>
                </a:lnTo>
                <a:lnTo>
                  <a:pt x="222504" y="329184"/>
                </a:lnTo>
                <a:lnTo>
                  <a:pt x="214884" y="332232"/>
                </a:lnTo>
                <a:lnTo>
                  <a:pt x="207264" y="332232"/>
                </a:lnTo>
                <a:lnTo>
                  <a:pt x="201168" y="330708"/>
                </a:lnTo>
                <a:lnTo>
                  <a:pt x="193548" y="329184"/>
                </a:lnTo>
                <a:lnTo>
                  <a:pt x="187452" y="324612"/>
                </a:lnTo>
                <a:lnTo>
                  <a:pt x="182880" y="320040"/>
                </a:lnTo>
                <a:lnTo>
                  <a:pt x="176784" y="315468"/>
                </a:lnTo>
                <a:lnTo>
                  <a:pt x="173736" y="309372"/>
                </a:lnTo>
                <a:lnTo>
                  <a:pt x="172212" y="303275"/>
                </a:lnTo>
                <a:lnTo>
                  <a:pt x="170688" y="295656"/>
                </a:lnTo>
                <a:lnTo>
                  <a:pt x="170688" y="322328"/>
                </a:lnTo>
                <a:lnTo>
                  <a:pt x="205740" y="341375"/>
                </a:lnTo>
                <a:lnTo>
                  <a:pt x="216884" y="341114"/>
                </a:lnTo>
                <a:lnTo>
                  <a:pt x="227456" y="338137"/>
                </a:lnTo>
                <a:lnTo>
                  <a:pt x="237458" y="332589"/>
                </a:lnTo>
                <a:lnTo>
                  <a:pt x="246888" y="324612"/>
                </a:lnTo>
                <a:lnTo>
                  <a:pt x="252984" y="318073"/>
                </a:lnTo>
                <a:close/>
              </a:path>
              <a:path w="502920" h="502920">
                <a:moveTo>
                  <a:pt x="262128" y="291084"/>
                </a:moveTo>
                <a:lnTo>
                  <a:pt x="261246" y="282868"/>
                </a:lnTo>
                <a:lnTo>
                  <a:pt x="258508" y="274510"/>
                </a:lnTo>
                <a:lnTo>
                  <a:pt x="253769" y="266438"/>
                </a:lnTo>
                <a:lnTo>
                  <a:pt x="246888" y="259080"/>
                </a:lnTo>
                <a:lnTo>
                  <a:pt x="219456" y="286512"/>
                </a:lnTo>
                <a:lnTo>
                  <a:pt x="225552" y="292608"/>
                </a:lnTo>
                <a:lnTo>
                  <a:pt x="245364" y="272796"/>
                </a:lnTo>
                <a:lnTo>
                  <a:pt x="251460" y="278892"/>
                </a:lnTo>
                <a:lnTo>
                  <a:pt x="252984" y="286512"/>
                </a:lnTo>
                <a:lnTo>
                  <a:pt x="252984" y="318073"/>
                </a:lnTo>
                <a:lnTo>
                  <a:pt x="253769" y="317230"/>
                </a:lnTo>
                <a:lnTo>
                  <a:pt x="258508" y="308991"/>
                </a:lnTo>
                <a:lnTo>
                  <a:pt x="261246" y="300180"/>
                </a:lnTo>
                <a:lnTo>
                  <a:pt x="262128" y="291084"/>
                </a:lnTo>
                <a:close/>
              </a:path>
              <a:path w="502920" h="502920">
                <a:moveTo>
                  <a:pt x="336804" y="231648"/>
                </a:moveTo>
                <a:lnTo>
                  <a:pt x="330708" y="225551"/>
                </a:lnTo>
                <a:lnTo>
                  <a:pt x="304800" y="251460"/>
                </a:lnTo>
                <a:lnTo>
                  <a:pt x="245364" y="192024"/>
                </a:lnTo>
                <a:lnTo>
                  <a:pt x="239268" y="198120"/>
                </a:lnTo>
                <a:lnTo>
                  <a:pt x="304800" y="263651"/>
                </a:lnTo>
                <a:lnTo>
                  <a:pt x="336804" y="231648"/>
                </a:lnTo>
                <a:close/>
              </a:path>
              <a:path w="502920" h="502920">
                <a:moveTo>
                  <a:pt x="367284" y="202692"/>
                </a:moveTo>
                <a:lnTo>
                  <a:pt x="300228" y="135636"/>
                </a:lnTo>
                <a:lnTo>
                  <a:pt x="294132" y="143256"/>
                </a:lnTo>
                <a:lnTo>
                  <a:pt x="359664" y="208788"/>
                </a:lnTo>
                <a:lnTo>
                  <a:pt x="367284" y="202692"/>
                </a:lnTo>
                <a:close/>
              </a:path>
              <a:path w="502920" h="502920">
                <a:moveTo>
                  <a:pt x="371856" y="83820"/>
                </a:moveTo>
                <a:lnTo>
                  <a:pt x="364236" y="82296"/>
                </a:lnTo>
                <a:lnTo>
                  <a:pt x="358140" y="82296"/>
                </a:lnTo>
                <a:lnTo>
                  <a:pt x="355092" y="83820"/>
                </a:lnTo>
                <a:lnTo>
                  <a:pt x="350520" y="85344"/>
                </a:lnTo>
                <a:lnTo>
                  <a:pt x="347472" y="86868"/>
                </a:lnTo>
                <a:lnTo>
                  <a:pt x="342900" y="89916"/>
                </a:lnTo>
                <a:lnTo>
                  <a:pt x="341376" y="92964"/>
                </a:lnTo>
                <a:lnTo>
                  <a:pt x="338328" y="96012"/>
                </a:lnTo>
                <a:lnTo>
                  <a:pt x="336804" y="100584"/>
                </a:lnTo>
                <a:lnTo>
                  <a:pt x="336804" y="111251"/>
                </a:lnTo>
                <a:lnTo>
                  <a:pt x="338328" y="115824"/>
                </a:lnTo>
                <a:lnTo>
                  <a:pt x="339852" y="118872"/>
                </a:lnTo>
                <a:lnTo>
                  <a:pt x="345948" y="124968"/>
                </a:lnTo>
                <a:lnTo>
                  <a:pt x="345948" y="102108"/>
                </a:lnTo>
                <a:lnTo>
                  <a:pt x="347472" y="99060"/>
                </a:lnTo>
                <a:lnTo>
                  <a:pt x="350520" y="97536"/>
                </a:lnTo>
                <a:lnTo>
                  <a:pt x="352044" y="94488"/>
                </a:lnTo>
                <a:lnTo>
                  <a:pt x="355092" y="92964"/>
                </a:lnTo>
                <a:lnTo>
                  <a:pt x="370332" y="92964"/>
                </a:lnTo>
                <a:lnTo>
                  <a:pt x="371856" y="83820"/>
                </a:lnTo>
                <a:close/>
              </a:path>
              <a:path w="502920" h="502920">
                <a:moveTo>
                  <a:pt x="420624" y="147827"/>
                </a:moveTo>
                <a:lnTo>
                  <a:pt x="420624" y="134112"/>
                </a:lnTo>
                <a:lnTo>
                  <a:pt x="417576" y="128016"/>
                </a:lnTo>
                <a:lnTo>
                  <a:pt x="409956" y="120396"/>
                </a:lnTo>
                <a:lnTo>
                  <a:pt x="405384" y="117348"/>
                </a:lnTo>
                <a:lnTo>
                  <a:pt x="401145" y="115935"/>
                </a:lnTo>
                <a:lnTo>
                  <a:pt x="387096" y="115824"/>
                </a:lnTo>
                <a:lnTo>
                  <a:pt x="368808" y="118872"/>
                </a:lnTo>
                <a:lnTo>
                  <a:pt x="356616" y="118872"/>
                </a:lnTo>
                <a:lnTo>
                  <a:pt x="355092" y="117348"/>
                </a:lnTo>
                <a:lnTo>
                  <a:pt x="352044" y="117348"/>
                </a:lnTo>
                <a:lnTo>
                  <a:pt x="347472" y="112775"/>
                </a:lnTo>
                <a:lnTo>
                  <a:pt x="345948" y="109727"/>
                </a:lnTo>
                <a:lnTo>
                  <a:pt x="345948" y="124968"/>
                </a:lnTo>
                <a:lnTo>
                  <a:pt x="350520" y="128016"/>
                </a:lnTo>
                <a:lnTo>
                  <a:pt x="365760" y="128016"/>
                </a:lnTo>
                <a:lnTo>
                  <a:pt x="376428" y="126492"/>
                </a:lnTo>
                <a:lnTo>
                  <a:pt x="385572" y="124968"/>
                </a:lnTo>
                <a:lnTo>
                  <a:pt x="393192" y="124968"/>
                </a:lnTo>
                <a:lnTo>
                  <a:pt x="397764" y="126492"/>
                </a:lnTo>
                <a:lnTo>
                  <a:pt x="400812" y="126492"/>
                </a:lnTo>
                <a:lnTo>
                  <a:pt x="403860" y="128016"/>
                </a:lnTo>
                <a:lnTo>
                  <a:pt x="409956" y="134112"/>
                </a:lnTo>
                <a:lnTo>
                  <a:pt x="409956" y="137160"/>
                </a:lnTo>
                <a:lnTo>
                  <a:pt x="411480" y="140208"/>
                </a:lnTo>
                <a:lnTo>
                  <a:pt x="411480" y="161036"/>
                </a:lnTo>
                <a:lnTo>
                  <a:pt x="413004" y="160020"/>
                </a:lnTo>
                <a:lnTo>
                  <a:pt x="417576" y="153924"/>
                </a:lnTo>
                <a:lnTo>
                  <a:pt x="420624" y="147827"/>
                </a:lnTo>
                <a:close/>
              </a:path>
              <a:path w="502920" h="502920">
                <a:moveTo>
                  <a:pt x="411480" y="161036"/>
                </a:moveTo>
                <a:lnTo>
                  <a:pt x="411480" y="143256"/>
                </a:lnTo>
                <a:lnTo>
                  <a:pt x="409956" y="146304"/>
                </a:lnTo>
                <a:lnTo>
                  <a:pt x="409956" y="149351"/>
                </a:lnTo>
                <a:lnTo>
                  <a:pt x="406908" y="150875"/>
                </a:lnTo>
                <a:lnTo>
                  <a:pt x="405384" y="153924"/>
                </a:lnTo>
                <a:lnTo>
                  <a:pt x="401145" y="156757"/>
                </a:lnTo>
                <a:lnTo>
                  <a:pt x="395477" y="158305"/>
                </a:lnTo>
                <a:lnTo>
                  <a:pt x="388667" y="158424"/>
                </a:lnTo>
                <a:lnTo>
                  <a:pt x="381000" y="156972"/>
                </a:lnTo>
                <a:lnTo>
                  <a:pt x="377952" y="166116"/>
                </a:lnTo>
                <a:lnTo>
                  <a:pt x="387096" y="167640"/>
                </a:lnTo>
                <a:lnTo>
                  <a:pt x="397764" y="167640"/>
                </a:lnTo>
                <a:lnTo>
                  <a:pt x="403860" y="166116"/>
                </a:lnTo>
                <a:lnTo>
                  <a:pt x="411480" y="161036"/>
                </a:lnTo>
                <a:close/>
              </a:path>
              <a:path w="502920" h="502920">
                <a:moveTo>
                  <a:pt x="458724" y="45720"/>
                </a:moveTo>
                <a:lnTo>
                  <a:pt x="458724" y="33527"/>
                </a:lnTo>
                <a:lnTo>
                  <a:pt x="425196" y="67055"/>
                </a:lnTo>
                <a:lnTo>
                  <a:pt x="397764" y="39624"/>
                </a:lnTo>
                <a:lnTo>
                  <a:pt x="391668" y="45719"/>
                </a:lnTo>
                <a:lnTo>
                  <a:pt x="431292" y="85344"/>
                </a:lnTo>
                <a:lnTo>
                  <a:pt x="431292" y="73151"/>
                </a:lnTo>
                <a:lnTo>
                  <a:pt x="458724" y="45720"/>
                </a:lnTo>
                <a:close/>
              </a:path>
              <a:path w="502920" h="502920">
                <a:moveTo>
                  <a:pt x="502920" y="65531"/>
                </a:moveTo>
                <a:lnTo>
                  <a:pt x="437388" y="0"/>
                </a:lnTo>
                <a:lnTo>
                  <a:pt x="431292" y="6095"/>
                </a:lnTo>
                <a:lnTo>
                  <a:pt x="458724" y="33527"/>
                </a:lnTo>
                <a:lnTo>
                  <a:pt x="458724" y="45720"/>
                </a:lnTo>
                <a:lnTo>
                  <a:pt x="464820" y="39624"/>
                </a:lnTo>
                <a:lnTo>
                  <a:pt x="496824" y="71627"/>
                </a:lnTo>
                <a:lnTo>
                  <a:pt x="502920" y="65531"/>
                </a:lnTo>
                <a:close/>
              </a:path>
              <a:path w="502920" h="502920">
                <a:moveTo>
                  <a:pt x="463296" y="105156"/>
                </a:moveTo>
                <a:lnTo>
                  <a:pt x="431292" y="73151"/>
                </a:lnTo>
                <a:lnTo>
                  <a:pt x="431292" y="85344"/>
                </a:lnTo>
                <a:lnTo>
                  <a:pt x="457200" y="111251"/>
                </a:lnTo>
                <a:lnTo>
                  <a:pt x="463296" y="105156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9921240" y="6510528"/>
            <a:ext cx="1104900" cy="1103630"/>
          </a:xfrm>
          <a:custGeom>
            <a:avLst/>
            <a:gdLst/>
            <a:ahLst/>
            <a:cxnLst/>
            <a:rect l="l" t="t" r="r" b="b"/>
            <a:pathLst>
              <a:path w="1104900" h="1103629">
                <a:moveTo>
                  <a:pt x="96011" y="1051784"/>
                </a:moveTo>
                <a:lnTo>
                  <a:pt x="96011" y="1043940"/>
                </a:lnTo>
                <a:lnTo>
                  <a:pt x="1524" y="1036320"/>
                </a:lnTo>
                <a:lnTo>
                  <a:pt x="0" y="1037844"/>
                </a:lnTo>
                <a:lnTo>
                  <a:pt x="22859" y="1060703"/>
                </a:lnTo>
                <a:lnTo>
                  <a:pt x="22859" y="1046988"/>
                </a:lnTo>
                <a:lnTo>
                  <a:pt x="96011" y="1051784"/>
                </a:lnTo>
                <a:close/>
              </a:path>
              <a:path w="1104900" h="1103629">
                <a:moveTo>
                  <a:pt x="73151" y="1097279"/>
                </a:moveTo>
                <a:lnTo>
                  <a:pt x="22859" y="1046988"/>
                </a:lnTo>
                <a:lnTo>
                  <a:pt x="22859" y="1060703"/>
                </a:lnTo>
                <a:lnTo>
                  <a:pt x="65531" y="1103376"/>
                </a:lnTo>
                <a:lnTo>
                  <a:pt x="73151" y="1097279"/>
                </a:lnTo>
                <a:close/>
              </a:path>
              <a:path w="1104900" h="1103629">
                <a:moveTo>
                  <a:pt x="117348" y="1051560"/>
                </a:moveTo>
                <a:lnTo>
                  <a:pt x="51815" y="986027"/>
                </a:lnTo>
                <a:lnTo>
                  <a:pt x="45719" y="992124"/>
                </a:lnTo>
                <a:lnTo>
                  <a:pt x="96011" y="1043940"/>
                </a:lnTo>
                <a:lnTo>
                  <a:pt x="96011" y="1051784"/>
                </a:lnTo>
                <a:lnTo>
                  <a:pt x="115824" y="1053083"/>
                </a:lnTo>
                <a:lnTo>
                  <a:pt x="117348" y="1051560"/>
                </a:lnTo>
                <a:close/>
              </a:path>
              <a:path w="1104900" h="1103629">
                <a:moveTo>
                  <a:pt x="205739" y="964692"/>
                </a:moveTo>
                <a:lnTo>
                  <a:pt x="108203" y="929640"/>
                </a:lnTo>
                <a:lnTo>
                  <a:pt x="106679" y="931164"/>
                </a:lnTo>
                <a:lnTo>
                  <a:pt x="121919" y="972908"/>
                </a:lnTo>
                <a:lnTo>
                  <a:pt x="121919" y="944879"/>
                </a:lnTo>
                <a:lnTo>
                  <a:pt x="156971" y="957072"/>
                </a:lnTo>
                <a:lnTo>
                  <a:pt x="156971" y="969264"/>
                </a:lnTo>
                <a:lnTo>
                  <a:pt x="166115" y="960120"/>
                </a:lnTo>
                <a:lnTo>
                  <a:pt x="198119" y="970788"/>
                </a:lnTo>
                <a:lnTo>
                  <a:pt x="205739" y="964692"/>
                </a:lnTo>
                <a:close/>
              </a:path>
              <a:path w="1104900" h="1103629">
                <a:moveTo>
                  <a:pt x="156971" y="969264"/>
                </a:moveTo>
                <a:lnTo>
                  <a:pt x="156971" y="957072"/>
                </a:lnTo>
                <a:lnTo>
                  <a:pt x="134111" y="979931"/>
                </a:lnTo>
                <a:lnTo>
                  <a:pt x="121919" y="944879"/>
                </a:lnTo>
                <a:lnTo>
                  <a:pt x="121919" y="972908"/>
                </a:lnTo>
                <a:lnTo>
                  <a:pt x="137159" y="1014652"/>
                </a:lnTo>
                <a:lnTo>
                  <a:pt x="137159" y="989076"/>
                </a:lnTo>
                <a:lnTo>
                  <a:pt x="156971" y="969264"/>
                </a:lnTo>
                <a:close/>
              </a:path>
              <a:path w="1104900" h="1103629">
                <a:moveTo>
                  <a:pt x="149351" y="1021079"/>
                </a:moveTo>
                <a:lnTo>
                  <a:pt x="137159" y="989076"/>
                </a:lnTo>
                <a:lnTo>
                  <a:pt x="137159" y="1014652"/>
                </a:lnTo>
                <a:lnTo>
                  <a:pt x="141731" y="1027176"/>
                </a:lnTo>
                <a:lnTo>
                  <a:pt x="149351" y="1021079"/>
                </a:lnTo>
                <a:close/>
              </a:path>
              <a:path w="1104900" h="1103629">
                <a:moveTo>
                  <a:pt x="195071" y="854964"/>
                </a:moveTo>
                <a:lnTo>
                  <a:pt x="188975" y="848868"/>
                </a:lnTo>
                <a:lnTo>
                  <a:pt x="152400" y="885444"/>
                </a:lnTo>
                <a:lnTo>
                  <a:pt x="160019" y="891540"/>
                </a:lnTo>
                <a:lnTo>
                  <a:pt x="173735" y="876300"/>
                </a:lnTo>
                <a:lnTo>
                  <a:pt x="181355" y="883920"/>
                </a:lnTo>
                <a:lnTo>
                  <a:pt x="181355" y="870203"/>
                </a:lnTo>
                <a:lnTo>
                  <a:pt x="195071" y="854964"/>
                </a:lnTo>
                <a:close/>
              </a:path>
              <a:path w="1104900" h="1103629">
                <a:moveTo>
                  <a:pt x="239267" y="929640"/>
                </a:moveTo>
                <a:lnTo>
                  <a:pt x="181355" y="870203"/>
                </a:lnTo>
                <a:lnTo>
                  <a:pt x="181355" y="883920"/>
                </a:lnTo>
                <a:lnTo>
                  <a:pt x="233171" y="935736"/>
                </a:lnTo>
                <a:lnTo>
                  <a:pt x="239267" y="929640"/>
                </a:lnTo>
                <a:close/>
              </a:path>
              <a:path w="1104900" h="1103629">
                <a:moveTo>
                  <a:pt x="303275" y="870203"/>
                </a:moveTo>
                <a:lnTo>
                  <a:pt x="303275" y="853440"/>
                </a:lnTo>
                <a:lnTo>
                  <a:pt x="300227" y="859536"/>
                </a:lnTo>
                <a:lnTo>
                  <a:pt x="298703" y="861060"/>
                </a:lnTo>
                <a:lnTo>
                  <a:pt x="297179" y="864107"/>
                </a:lnTo>
                <a:lnTo>
                  <a:pt x="294131" y="865631"/>
                </a:lnTo>
                <a:lnTo>
                  <a:pt x="291083" y="868679"/>
                </a:lnTo>
                <a:lnTo>
                  <a:pt x="288035" y="868679"/>
                </a:lnTo>
                <a:lnTo>
                  <a:pt x="283463" y="870203"/>
                </a:lnTo>
                <a:lnTo>
                  <a:pt x="274319" y="870203"/>
                </a:lnTo>
                <a:lnTo>
                  <a:pt x="271271" y="868679"/>
                </a:lnTo>
                <a:lnTo>
                  <a:pt x="265175" y="862583"/>
                </a:lnTo>
                <a:lnTo>
                  <a:pt x="259079" y="858012"/>
                </a:lnTo>
                <a:lnTo>
                  <a:pt x="219455" y="818388"/>
                </a:lnTo>
                <a:lnTo>
                  <a:pt x="213359" y="824483"/>
                </a:lnTo>
                <a:lnTo>
                  <a:pt x="252983" y="864107"/>
                </a:lnTo>
                <a:lnTo>
                  <a:pt x="260603" y="870203"/>
                </a:lnTo>
                <a:lnTo>
                  <a:pt x="265175" y="874776"/>
                </a:lnTo>
                <a:lnTo>
                  <a:pt x="274319" y="879348"/>
                </a:lnTo>
                <a:lnTo>
                  <a:pt x="278891" y="880872"/>
                </a:lnTo>
                <a:lnTo>
                  <a:pt x="286511" y="879348"/>
                </a:lnTo>
                <a:lnTo>
                  <a:pt x="292607" y="877824"/>
                </a:lnTo>
                <a:lnTo>
                  <a:pt x="298703" y="874776"/>
                </a:lnTo>
                <a:lnTo>
                  <a:pt x="303275" y="870203"/>
                </a:lnTo>
                <a:close/>
              </a:path>
              <a:path w="1104900" h="1103629">
                <a:moveTo>
                  <a:pt x="312419" y="853440"/>
                </a:moveTo>
                <a:lnTo>
                  <a:pt x="312419" y="841248"/>
                </a:lnTo>
                <a:lnTo>
                  <a:pt x="306324" y="832103"/>
                </a:lnTo>
                <a:lnTo>
                  <a:pt x="303275" y="826007"/>
                </a:lnTo>
                <a:lnTo>
                  <a:pt x="257555" y="780288"/>
                </a:lnTo>
                <a:lnTo>
                  <a:pt x="249935" y="787907"/>
                </a:lnTo>
                <a:lnTo>
                  <a:pt x="289559" y="827531"/>
                </a:lnTo>
                <a:lnTo>
                  <a:pt x="295655" y="832103"/>
                </a:lnTo>
                <a:lnTo>
                  <a:pt x="298703" y="836676"/>
                </a:lnTo>
                <a:lnTo>
                  <a:pt x="300227" y="838200"/>
                </a:lnTo>
                <a:lnTo>
                  <a:pt x="301751" y="841248"/>
                </a:lnTo>
                <a:lnTo>
                  <a:pt x="301751" y="844296"/>
                </a:lnTo>
                <a:lnTo>
                  <a:pt x="303275" y="847344"/>
                </a:lnTo>
                <a:lnTo>
                  <a:pt x="303275" y="870203"/>
                </a:lnTo>
                <a:lnTo>
                  <a:pt x="307848" y="864107"/>
                </a:lnTo>
                <a:lnTo>
                  <a:pt x="310895" y="859536"/>
                </a:lnTo>
                <a:lnTo>
                  <a:pt x="312419" y="853440"/>
                </a:lnTo>
                <a:close/>
              </a:path>
              <a:path w="1104900" h="1103629">
                <a:moveTo>
                  <a:pt x="355091" y="742188"/>
                </a:moveTo>
                <a:lnTo>
                  <a:pt x="353567" y="737616"/>
                </a:lnTo>
                <a:lnTo>
                  <a:pt x="352043" y="734568"/>
                </a:lnTo>
                <a:lnTo>
                  <a:pt x="350519" y="729996"/>
                </a:lnTo>
                <a:lnTo>
                  <a:pt x="345948" y="726948"/>
                </a:lnTo>
                <a:lnTo>
                  <a:pt x="342900" y="722376"/>
                </a:lnTo>
                <a:lnTo>
                  <a:pt x="336803" y="719327"/>
                </a:lnTo>
                <a:lnTo>
                  <a:pt x="321563" y="719327"/>
                </a:lnTo>
                <a:lnTo>
                  <a:pt x="316991" y="722376"/>
                </a:lnTo>
                <a:lnTo>
                  <a:pt x="313943" y="725424"/>
                </a:lnTo>
                <a:lnTo>
                  <a:pt x="307848" y="729996"/>
                </a:lnTo>
                <a:lnTo>
                  <a:pt x="301751" y="737616"/>
                </a:lnTo>
                <a:lnTo>
                  <a:pt x="288035" y="749807"/>
                </a:lnTo>
                <a:lnTo>
                  <a:pt x="300227" y="762000"/>
                </a:lnTo>
                <a:lnTo>
                  <a:pt x="300227" y="749807"/>
                </a:lnTo>
                <a:lnTo>
                  <a:pt x="316991" y="733044"/>
                </a:lnTo>
                <a:lnTo>
                  <a:pt x="326135" y="728472"/>
                </a:lnTo>
                <a:lnTo>
                  <a:pt x="332231" y="728472"/>
                </a:lnTo>
                <a:lnTo>
                  <a:pt x="338327" y="731520"/>
                </a:lnTo>
                <a:lnTo>
                  <a:pt x="339851" y="733044"/>
                </a:lnTo>
                <a:lnTo>
                  <a:pt x="341375" y="736092"/>
                </a:lnTo>
                <a:lnTo>
                  <a:pt x="342900" y="737616"/>
                </a:lnTo>
                <a:lnTo>
                  <a:pt x="344424" y="740664"/>
                </a:lnTo>
                <a:lnTo>
                  <a:pt x="344424" y="764285"/>
                </a:lnTo>
                <a:lnTo>
                  <a:pt x="347471" y="762000"/>
                </a:lnTo>
                <a:lnTo>
                  <a:pt x="350519" y="755903"/>
                </a:lnTo>
                <a:lnTo>
                  <a:pt x="355091" y="742188"/>
                </a:lnTo>
                <a:close/>
              </a:path>
              <a:path w="1104900" h="1103629">
                <a:moveTo>
                  <a:pt x="344424" y="764285"/>
                </a:moveTo>
                <a:lnTo>
                  <a:pt x="344424" y="746760"/>
                </a:lnTo>
                <a:lnTo>
                  <a:pt x="339851" y="755903"/>
                </a:lnTo>
                <a:lnTo>
                  <a:pt x="323087" y="772668"/>
                </a:lnTo>
                <a:lnTo>
                  <a:pt x="300227" y="749807"/>
                </a:lnTo>
                <a:lnTo>
                  <a:pt x="300227" y="762000"/>
                </a:lnTo>
                <a:lnTo>
                  <a:pt x="329183" y="790956"/>
                </a:lnTo>
                <a:lnTo>
                  <a:pt x="329183" y="778764"/>
                </a:lnTo>
                <a:lnTo>
                  <a:pt x="333755" y="775716"/>
                </a:lnTo>
                <a:lnTo>
                  <a:pt x="341375" y="776586"/>
                </a:lnTo>
                <a:lnTo>
                  <a:pt x="341375" y="766572"/>
                </a:lnTo>
                <a:lnTo>
                  <a:pt x="344424" y="764285"/>
                </a:lnTo>
                <a:close/>
              </a:path>
              <a:path w="1104900" h="1103629">
                <a:moveTo>
                  <a:pt x="359663" y="809244"/>
                </a:moveTo>
                <a:lnTo>
                  <a:pt x="329183" y="778764"/>
                </a:lnTo>
                <a:lnTo>
                  <a:pt x="329183" y="790956"/>
                </a:lnTo>
                <a:lnTo>
                  <a:pt x="353567" y="815340"/>
                </a:lnTo>
                <a:lnTo>
                  <a:pt x="359663" y="809244"/>
                </a:lnTo>
                <a:close/>
              </a:path>
              <a:path w="1104900" h="1103629">
                <a:moveTo>
                  <a:pt x="396239" y="774192"/>
                </a:moveTo>
                <a:lnTo>
                  <a:pt x="341375" y="766572"/>
                </a:lnTo>
                <a:lnTo>
                  <a:pt x="341375" y="776586"/>
                </a:lnTo>
                <a:lnTo>
                  <a:pt x="387095" y="781812"/>
                </a:lnTo>
                <a:lnTo>
                  <a:pt x="396239" y="774192"/>
                </a:lnTo>
                <a:close/>
              </a:path>
              <a:path w="1104900" h="1103629">
                <a:moveTo>
                  <a:pt x="481583" y="688848"/>
                </a:moveTo>
                <a:lnTo>
                  <a:pt x="384048" y="653796"/>
                </a:lnTo>
                <a:lnTo>
                  <a:pt x="382524" y="655320"/>
                </a:lnTo>
                <a:lnTo>
                  <a:pt x="397763" y="697064"/>
                </a:lnTo>
                <a:lnTo>
                  <a:pt x="397763" y="667512"/>
                </a:lnTo>
                <a:lnTo>
                  <a:pt x="432815" y="681227"/>
                </a:lnTo>
                <a:lnTo>
                  <a:pt x="432815" y="693420"/>
                </a:lnTo>
                <a:lnTo>
                  <a:pt x="441959" y="684276"/>
                </a:lnTo>
                <a:lnTo>
                  <a:pt x="473963" y="694944"/>
                </a:lnTo>
                <a:lnTo>
                  <a:pt x="481583" y="688848"/>
                </a:lnTo>
                <a:close/>
              </a:path>
              <a:path w="1104900" h="1103629">
                <a:moveTo>
                  <a:pt x="432815" y="693420"/>
                </a:moveTo>
                <a:lnTo>
                  <a:pt x="432815" y="681227"/>
                </a:lnTo>
                <a:lnTo>
                  <a:pt x="409955" y="704088"/>
                </a:lnTo>
                <a:lnTo>
                  <a:pt x="397763" y="667512"/>
                </a:lnTo>
                <a:lnTo>
                  <a:pt x="397763" y="697064"/>
                </a:lnTo>
                <a:lnTo>
                  <a:pt x="413003" y="738808"/>
                </a:lnTo>
                <a:lnTo>
                  <a:pt x="413003" y="713231"/>
                </a:lnTo>
                <a:lnTo>
                  <a:pt x="432815" y="693420"/>
                </a:lnTo>
                <a:close/>
              </a:path>
              <a:path w="1104900" h="1103629">
                <a:moveTo>
                  <a:pt x="425195" y="745236"/>
                </a:moveTo>
                <a:lnTo>
                  <a:pt x="413003" y="713231"/>
                </a:lnTo>
                <a:lnTo>
                  <a:pt x="413003" y="738808"/>
                </a:lnTo>
                <a:lnTo>
                  <a:pt x="417575" y="751331"/>
                </a:lnTo>
                <a:lnTo>
                  <a:pt x="425195" y="745236"/>
                </a:lnTo>
                <a:close/>
              </a:path>
              <a:path w="1104900" h="1103629">
                <a:moveTo>
                  <a:pt x="533400" y="637031"/>
                </a:moveTo>
                <a:lnTo>
                  <a:pt x="527303" y="630936"/>
                </a:lnTo>
                <a:lnTo>
                  <a:pt x="501395" y="655320"/>
                </a:lnTo>
                <a:lnTo>
                  <a:pt x="441959" y="595883"/>
                </a:lnTo>
                <a:lnTo>
                  <a:pt x="435863" y="601979"/>
                </a:lnTo>
                <a:lnTo>
                  <a:pt x="501395" y="669036"/>
                </a:lnTo>
                <a:lnTo>
                  <a:pt x="533400" y="637031"/>
                </a:lnTo>
                <a:close/>
              </a:path>
              <a:path w="1104900" h="1103629">
                <a:moveTo>
                  <a:pt x="573785" y="490727"/>
                </a:moveTo>
                <a:lnTo>
                  <a:pt x="573785" y="481583"/>
                </a:lnTo>
                <a:lnTo>
                  <a:pt x="567435" y="480060"/>
                </a:lnTo>
                <a:lnTo>
                  <a:pt x="562355" y="480060"/>
                </a:lnTo>
                <a:lnTo>
                  <a:pt x="557275" y="481583"/>
                </a:lnTo>
                <a:lnTo>
                  <a:pt x="552195" y="481583"/>
                </a:lnTo>
                <a:lnTo>
                  <a:pt x="543305" y="490727"/>
                </a:lnTo>
                <a:lnTo>
                  <a:pt x="542035" y="493775"/>
                </a:lnTo>
                <a:lnTo>
                  <a:pt x="540765" y="498348"/>
                </a:lnTo>
                <a:lnTo>
                  <a:pt x="539495" y="501396"/>
                </a:lnTo>
                <a:lnTo>
                  <a:pt x="539495" y="505968"/>
                </a:lnTo>
                <a:lnTo>
                  <a:pt x="542035" y="512064"/>
                </a:lnTo>
                <a:lnTo>
                  <a:pt x="543305" y="516636"/>
                </a:lnTo>
                <a:lnTo>
                  <a:pt x="549655" y="522731"/>
                </a:lnTo>
                <a:lnTo>
                  <a:pt x="549655" y="499872"/>
                </a:lnTo>
                <a:lnTo>
                  <a:pt x="552195" y="493775"/>
                </a:lnTo>
                <a:lnTo>
                  <a:pt x="556005" y="492251"/>
                </a:lnTo>
                <a:lnTo>
                  <a:pt x="557275" y="490727"/>
                </a:lnTo>
                <a:lnTo>
                  <a:pt x="559815" y="490727"/>
                </a:lnTo>
                <a:lnTo>
                  <a:pt x="563625" y="489203"/>
                </a:lnTo>
                <a:lnTo>
                  <a:pt x="567435" y="489203"/>
                </a:lnTo>
                <a:lnTo>
                  <a:pt x="573785" y="490727"/>
                </a:lnTo>
                <a:close/>
              </a:path>
              <a:path w="1104900" h="1103629">
                <a:moveTo>
                  <a:pt x="623315" y="545592"/>
                </a:moveTo>
                <a:lnTo>
                  <a:pt x="623315" y="531876"/>
                </a:lnTo>
                <a:lnTo>
                  <a:pt x="620775" y="525779"/>
                </a:lnTo>
                <a:lnTo>
                  <a:pt x="613155" y="516636"/>
                </a:lnTo>
                <a:lnTo>
                  <a:pt x="609345" y="515112"/>
                </a:lnTo>
                <a:lnTo>
                  <a:pt x="602995" y="513588"/>
                </a:lnTo>
                <a:lnTo>
                  <a:pt x="597915" y="512064"/>
                </a:lnTo>
                <a:lnTo>
                  <a:pt x="590295" y="513588"/>
                </a:lnTo>
                <a:lnTo>
                  <a:pt x="580135" y="513588"/>
                </a:lnTo>
                <a:lnTo>
                  <a:pt x="572515" y="515112"/>
                </a:lnTo>
                <a:lnTo>
                  <a:pt x="566165" y="516636"/>
                </a:lnTo>
                <a:lnTo>
                  <a:pt x="562355" y="516636"/>
                </a:lnTo>
                <a:lnTo>
                  <a:pt x="559815" y="515112"/>
                </a:lnTo>
                <a:lnTo>
                  <a:pt x="556005" y="515112"/>
                </a:lnTo>
                <a:lnTo>
                  <a:pt x="549655" y="509016"/>
                </a:lnTo>
                <a:lnTo>
                  <a:pt x="549655" y="522731"/>
                </a:lnTo>
                <a:lnTo>
                  <a:pt x="559815" y="525779"/>
                </a:lnTo>
                <a:lnTo>
                  <a:pt x="569975" y="525779"/>
                </a:lnTo>
                <a:lnTo>
                  <a:pt x="587755" y="522731"/>
                </a:lnTo>
                <a:lnTo>
                  <a:pt x="595375" y="522731"/>
                </a:lnTo>
                <a:lnTo>
                  <a:pt x="600455" y="524255"/>
                </a:lnTo>
                <a:lnTo>
                  <a:pt x="604265" y="524255"/>
                </a:lnTo>
                <a:lnTo>
                  <a:pt x="608075" y="525779"/>
                </a:lnTo>
                <a:lnTo>
                  <a:pt x="609345" y="527303"/>
                </a:lnTo>
                <a:lnTo>
                  <a:pt x="610615" y="530351"/>
                </a:lnTo>
                <a:lnTo>
                  <a:pt x="611885" y="531876"/>
                </a:lnTo>
                <a:lnTo>
                  <a:pt x="613155" y="534924"/>
                </a:lnTo>
                <a:lnTo>
                  <a:pt x="613155" y="559308"/>
                </a:lnTo>
                <a:lnTo>
                  <a:pt x="615695" y="556260"/>
                </a:lnTo>
                <a:lnTo>
                  <a:pt x="620775" y="551688"/>
                </a:lnTo>
                <a:lnTo>
                  <a:pt x="623315" y="545592"/>
                </a:lnTo>
                <a:close/>
              </a:path>
              <a:path w="1104900" h="1103629">
                <a:moveTo>
                  <a:pt x="613155" y="559308"/>
                </a:moveTo>
                <a:lnTo>
                  <a:pt x="613155" y="544068"/>
                </a:lnTo>
                <a:lnTo>
                  <a:pt x="611885" y="545592"/>
                </a:lnTo>
                <a:lnTo>
                  <a:pt x="609345" y="551688"/>
                </a:lnTo>
                <a:lnTo>
                  <a:pt x="604265" y="554497"/>
                </a:lnTo>
                <a:lnTo>
                  <a:pt x="597915" y="555878"/>
                </a:lnTo>
                <a:lnTo>
                  <a:pt x="591565" y="555545"/>
                </a:lnTo>
                <a:lnTo>
                  <a:pt x="582675" y="553212"/>
                </a:lnTo>
                <a:lnTo>
                  <a:pt x="581405" y="562355"/>
                </a:lnTo>
                <a:lnTo>
                  <a:pt x="589025" y="565403"/>
                </a:lnTo>
                <a:lnTo>
                  <a:pt x="595375" y="565403"/>
                </a:lnTo>
                <a:lnTo>
                  <a:pt x="601725" y="563879"/>
                </a:lnTo>
                <a:lnTo>
                  <a:pt x="605535" y="563879"/>
                </a:lnTo>
                <a:lnTo>
                  <a:pt x="611885" y="560831"/>
                </a:lnTo>
                <a:lnTo>
                  <a:pt x="613155" y="559308"/>
                </a:lnTo>
                <a:close/>
              </a:path>
              <a:path w="1104900" h="1103629">
                <a:moveTo>
                  <a:pt x="666495" y="403860"/>
                </a:moveTo>
                <a:lnTo>
                  <a:pt x="666495" y="394716"/>
                </a:lnTo>
                <a:lnTo>
                  <a:pt x="658875" y="393192"/>
                </a:lnTo>
                <a:lnTo>
                  <a:pt x="653795" y="393192"/>
                </a:lnTo>
                <a:lnTo>
                  <a:pt x="630935" y="402336"/>
                </a:lnTo>
                <a:lnTo>
                  <a:pt x="610615" y="435006"/>
                </a:lnTo>
                <a:lnTo>
                  <a:pt x="609345" y="445007"/>
                </a:lnTo>
                <a:lnTo>
                  <a:pt x="609345" y="454104"/>
                </a:lnTo>
                <a:lnTo>
                  <a:pt x="613155" y="462914"/>
                </a:lnTo>
                <a:lnTo>
                  <a:pt x="616965" y="471154"/>
                </a:lnTo>
                <a:lnTo>
                  <a:pt x="618235" y="472384"/>
                </a:lnTo>
                <a:lnTo>
                  <a:pt x="618235" y="440436"/>
                </a:lnTo>
                <a:lnTo>
                  <a:pt x="620775" y="434340"/>
                </a:lnTo>
                <a:lnTo>
                  <a:pt x="623315" y="426720"/>
                </a:lnTo>
                <a:lnTo>
                  <a:pt x="625855" y="420624"/>
                </a:lnTo>
                <a:lnTo>
                  <a:pt x="632205" y="416051"/>
                </a:lnTo>
                <a:lnTo>
                  <a:pt x="636015" y="409955"/>
                </a:lnTo>
                <a:lnTo>
                  <a:pt x="641095" y="406907"/>
                </a:lnTo>
                <a:lnTo>
                  <a:pt x="647445" y="405383"/>
                </a:lnTo>
                <a:lnTo>
                  <a:pt x="653795" y="402336"/>
                </a:lnTo>
                <a:lnTo>
                  <a:pt x="658875" y="402336"/>
                </a:lnTo>
                <a:lnTo>
                  <a:pt x="666495" y="403860"/>
                </a:lnTo>
                <a:close/>
              </a:path>
              <a:path w="1104900" h="1103629">
                <a:moveTo>
                  <a:pt x="710945" y="443483"/>
                </a:moveTo>
                <a:lnTo>
                  <a:pt x="709675" y="435864"/>
                </a:lnTo>
                <a:lnTo>
                  <a:pt x="700785" y="437388"/>
                </a:lnTo>
                <a:lnTo>
                  <a:pt x="700785" y="447127"/>
                </a:lnTo>
                <a:lnTo>
                  <a:pt x="698245" y="455866"/>
                </a:lnTo>
                <a:lnTo>
                  <a:pt x="667765" y="483774"/>
                </a:lnTo>
                <a:lnTo>
                  <a:pt x="658875" y="484631"/>
                </a:lnTo>
                <a:lnTo>
                  <a:pt x="651255" y="483798"/>
                </a:lnTo>
                <a:lnTo>
                  <a:pt x="644905" y="481393"/>
                </a:lnTo>
                <a:lnTo>
                  <a:pt x="637285" y="477559"/>
                </a:lnTo>
                <a:lnTo>
                  <a:pt x="632205" y="472440"/>
                </a:lnTo>
                <a:lnTo>
                  <a:pt x="625855" y="467868"/>
                </a:lnTo>
                <a:lnTo>
                  <a:pt x="623315" y="461772"/>
                </a:lnTo>
                <a:lnTo>
                  <a:pt x="620775" y="454151"/>
                </a:lnTo>
                <a:lnTo>
                  <a:pt x="618235" y="448055"/>
                </a:lnTo>
                <a:lnTo>
                  <a:pt x="618235" y="472384"/>
                </a:lnTo>
                <a:lnTo>
                  <a:pt x="624585" y="478536"/>
                </a:lnTo>
                <a:lnTo>
                  <a:pt x="630935" y="484560"/>
                </a:lnTo>
                <a:lnTo>
                  <a:pt x="638555" y="489013"/>
                </a:lnTo>
                <a:lnTo>
                  <a:pt x="646175" y="492037"/>
                </a:lnTo>
                <a:lnTo>
                  <a:pt x="655065" y="493775"/>
                </a:lnTo>
                <a:lnTo>
                  <a:pt x="665225" y="493537"/>
                </a:lnTo>
                <a:lnTo>
                  <a:pt x="700785" y="472440"/>
                </a:lnTo>
                <a:lnTo>
                  <a:pt x="709675" y="451103"/>
                </a:lnTo>
                <a:lnTo>
                  <a:pt x="710945" y="443483"/>
                </a:lnTo>
                <a:close/>
              </a:path>
              <a:path w="1104900" h="1103629">
                <a:moveTo>
                  <a:pt x="754125" y="414527"/>
                </a:moveTo>
                <a:lnTo>
                  <a:pt x="688085" y="348996"/>
                </a:lnTo>
                <a:lnTo>
                  <a:pt x="681735" y="355092"/>
                </a:lnTo>
                <a:lnTo>
                  <a:pt x="747775" y="422148"/>
                </a:lnTo>
                <a:lnTo>
                  <a:pt x="754125" y="414527"/>
                </a:lnTo>
                <a:close/>
              </a:path>
              <a:path w="1104900" h="1103629">
                <a:moveTo>
                  <a:pt x="764285" y="286512"/>
                </a:moveTo>
                <a:lnTo>
                  <a:pt x="757935" y="278892"/>
                </a:lnTo>
                <a:lnTo>
                  <a:pt x="719835" y="316992"/>
                </a:lnTo>
                <a:lnTo>
                  <a:pt x="733805" y="330854"/>
                </a:lnTo>
                <a:lnTo>
                  <a:pt x="733805" y="316992"/>
                </a:lnTo>
                <a:lnTo>
                  <a:pt x="764285" y="286512"/>
                </a:lnTo>
                <a:close/>
              </a:path>
              <a:path w="1104900" h="1103629">
                <a:moveTo>
                  <a:pt x="792225" y="312420"/>
                </a:moveTo>
                <a:lnTo>
                  <a:pt x="784605" y="306324"/>
                </a:lnTo>
                <a:lnTo>
                  <a:pt x="754125" y="338327"/>
                </a:lnTo>
                <a:lnTo>
                  <a:pt x="733805" y="316992"/>
                </a:lnTo>
                <a:lnTo>
                  <a:pt x="733805" y="330854"/>
                </a:lnTo>
                <a:lnTo>
                  <a:pt x="760475" y="357319"/>
                </a:lnTo>
                <a:lnTo>
                  <a:pt x="760475" y="344424"/>
                </a:lnTo>
                <a:lnTo>
                  <a:pt x="792225" y="312420"/>
                </a:lnTo>
                <a:close/>
              </a:path>
              <a:path w="1104900" h="1103629">
                <a:moveTo>
                  <a:pt x="823975" y="345948"/>
                </a:moveTo>
                <a:lnTo>
                  <a:pt x="816355" y="338327"/>
                </a:lnTo>
                <a:lnTo>
                  <a:pt x="785875" y="370331"/>
                </a:lnTo>
                <a:lnTo>
                  <a:pt x="760475" y="344424"/>
                </a:lnTo>
                <a:lnTo>
                  <a:pt x="760475" y="357319"/>
                </a:lnTo>
                <a:lnTo>
                  <a:pt x="785875" y="382524"/>
                </a:lnTo>
                <a:lnTo>
                  <a:pt x="823975" y="345948"/>
                </a:lnTo>
                <a:close/>
              </a:path>
              <a:path w="1104900" h="1103629">
                <a:moveTo>
                  <a:pt x="878585" y="268411"/>
                </a:moveTo>
                <a:lnTo>
                  <a:pt x="878585" y="259079"/>
                </a:lnTo>
                <a:lnTo>
                  <a:pt x="784605" y="252983"/>
                </a:lnTo>
                <a:lnTo>
                  <a:pt x="783335" y="254507"/>
                </a:lnTo>
                <a:lnTo>
                  <a:pt x="806195" y="277636"/>
                </a:lnTo>
                <a:lnTo>
                  <a:pt x="806195" y="263651"/>
                </a:lnTo>
                <a:lnTo>
                  <a:pt x="878585" y="268411"/>
                </a:lnTo>
                <a:close/>
              </a:path>
              <a:path w="1104900" h="1103629">
                <a:moveTo>
                  <a:pt x="855725" y="313944"/>
                </a:moveTo>
                <a:lnTo>
                  <a:pt x="806195" y="263651"/>
                </a:lnTo>
                <a:lnTo>
                  <a:pt x="806195" y="277636"/>
                </a:lnTo>
                <a:lnTo>
                  <a:pt x="848105" y="320040"/>
                </a:lnTo>
                <a:lnTo>
                  <a:pt x="855725" y="313944"/>
                </a:lnTo>
                <a:close/>
              </a:path>
              <a:path w="1104900" h="1103629">
                <a:moveTo>
                  <a:pt x="900175" y="268224"/>
                </a:moveTo>
                <a:lnTo>
                  <a:pt x="834135" y="202692"/>
                </a:lnTo>
                <a:lnTo>
                  <a:pt x="829055" y="208788"/>
                </a:lnTo>
                <a:lnTo>
                  <a:pt x="878585" y="259079"/>
                </a:lnTo>
                <a:lnTo>
                  <a:pt x="878585" y="268411"/>
                </a:lnTo>
                <a:lnTo>
                  <a:pt x="898905" y="269748"/>
                </a:lnTo>
                <a:lnTo>
                  <a:pt x="900175" y="268224"/>
                </a:lnTo>
                <a:close/>
              </a:path>
              <a:path w="1104900" h="1103629">
                <a:moveTo>
                  <a:pt x="938275" y="123444"/>
                </a:moveTo>
                <a:lnTo>
                  <a:pt x="895095" y="138683"/>
                </a:lnTo>
                <a:lnTo>
                  <a:pt x="879855" y="173736"/>
                </a:lnTo>
                <a:lnTo>
                  <a:pt x="881125" y="183499"/>
                </a:lnTo>
                <a:lnTo>
                  <a:pt x="883665" y="192404"/>
                </a:lnTo>
                <a:lnTo>
                  <a:pt x="887475" y="200739"/>
                </a:lnTo>
                <a:lnTo>
                  <a:pt x="890015" y="203958"/>
                </a:lnTo>
                <a:lnTo>
                  <a:pt x="890015" y="170688"/>
                </a:lnTo>
                <a:lnTo>
                  <a:pt x="891285" y="163068"/>
                </a:lnTo>
                <a:lnTo>
                  <a:pt x="917955" y="134112"/>
                </a:lnTo>
                <a:lnTo>
                  <a:pt x="924305" y="132588"/>
                </a:lnTo>
                <a:lnTo>
                  <a:pt x="937005" y="132588"/>
                </a:lnTo>
                <a:lnTo>
                  <a:pt x="938275" y="123444"/>
                </a:lnTo>
                <a:close/>
              </a:path>
              <a:path w="1104900" h="1103629">
                <a:moveTo>
                  <a:pt x="981455" y="181355"/>
                </a:moveTo>
                <a:lnTo>
                  <a:pt x="981455" y="166116"/>
                </a:lnTo>
                <a:lnTo>
                  <a:pt x="971295" y="167640"/>
                </a:lnTo>
                <a:lnTo>
                  <a:pt x="971295" y="176736"/>
                </a:lnTo>
                <a:lnTo>
                  <a:pt x="968755" y="185546"/>
                </a:lnTo>
                <a:lnTo>
                  <a:pt x="938275" y="212526"/>
                </a:lnTo>
                <a:lnTo>
                  <a:pt x="930655" y="213360"/>
                </a:lnTo>
                <a:lnTo>
                  <a:pt x="921765" y="212764"/>
                </a:lnTo>
                <a:lnTo>
                  <a:pt x="891285" y="184403"/>
                </a:lnTo>
                <a:lnTo>
                  <a:pt x="890015" y="176783"/>
                </a:lnTo>
                <a:lnTo>
                  <a:pt x="890015" y="203958"/>
                </a:lnTo>
                <a:lnTo>
                  <a:pt x="925575" y="224027"/>
                </a:lnTo>
                <a:lnTo>
                  <a:pt x="935735" y="223123"/>
                </a:lnTo>
                <a:lnTo>
                  <a:pt x="945895" y="220217"/>
                </a:lnTo>
                <a:lnTo>
                  <a:pt x="956055" y="215026"/>
                </a:lnTo>
                <a:lnTo>
                  <a:pt x="963675" y="207264"/>
                </a:lnTo>
                <a:lnTo>
                  <a:pt x="970025" y="201168"/>
                </a:lnTo>
                <a:lnTo>
                  <a:pt x="975105" y="195072"/>
                </a:lnTo>
                <a:lnTo>
                  <a:pt x="977645" y="187451"/>
                </a:lnTo>
                <a:lnTo>
                  <a:pt x="981455" y="181355"/>
                </a:lnTo>
                <a:close/>
              </a:path>
              <a:path w="1104900" h="1103629">
                <a:moveTo>
                  <a:pt x="997965" y="53340"/>
                </a:moveTo>
                <a:lnTo>
                  <a:pt x="990345" y="47244"/>
                </a:lnTo>
                <a:lnTo>
                  <a:pt x="953515" y="83820"/>
                </a:lnTo>
                <a:lnTo>
                  <a:pt x="966215" y="96715"/>
                </a:lnTo>
                <a:lnTo>
                  <a:pt x="966215" y="83820"/>
                </a:lnTo>
                <a:lnTo>
                  <a:pt x="997965" y="53340"/>
                </a:lnTo>
                <a:close/>
              </a:path>
              <a:path w="1104900" h="1103629">
                <a:moveTo>
                  <a:pt x="1023365" y="80772"/>
                </a:moveTo>
                <a:lnTo>
                  <a:pt x="1017015" y="74675"/>
                </a:lnTo>
                <a:lnTo>
                  <a:pt x="986535" y="105155"/>
                </a:lnTo>
                <a:lnTo>
                  <a:pt x="966215" y="83820"/>
                </a:lnTo>
                <a:lnTo>
                  <a:pt x="966215" y="96715"/>
                </a:lnTo>
                <a:lnTo>
                  <a:pt x="992885" y="123795"/>
                </a:lnTo>
                <a:lnTo>
                  <a:pt x="992885" y="111251"/>
                </a:lnTo>
                <a:lnTo>
                  <a:pt x="1023365" y="80772"/>
                </a:lnTo>
                <a:close/>
              </a:path>
              <a:path w="1104900" h="1103629">
                <a:moveTo>
                  <a:pt x="1055115" y="112775"/>
                </a:moveTo>
                <a:lnTo>
                  <a:pt x="1050035" y="106679"/>
                </a:lnTo>
                <a:lnTo>
                  <a:pt x="1019555" y="137160"/>
                </a:lnTo>
                <a:lnTo>
                  <a:pt x="992885" y="111251"/>
                </a:lnTo>
                <a:lnTo>
                  <a:pt x="992885" y="123795"/>
                </a:lnTo>
                <a:lnTo>
                  <a:pt x="1019555" y="150875"/>
                </a:lnTo>
                <a:lnTo>
                  <a:pt x="1055115" y="112775"/>
                </a:lnTo>
                <a:close/>
              </a:path>
              <a:path w="1104900" h="1103629">
                <a:moveTo>
                  <a:pt x="1055115" y="0"/>
                </a:moveTo>
                <a:lnTo>
                  <a:pt x="1038605" y="0"/>
                </a:lnTo>
                <a:lnTo>
                  <a:pt x="1029715" y="3048"/>
                </a:lnTo>
                <a:lnTo>
                  <a:pt x="1027175" y="7620"/>
                </a:lnTo>
                <a:lnTo>
                  <a:pt x="1023365" y="9144"/>
                </a:lnTo>
                <a:lnTo>
                  <a:pt x="1022095" y="13716"/>
                </a:lnTo>
                <a:lnTo>
                  <a:pt x="1020825" y="16764"/>
                </a:lnTo>
                <a:lnTo>
                  <a:pt x="1020825" y="28955"/>
                </a:lnTo>
                <a:lnTo>
                  <a:pt x="1023365" y="35051"/>
                </a:lnTo>
                <a:lnTo>
                  <a:pt x="1027175" y="38100"/>
                </a:lnTo>
                <a:lnTo>
                  <a:pt x="1029715" y="42672"/>
                </a:lnTo>
                <a:lnTo>
                  <a:pt x="1029715" y="19812"/>
                </a:lnTo>
                <a:lnTo>
                  <a:pt x="1030985" y="16764"/>
                </a:lnTo>
                <a:lnTo>
                  <a:pt x="1036065" y="12192"/>
                </a:lnTo>
                <a:lnTo>
                  <a:pt x="1042415" y="9144"/>
                </a:lnTo>
                <a:lnTo>
                  <a:pt x="1053845" y="9144"/>
                </a:lnTo>
                <a:lnTo>
                  <a:pt x="1055115" y="0"/>
                </a:lnTo>
                <a:close/>
              </a:path>
              <a:path w="1104900" h="1103629">
                <a:moveTo>
                  <a:pt x="1104645" y="65531"/>
                </a:moveTo>
                <a:lnTo>
                  <a:pt x="1104645" y="50292"/>
                </a:lnTo>
                <a:lnTo>
                  <a:pt x="1100835" y="44196"/>
                </a:lnTo>
                <a:lnTo>
                  <a:pt x="1093215" y="36575"/>
                </a:lnTo>
                <a:lnTo>
                  <a:pt x="1084325" y="33527"/>
                </a:lnTo>
                <a:lnTo>
                  <a:pt x="1077975" y="32003"/>
                </a:lnTo>
                <a:lnTo>
                  <a:pt x="1070355" y="32003"/>
                </a:lnTo>
                <a:lnTo>
                  <a:pt x="1052575" y="35051"/>
                </a:lnTo>
                <a:lnTo>
                  <a:pt x="1038605" y="35051"/>
                </a:lnTo>
                <a:lnTo>
                  <a:pt x="1036065" y="33527"/>
                </a:lnTo>
                <a:lnTo>
                  <a:pt x="1030985" y="28955"/>
                </a:lnTo>
                <a:lnTo>
                  <a:pt x="1029715" y="25907"/>
                </a:lnTo>
                <a:lnTo>
                  <a:pt x="1029715" y="42672"/>
                </a:lnTo>
                <a:lnTo>
                  <a:pt x="1034795" y="44196"/>
                </a:lnTo>
                <a:lnTo>
                  <a:pt x="1039875" y="44196"/>
                </a:lnTo>
                <a:lnTo>
                  <a:pt x="1043685" y="45720"/>
                </a:lnTo>
                <a:lnTo>
                  <a:pt x="1050035" y="45720"/>
                </a:lnTo>
                <a:lnTo>
                  <a:pt x="1060195" y="44196"/>
                </a:lnTo>
                <a:lnTo>
                  <a:pt x="1069085" y="42672"/>
                </a:lnTo>
                <a:lnTo>
                  <a:pt x="1081785" y="42672"/>
                </a:lnTo>
                <a:lnTo>
                  <a:pt x="1084325" y="44196"/>
                </a:lnTo>
                <a:lnTo>
                  <a:pt x="1088135" y="44196"/>
                </a:lnTo>
                <a:lnTo>
                  <a:pt x="1091945" y="48768"/>
                </a:lnTo>
                <a:lnTo>
                  <a:pt x="1093215" y="51816"/>
                </a:lnTo>
                <a:lnTo>
                  <a:pt x="1093215" y="54864"/>
                </a:lnTo>
                <a:lnTo>
                  <a:pt x="1095755" y="56388"/>
                </a:lnTo>
                <a:lnTo>
                  <a:pt x="1095755" y="76853"/>
                </a:lnTo>
                <a:lnTo>
                  <a:pt x="1100835" y="71627"/>
                </a:lnTo>
                <a:lnTo>
                  <a:pt x="1104645" y="65531"/>
                </a:lnTo>
                <a:close/>
              </a:path>
              <a:path w="1104900" h="1103629">
                <a:moveTo>
                  <a:pt x="1095755" y="76853"/>
                </a:moveTo>
                <a:lnTo>
                  <a:pt x="1095755" y="59436"/>
                </a:lnTo>
                <a:lnTo>
                  <a:pt x="1090675" y="68579"/>
                </a:lnTo>
                <a:lnTo>
                  <a:pt x="1089405" y="70103"/>
                </a:lnTo>
                <a:lnTo>
                  <a:pt x="1084325" y="73580"/>
                </a:lnTo>
                <a:lnTo>
                  <a:pt x="1079245" y="75056"/>
                </a:lnTo>
                <a:lnTo>
                  <a:pt x="1072895" y="74818"/>
                </a:lnTo>
                <a:lnTo>
                  <a:pt x="1065275" y="73151"/>
                </a:lnTo>
                <a:lnTo>
                  <a:pt x="1061465" y="82296"/>
                </a:lnTo>
                <a:lnTo>
                  <a:pt x="1076705" y="85344"/>
                </a:lnTo>
                <a:lnTo>
                  <a:pt x="1081785" y="83820"/>
                </a:lnTo>
                <a:lnTo>
                  <a:pt x="1088135" y="82296"/>
                </a:lnTo>
                <a:lnTo>
                  <a:pt x="1091945" y="80772"/>
                </a:lnTo>
                <a:lnTo>
                  <a:pt x="1095755" y="76853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1087100" y="6509004"/>
            <a:ext cx="1683766" cy="10195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6094074" y="1912005"/>
            <a:ext cx="2133600" cy="33655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2000" spc="170" dirty="0">
                <a:solidFill>
                  <a:srgbClr val="585858"/>
                </a:solidFill>
                <a:latin typeface="Century Gothic"/>
                <a:cs typeface="Century Gothic"/>
              </a:rPr>
              <a:t>2018/2019</a:t>
            </a:r>
            <a:r>
              <a:rPr sz="2000" spc="250" dirty="0">
                <a:solidFill>
                  <a:srgbClr val="585858"/>
                </a:solidFill>
                <a:latin typeface="Century Gothic"/>
                <a:cs typeface="Century Gothic"/>
              </a:rPr>
              <a:t> </a:t>
            </a:r>
            <a:r>
              <a:rPr sz="2000" spc="130" dirty="0">
                <a:solidFill>
                  <a:srgbClr val="585858"/>
                </a:solidFill>
                <a:latin typeface="Century Gothic"/>
                <a:cs typeface="Century Gothic"/>
              </a:rPr>
              <a:t>FTES</a:t>
            </a:r>
            <a:endParaRPr sz="2000">
              <a:latin typeface="Century Gothic"/>
              <a:cs typeface="Century Gothic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96722" y="1293393"/>
            <a:ext cx="321310" cy="3752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spc="-5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lang="en-US" sz="2300" spc="-5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endParaRPr sz="2300" dirty="0">
              <a:latin typeface="Calibri"/>
              <a:cs typeface="Calibri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809443" y="8796031"/>
            <a:ext cx="10205720" cy="5708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299"/>
              </a:lnSpc>
              <a:spcBef>
                <a:spcPts val="90"/>
              </a:spcBef>
            </a:pPr>
            <a:r>
              <a:rPr sz="1750" spc="5" dirty="0">
                <a:latin typeface="Calibri"/>
                <a:cs typeface="Calibri"/>
              </a:rPr>
              <a:t>Programs </a:t>
            </a:r>
            <a:r>
              <a:rPr sz="1750" spc="15" dirty="0">
                <a:latin typeface="Calibri"/>
                <a:cs typeface="Calibri"/>
              </a:rPr>
              <a:t>with </a:t>
            </a:r>
            <a:r>
              <a:rPr sz="1750" spc="5" dirty="0">
                <a:latin typeface="Calibri"/>
                <a:cs typeface="Calibri"/>
              </a:rPr>
              <a:t>over </a:t>
            </a:r>
            <a:r>
              <a:rPr sz="1750" spc="20" dirty="0">
                <a:latin typeface="Calibri"/>
                <a:cs typeface="Calibri"/>
              </a:rPr>
              <a:t>400 </a:t>
            </a:r>
            <a:r>
              <a:rPr sz="1750" spc="10" dirty="0">
                <a:latin typeface="Calibri"/>
                <a:cs typeface="Calibri"/>
              </a:rPr>
              <a:t>FTES in </a:t>
            </a:r>
            <a:r>
              <a:rPr sz="1750" spc="5" dirty="0">
                <a:latin typeface="Calibri"/>
                <a:cs typeface="Calibri"/>
              </a:rPr>
              <a:t>10-years: </a:t>
            </a:r>
            <a:r>
              <a:rPr sz="1750" spc="10" dirty="0">
                <a:latin typeface="Calibri"/>
                <a:cs typeface="Calibri"/>
              </a:rPr>
              <a:t>Business, </a:t>
            </a:r>
            <a:r>
              <a:rPr sz="1750" spc="-5" dirty="0">
                <a:latin typeface="Calibri"/>
                <a:cs typeface="Calibri"/>
              </a:rPr>
              <a:t>Pathways, </a:t>
            </a:r>
            <a:r>
              <a:rPr sz="1750" dirty="0">
                <a:latin typeface="Calibri"/>
                <a:cs typeface="Calibri"/>
              </a:rPr>
              <a:t>Kinesiology, </a:t>
            </a:r>
            <a:r>
              <a:rPr sz="1750" u="heavy" spc="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Mathematics</a:t>
            </a:r>
            <a:r>
              <a:rPr sz="1750" spc="10" dirty="0">
                <a:latin typeface="Calibri"/>
                <a:cs typeface="Calibri"/>
              </a:rPr>
              <a:t>, </a:t>
            </a:r>
            <a:r>
              <a:rPr sz="1750" dirty="0">
                <a:latin typeface="Calibri"/>
                <a:cs typeface="Calibri"/>
              </a:rPr>
              <a:t>Statistics, </a:t>
            </a:r>
            <a:r>
              <a:rPr sz="1750" u="heavy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Anatomy, </a:t>
            </a:r>
            <a:r>
              <a:rPr sz="1750" spc="-10" dirty="0">
                <a:latin typeface="Calibri"/>
                <a:cs typeface="Calibri"/>
              </a:rPr>
              <a:t> </a:t>
            </a:r>
            <a:r>
              <a:rPr sz="1750" u="heavy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Biology, Chemistry, </a:t>
            </a:r>
            <a:r>
              <a:rPr sz="1750" u="heavy" spc="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Physics,</a:t>
            </a:r>
            <a:r>
              <a:rPr sz="1750" spc="5" dirty="0">
                <a:latin typeface="Calibri"/>
                <a:cs typeface="Calibri"/>
              </a:rPr>
              <a:t> </a:t>
            </a:r>
            <a:r>
              <a:rPr sz="1750" spc="10" dirty="0">
                <a:latin typeface="Calibri"/>
                <a:cs typeface="Calibri"/>
              </a:rPr>
              <a:t>Music, Speech Communication, </a:t>
            </a:r>
            <a:r>
              <a:rPr sz="1750" spc="-10" dirty="0">
                <a:latin typeface="Calibri"/>
                <a:cs typeface="Calibri"/>
              </a:rPr>
              <a:t>History, </a:t>
            </a:r>
            <a:r>
              <a:rPr sz="1750" spc="5" dirty="0">
                <a:latin typeface="Calibri"/>
                <a:cs typeface="Calibri"/>
              </a:rPr>
              <a:t>Political </a:t>
            </a:r>
            <a:r>
              <a:rPr sz="1750" spc="10" dirty="0">
                <a:latin typeface="Calibri"/>
                <a:cs typeface="Calibri"/>
              </a:rPr>
              <a:t>Science, </a:t>
            </a:r>
            <a:r>
              <a:rPr sz="1750" spc="-10" dirty="0">
                <a:latin typeface="Calibri"/>
                <a:cs typeface="Calibri"/>
              </a:rPr>
              <a:t>Psychology, </a:t>
            </a:r>
            <a:r>
              <a:rPr sz="1750" dirty="0">
                <a:latin typeface="Calibri"/>
                <a:cs typeface="Calibri"/>
              </a:rPr>
              <a:t>Sociology,</a:t>
            </a:r>
            <a:r>
              <a:rPr sz="1750" spc="285" dirty="0">
                <a:latin typeface="Calibri"/>
                <a:cs typeface="Calibri"/>
              </a:rPr>
              <a:t> </a:t>
            </a:r>
            <a:r>
              <a:rPr sz="1750" spc="10" dirty="0">
                <a:latin typeface="Calibri"/>
                <a:cs typeface="Calibri"/>
              </a:rPr>
              <a:t>Art</a:t>
            </a:r>
            <a:endParaRPr sz="1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769137" y="2376957"/>
          <a:ext cx="6193155" cy="37932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6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72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1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879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marL="5715">
                        <a:lnSpc>
                          <a:spcPct val="100000"/>
                        </a:lnSpc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Year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508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marL="5715">
                        <a:lnSpc>
                          <a:spcPct val="100000"/>
                        </a:lnSpc>
                      </a:pPr>
                      <a:r>
                        <a:rPr sz="1750" spc="10" dirty="0">
                          <a:latin typeface="Century Gothic"/>
                          <a:cs typeface="Century Gothic"/>
                        </a:rPr>
                        <a:t>Campus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508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7620" marR="394970">
                        <a:lnSpc>
                          <a:spcPct val="102299"/>
                        </a:lnSpc>
                        <a:spcBef>
                          <a:spcPts val="935"/>
                        </a:spcBef>
                      </a:pPr>
                      <a:r>
                        <a:rPr sz="1750" dirty="0">
                          <a:latin typeface="Century Gothic"/>
                          <a:cs typeface="Century Gothic"/>
                        </a:rPr>
                        <a:t>Total</a:t>
                      </a:r>
                      <a:r>
                        <a:rPr sz="1750" spc="-4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15" dirty="0">
                          <a:latin typeface="Century Gothic"/>
                          <a:cs typeface="Century Gothic"/>
                        </a:rPr>
                        <a:t>District  </a:t>
                      </a:r>
                      <a:r>
                        <a:rPr sz="1750" spc="10" dirty="0">
                          <a:latin typeface="Century Gothic"/>
                          <a:cs typeface="Century Gothic"/>
                        </a:rPr>
                        <a:t>Enrollment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187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755">
                <a:tc gridSpan="2">
                  <a:txBody>
                    <a:bodyPr/>
                    <a:lstStyle/>
                    <a:p>
                      <a:pPr marL="131318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750" spc="15" dirty="0">
                          <a:latin typeface="Century Gothic"/>
                          <a:cs typeface="Century Gothic"/>
                        </a:rPr>
                        <a:t>Fall </a:t>
                      </a:r>
                      <a:r>
                        <a:rPr sz="1750" spc="20" dirty="0">
                          <a:latin typeface="Century Gothic"/>
                          <a:cs typeface="Century Gothic"/>
                        </a:rPr>
                        <a:t>2018 </a:t>
                      </a:r>
                      <a:r>
                        <a:rPr sz="1750" spc="10" dirty="0">
                          <a:latin typeface="Century Gothic"/>
                          <a:cs typeface="Century Gothic"/>
                        </a:rPr>
                        <a:t>-</a:t>
                      </a:r>
                      <a:r>
                        <a:rPr sz="1750" spc="-8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20" dirty="0">
                          <a:latin typeface="Century Gothic"/>
                          <a:cs typeface="Century Gothic"/>
                        </a:rPr>
                        <a:t>Actual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238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750" spc="15" dirty="0">
                          <a:latin typeface="Century Gothic"/>
                          <a:cs typeface="Century Gothic"/>
                        </a:rPr>
                        <a:t>29,811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238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3755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2020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238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Pasadena City</a:t>
                      </a:r>
                      <a:r>
                        <a:rPr sz="1750" spc="-5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15" dirty="0">
                          <a:latin typeface="Century Gothic"/>
                          <a:cs typeface="Century Gothic"/>
                        </a:rPr>
                        <a:t>College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238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750" spc="15" dirty="0">
                          <a:latin typeface="Century Gothic"/>
                          <a:cs typeface="Century Gothic"/>
                        </a:rPr>
                        <a:t>30,701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238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3755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2021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238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Pasadena City</a:t>
                      </a:r>
                      <a:r>
                        <a:rPr sz="1750" spc="-5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15" dirty="0">
                          <a:latin typeface="Century Gothic"/>
                          <a:cs typeface="Century Gothic"/>
                        </a:rPr>
                        <a:t>College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238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750" spc="15" dirty="0">
                          <a:latin typeface="Century Gothic"/>
                          <a:cs typeface="Century Gothic"/>
                        </a:rPr>
                        <a:t>30,918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238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3756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2022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365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Pasadena City</a:t>
                      </a:r>
                      <a:r>
                        <a:rPr sz="1750" spc="-5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15" dirty="0">
                          <a:latin typeface="Century Gothic"/>
                          <a:cs typeface="Century Gothic"/>
                        </a:rPr>
                        <a:t>College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365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750" spc="15" dirty="0">
                          <a:latin typeface="Century Gothic"/>
                          <a:cs typeface="Century Gothic"/>
                        </a:rPr>
                        <a:t>31,137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365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755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2023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365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Pasadena City</a:t>
                      </a:r>
                      <a:r>
                        <a:rPr sz="1750" spc="-5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15" dirty="0">
                          <a:latin typeface="Century Gothic"/>
                          <a:cs typeface="Century Gothic"/>
                        </a:rPr>
                        <a:t>College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365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750" spc="15" dirty="0">
                          <a:latin typeface="Century Gothic"/>
                          <a:cs typeface="Century Gothic"/>
                        </a:rPr>
                        <a:t>31,357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365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2024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365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Pasadena City</a:t>
                      </a:r>
                      <a:r>
                        <a:rPr sz="1750" spc="-5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15" dirty="0">
                          <a:latin typeface="Century Gothic"/>
                          <a:cs typeface="Century Gothic"/>
                        </a:rPr>
                        <a:t>College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365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750" spc="15" dirty="0">
                          <a:latin typeface="Century Gothic"/>
                          <a:cs typeface="Century Gothic"/>
                        </a:rPr>
                        <a:t>31,579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365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3755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2025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17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Pasadena City</a:t>
                      </a:r>
                      <a:r>
                        <a:rPr sz="1750" spc="-5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15" dirty="0">
                          <a:latin typeface="Century Gothic"/>
                          <a:cs typeface="Century Gothic"/>
                        </a:rPr>
                        <a:t>College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17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750" spc="15" dirty="0">
                          <a:latin typeface="Century Gothic"/>
                          <a:cs typeface="Century Gothic"/>
                        </a:rPr>
                        <a:t>31,802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17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3756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2026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17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Pasadena City</a:t>
                      </a:r>
                      <a:r>
                        <a:rPr sz="1750" spc="-5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15" dirty="0">
                          <a:latin typeface="Century Gothic"/>
                          <a:cs typeface="Century Gothic"/>
                        </a:rPr>
                        <a:t>College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17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750" spc="15" dirty="0">
                          <a:latin typeface="Century Gothic"/>
                          <a:cs typeface="Century Gothic"/>
                        </a:rPr>
                        <a:t>32,027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17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3755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2027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17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Pasadena City</a:t>
                      </a:r>
                      <a:r>
                        <a:rPr sz="1750" spc="-5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15" dirty="0">
                          <a:latin typeface="Century Gothic"/>
                          <a:cs typeface="Century Gothic"/>
                        </a:rPr>
                        <a:t>College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17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750" spc="15" dirty="0">
                          <a:latin typeface="Century Gothic"/>
                          <a:cs typeface="Century Gothic"/>
                        </a:rPr>
                        <a:t>32,254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317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object 3"/>
          <p:cNvSpPr txBox="1"/>
          <p:nvPr/>
        </p:nvSpPr>
        <p:spPr>
          <a:xfrm>
            <a:off x="990198" y="6895668"/>
            <a:ext cx="6680200" cy="95821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2000" spc="20" dirty="0">
                <a:latin typeface="Century Gothic"/>
                <a:cs typeface="Century Gothic"/>
              </a:rPr>
              <a:t>Modest </a:t>
            </a:r>
            <a:r>
              <a:rPr sz="2000" spc="15" dirty="0">
                <a:latin typeface="Century Gothic"/>
                <a:cs typeface="Century Gothic"/>
              </a:rPr>
              <a:t>enrollment </a:t>
            </a:r>
            <a:r>
              <a:rPr sz="2000" spc="20" dirty="0">
                <a:latin typeface="Century Gothic"/>
                <a:cs typeface="Century Gothic"/>
              </a:rPr>
              <a:t>growth </a:t>
            </a:r>
            <a:r>
              <a:rPr sz="2000" spc="15" dirty="0">
                <a:latin typeface="Century Gothic"/>
                <a:cs typeface="Century Gothic"/>
              </a:rPr>
              <a:t>in line </a:t>
            </a:r>
            <a:r>
              <a:rPr sz="2000" spc="20" dirty="0">
                <a:latin typeface="Century Gothic"/>
                <a:cs typeface="Century Gothic"/>
              </a:rPr>
              <a:t>with </a:t>
            </a:r>
            <a:r>
              <a:rPr sz="2000" spc="15" dirty="0">
                <a:latin typeface="Century Gothic"/>
                <a:cs typeface="Century Gothic"/>
              </a:rPr>
              <a:t>District</a:t>
            </a:r>
            <a:r>
              <a:rPr sz="2000" spc="-100" dirty="0">
                <a:latin typeface="Century Gothic"/>
                <a:cs typeface="Century Gothic"/>
              </a:rPr>
              <a:t> </a:t>
            </a:r>
            <a:r>
              <a:rPr sz="2000" spc="15" dirty="0">
                <a:latin typeface="Century Gothic"/>
                <a:cs typeface="Century Gothic"/>
              </a:rPr>
              <a:t>goals.</a:t>
            </a:r>
            <a:endParaRPr sz="200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1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5" dirty="0">
                <a:latin typeface="Century Gothic"/>
                <a:cs typeface="Century Gothic"/>
              </a:rPr>
              <a:t>Is </a:t>
            </a:r>
            <a:r>
              <a:rPr sz="2000" spc="25" dirty="0">
                <a:latin typeface="Century Gothic"/>
                <a:cs typeface="Century Gothic"/>
              </a:rPr>
              <a:t>PCC </a:t>
            </a:r>
            <a:r>
              <a:rPr sz="2000" spc="20" dirty="0">
                <a:latin typeface="Century Gothic"/>
                <a:cs typeface="Century Gothic"/>
              </a:rPr>
              <a:t>targeting </a:t>
            </a:r>
            <a:r>
              <a:rPr sz="2000" spc="25" dirty="0">
                <a:latin typeface="Century Gothic"/>
                <a:cs typeface="Century Gothic"/>
              </a:rPr>
              <a:t>a </a:t>
            </a:r>
            <a:r>
              <a:rPr sz="2000" spc="15" dirty="0">
                <a:latin typeface="Century Gothic"/>
                <a:cs typeface="Century Gothic"/>
              </a:rPr>
              <a:t>particular enrollment </a:t>
            </a:r>
            <a:r>
              <a:rPr sz="2000" spc="25" dirty="0">
                <a:latin typeface="Century Gothic"/>
                <a:cs typeface="Century Gothic"/>
              </a:rPr>
              <a:t>to </a:t>
            </a:r>
            <a:r>
              <a:rPr sz="2000" spc="10" dirty="0">
                <a:latin typeface="Century Gothic"/>
                <a:cs typeface="Century Gothic"/>
              </a:rPr>
              <a:t>FTES</a:t>
            </a:r>
            <a:r>
              <a:rPr sz="2000" spc="-114" dirty="0">
                <a:latin typeface="Century Gothic"/>
                <a:cs typeface="Century Gothic"/>
              </a:rPr>
              <a:t> </a:t>
            </a:r>
            <a:r>
              <a:rPr sz="2000" spc="15" dirty="0">
                <a:latin typeface="Century Gothic"/>
                <a:cs typeface="Century Gothic"/>
              </a:rPr>
              <a:t>ratio?</a:t>
            </a:r>
            <a:endParaRPr sz="20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90026" y="1331517"/>
            <a:ext cx="8581390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50" spc="10" dirty="0"/>
              <a:t>FUSION </a:t>
            </a:r>
            <a:r>
              <a:rPr sz="2550" spc="-45" dirty="0"/>
              <a:t>ENROLLMENT </a:t>
            </a:r>
            <a:r>
              <a:rPr sz="2550" spc="-30" dirty="0"/>
              <a:t>FORECAST </a:t>
            </a:r>
            <a:r>
              <a:rPr sz="2550" dirty="0"/>
              <a:t>– </a:t>
            </a:r>
            <a:r>
              <a:rPr sz="2550" spc="-30" dirty="0"/>
              <a:t>FALL</a:t>
            </a:r>
            <a:r>
              <a:rPr sz="2550" spc="-50" dirty="0"/>
              <a:t> </a:t>
            </a:r>
            <a:r>
              <a:rPr sz="2550" spc="-30" dirty="0"/>
              <a:t>(UNDUPLICATED)</a:t>
            </a:r>
            <a:endParaRPr sz="2550"/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8067573" y="2386101"/>
          <a:ext cx="6677660" cy="41208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09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9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7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363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4445">
                        <a:lnSpc>
                          <a:spcPct val="100000"/>
                        </a:lnSpc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Year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44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4445">
                        <a:lnSpc>
                          <a:spcPct val="100000"/>
                        </a:lnSpc>
                      </a:pPr>
                      <a:r>
                        <a:rPr sz="1750" spc="10" dirty="0">
                          <a:latin typeface="Century Gothic"/>
                          <a:cs typeface="Century Gothic"/>
                        </a:rPr>
                        <a:t>Campus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44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5715" marR="191135">
                        <a:lnSpc>
                          <a:spcPct val="102000"/>
                        </a:lnSpc>
                        <a:spcBef>
                          <a:spcPts val="835"/>
                        </a:spcBef>
                      </a:pPr>
                      <a:r>
                        <a:rPr sz="1750" dirty="0">
                          <a:latin typeface="Century Gothic"/>
                          <a:cs typeface="Century Gothic"/>
                        </a:rPr>
                        <a:t>Total </a:t>
                      </a:r>
                      <a:r>
                        <a:rPr sz="1750" spc="-5" dirty="0">
                          <a:latin typeface="Century Gothic"/>
                          <a:cs typeface="Century Gothic"/>
                        </a:rPr>
                        <a:t>Certificated  </a:t>
                      </a:r>
                      <a:r>
                        <a:rPr sz="1750" spc="20" dirty="0">
                          <a:latin typeface="Century Gothic"/>
                          <a:cs typeface="Century Gothic"/>
                        </a:rPr>
                        <a:t>Instructional </a:t>
                      </a:r>
                      <a:r>
                        <a:rPr sz="1750" spc="-110" dirty="0">
                          <a:latin typeface="Century Gothic"/>
                          <a:cs typeface="Century Gothic"/>
                        </a:rPr>
                        <a:t>&amp;  </a:t>
                      </a:r>
                      <a:r>
                        <a:rPr sz="1750" spc="-5" dirty="0">
                          <a:latin typeface="Century Gothic"/>
                          <a:cs typeface="Century Gothic"/>
                        </a:rPr>
                        <a:t>Statutory </a:t>
                      </a:r>
                      <a:r>
                        <a:rPr sz="1750" spc="-30" dirty="0">
                          <a:latin typeface="Century Gothic"/>
                          <a:cs typeface="Century Gothic"/>
                        </a:rPr>
                        <a:t>Staff</a:t>
                      </a:r>
                      <a:r>
                        <a:rPr sz="1750" spc="-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5" dirty="0">
                          <a:latin typeface="Century Gothic"/>
                          <a:cs typeface="Century Gothic"/>
                        </a:rPr>
                        <a:t>FTE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060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7848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2020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84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Pasadena City</a:t>
                      </a:r>
                      <a:r>
                        <a:rPr sz="1750" spc="-5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15" dirty="0">
                          <a:latin typeface="Century Gothic"/>
                          <a:cs typeface="Century Gothic"/>
                        </a:rPr>
                        <a:t>College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84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995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84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9372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2021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96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Pasadena City</a:t>
                      </a:r>
                      <a:r>
                        <a:rPr sz="1750" spc="-5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15" dirty="0">
                          <a:latin typeface="Century Gothic"/>
                          <a:cs typeface="Century Gothic"/>
                        </a:rPr>
                        <a:t>College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96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995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96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7848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2022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84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Pasadena City</a:t>
                      </a:r>
                      <a:r>
                        <a:rPr sz="1750" spc="-5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15" dirty="0">
                          <a:latin typeface="Century Gothic"/>
                          <a:cs typeface="Century Gothic"/>
                        </a:rPr>
                        <a:t>College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84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995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84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7848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2023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84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Pasadena City</a:t>
                      </a:r>
                      <a:r>
                        <a:rPr sz="1750" spc="-5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15" dirty="0">
                          <a:latin typeface="Century Gothic"/>
                          <a:cs typeface="Century Gothic"/>
                        </a:rPr>
                        <a:t>College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84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995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84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9372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2024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96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Pasadena City</a:t>
                      </a:r>
                      <a:r>
                        <a:rPr sz="1750" spc="-5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15" dirty="0">
                          <a:latin typeface="Century Gothic"/>
                          <a:cs typeface="Century Gothic"/>
                        </a:rPr>
                        <a:t>College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96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995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96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7848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2020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84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Community Education</a:t>
                      </a:r>
                      <a:r>
                        <a:rPr sz="1750" spc="-10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15" dirty="0">
                          <a:latin typeface="Century Gothic"/>
                          <a:cs typeface="Century Gothic"/>
                        </a:rPr>
                        <a:t>Center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84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75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84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7848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2021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96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Community Education</a:t>
                      </a:r>
                      <a:r>
                        <a:rPr sz="1750" spc="-10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15" dirty="0">
                          <a:latin typeface="Century Gothic"/>
                          <a:cs typeface="Century Gothic"/>
                        </a:rPr>
                        <a:t>Center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96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75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96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9372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2022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96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Community Education</a:t>
                      </a:r>
                      <a:r>
                        <a:rPr sz="1750" spc="-10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15" dirty="0">
                          <a:latin typeface="Century Gothic"/>
                          <a:cs typeface="Century Gothic"/>
                        </a:rPr>
                        <a:t>Center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96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75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96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7848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2023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84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Community Education</a:t>
                      </a:r>
                      <a:r>
                        <a:rPr sz="1750" spc="-10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15" dirty="0">
                          <a:latin typeface="Century Gothic"/>
                          <a:cs typeface="Century Gothic"/>
                        </a:rPr>
                        <a:t>Center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84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75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84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9371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2024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96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Community Education</a:t>
                      </a:r>
                      <a:r>
                        <a:rPr sz="1750" spc="-10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750" spc="15" dirty="0">
                          <a:latin typeface="Century Gothic"/>
                          <a:cs typeface="Century Gothic"/>
                        </a:rPr>
                        <a:t>Center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96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750" spc="20" dirty="0">
                          <a:latin typeface="Century Gothic"/>
                          <a:cs typeface="Century Gothic"/>
                        </a:rPr>
                        <a:t>75</a:t>
                      </a:r>
                      <a:endParaRPr sz="1750">
                        <a:latin typeface="Century Gothic"/>
                        <a:cs typeface="Century Gothic"/>
                      </a:endParaRPr>
                    </a:p>
                  </a:txBody>
                  <a:tcPr marL="0" marR="0" marT="196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296722" y="1293393"/>
            <a:ext cx="321310" cy="3752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spc="-5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lang="en-US" sz="2300" spc="-5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23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90026" y="1331517"/>
            <a:ext cx="7950200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50" spc="-45" dirty="0"/>
              <a:t>ENROLLMENT </a:t>
            </a:r>
            <a:r>
              <a:rPr sz="2550" spc="-65" dirty="0"/>
              <a:t>GROWTH </a:t>
            </a:r>
            <a:r>
              <a:rPr sz="2550" spc="45" dirty="0"/>
              <a:t>BY </a:t>
            </a:r>
            <a:r>
              <a:rPr sz="2550" spc="-5" dirty="0"/>
              <a:t>INSTRUCTIONAL</a:t>
            </a:r>
            <a:r>
              <a:rPr sz="2550" spc="-35" dirty="0"/>
              <a:t> </a:t>
            </a:r>
            <a:r>
              <a:rPr sz="2550" spc="35" dirty="0"/>
              <a:t>DIVISION</a:t>
            </a:r>
            <a:endParaRPr sz="2550"/>
          </a:p>
        </p:txBody>
      </p:sp>
      <p:sp>
        <p:nvSpPr>
          <p:cNvPr id="3" name="object 3"/>
          <p:cNvSpPr/>
          <p:nvPr/>
        </p:nvSpPr>
        <p:spPr>
          <a:xfrm>
            <a:off x="11350752" y="7191756"/>
            <a:ext cx="127000" cy="0"/>
          </a:xfrm>
          <a:custGeom>
            <a:avLst/>
            <a:gdLst/>
            <a:ahLst/>
            <a:cxnLst/>
            <a:rect l="l" t="t" r="r" b="b"/>
            <a:pathLst>
              <a:path w="127000">
                <a:moveTo>
                  <a:pt x="0" y="0"/>
                </a:moveTo>
                <a:lnTo>
                  <a:pt x="126492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202923" y="71917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055095" y="71917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686288" y="7191756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25298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538459" y="71917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4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390631" y="71917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021823" y="7191756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25298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873995" y="71917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726168" y="71917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061704" y="7191756"/>
            <a:ext cx="548640" cy="0"/>
          </a:xfrm>
          <a:custGeom>
            <a:avLst/>
            <a:gdLst/>
            <a:ahLst/>
            <a:cxnLst/>
            <a:rect l="l" t="t" r="r" b="b"/>
            <a:pathLst>
              <a:path w="548640">
                <a:moveTo>
                  <a:pt x="0" y="0"/>
                </a:moveTo>
                <a:lnTo>
                  <a:pt x="54864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692895" y="7191756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25298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545068" y="71917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397240" y="71917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028431" y="7191756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252984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880604" y="71917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732776" y="71917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699504" y="7191756"/>
            <a:ext cx="917575" cy="0"/>
          </a:xfrm>
          <a:custGeom>
            <a:avLst/>
            <a:gdLst/>
            <a:ahLst/>
            <a:cxnLst/>
            <a:rect l="l" t="t" r="r" b="b"/>
            <a:pathLst>
              <a:path w="917575">
                <a:moveTo>
                  <a:pt x="0" y="0"/>
                </a:moveTo>
                <a:lnTo>
                  <a:pt x="917448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551676" y="71917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403847" y="71917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5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35040" y="7191756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4">
                <a:moveTo>
                  <a:pt x="0" y="0"/>
                </a:moveTo>
                <a:lnTo>
                  <a:pt x="252984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887211" y="71917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5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739384" y="71917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5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370576" y="7191756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4">
                <a:moveTo>
                  <a:pt x="0" y="0"/>
                </a:moveTo>
                <a:lnTo>
                  <a:pt x="252984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222747" y="71917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5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706111" y="7191756"/>
            <a:ext cx="401320" cy="0"/>
          </a:xfrm>
          <a:custGeom>
            <a:avLst/>
            <a:gdLst/>
            <a:ahLst/>
            <a:cxnLst/>
            <a:rect l="l" t="t" r="r" b="b"/>
            <a:pathLst>
              <a:path w="401320">
                <a:moveTo>
                  <a:pt x="0" y="0"/>
                </a:moveTo>
                <a:lnTo>
                  <a:pt x="400812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558284" y="71917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5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410455" y="71917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5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041647" y="7191756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4">
                <a:moveTo>
                  <a:pt x="0" y="0"/>
                </a:moveTo>
                <a:lnTo>
                  <a:pt x="25298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711195" y="7191756"/>
            <a:ext cx="1214755" cy="0"/>
          </a:xfrm>
          <a:custGeom>
            <a:avLst/>
            <a:gdLst/>
            <a:ahLst/>
            <a:cxnLst/>
            <a:rect l="l" t="t" r="r" b="b"/>
            <a:pathLst>
              <a:path w="1214754">
                <a:moveTo>
                  <a:pt x="0" y="0"/>
                </a:moveTo>
                <a:lnTo>
                  <a:pt x="1214628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563367" y="71917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5">
                <a:moveTo>
                  <a:pt x="0" y="0"/>
                </a:moveTo>
                <a:lnTo>
                  <a:pt x="32004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415539" y="71917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5">
                <a:moveTo>
                  <a:pt x="0" y="0"/>
                </a:moveTo>
                <a:lnTo>
                  <a:pt x="32004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173223" y="7191756"/>
            <a:ext cx="127000" cy="0"/>
          </a:xfrm>
          <a:custGeom>
            <a:avLst/>
            <a:gdLst/>
            <a:ahLst/>
            <a:cxnLst/>
            <a:rect l="l" t="t" r="r" b="b"/>
            <a:pathLst>
              <a:path w="127000">
                <a:moveTo>
                  <a:pt x="0" y="0"/>
                </a:moveTo>
                <a:lnTo>
                  <a:pt x="126492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1350752" y="6620256"/>
            <a:ext cx="127000" cy="0"/>
          </a:xfrm>
          <a:custGeom>
            <a:avLst/>
            <a:gdLst/>
            <a:ahLst/>
            <a:cxnLst/>
            <a:rect l="l" t="t" r="r" b="b"/>
            <a:pathLst>
              <a:path w="127000">
                <a:moveTo>
                  <a:pt x="0" y="0"/>
                </a:moveTo>
                <a:lnTo>
                  <a:pt x="126492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1202923" y="66202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1055095" y="66202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0686288" y="6620256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25298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0538459" y="66202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4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0390631" y="66202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0021823" y="6620256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25298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873995" y="66202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9726168" y="66202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8692895" y="6620256"/>
            <a:ext cx="917575" cy="0"/>
          </a:xfrm>
          <a:custGeom>
            <a:avLst/>
            <a:gdLst/>
            <a:ahLst/>
            <a:cxnLst/>
            <a:rect l="l" t="t" r="r" b="b"/>
            <a:pathLst>
              <a:path w="917575">
                <a:moveTo>
                  <a:pt x="0" y="0"/>
                </a:moveTo>
                <a:lnTo>
                  <a:pt x="917448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8545068" y="66202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8397240" y="66202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8028431" y="6620256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252984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880604" y="66202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7732776" y="66202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699504" y="6620256"/>
            <a:ext cx="917575" cy="0"/>
          </a:xfrm>
          <a:custGeom>
            <a:avLst/>
            <a:gdLst/>
            <a:ahLst/>
            <a:cxnLst/>
            <a:rect l="l" t="t" r="r" b="b"/>
            <a:pathLst>
              <a:path w="917575">
                <a:moveTo>
                  <a:pt x="0" y="0"/>
                </a:moveTo>
                <a:lnTo>
                  <a:pt x="917448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551676" y="66202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403847" y="66202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5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035040" y="6620256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4">
                <a:moveTo>
                  <a:pt x="0" y="0"/>
                </a:moveTo>
                <a:lnTo>
                  <a:pt x="252984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887211" y="66202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5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739384" y="66202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5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706111" y="6620256"/>
            <a:ext cx="917575" cy="0"/>
          </a:xfrm>
          <a:custGeom>
            <a:avLst/>
            <a:gdLst/>
            <a:ahLst/>
            <a:cxnLst/>
            <a:rect l="l" t="t" r="r" b="b"/>
            <a:pathLst>
              <a:path w="917575">
                <a:moveTo>
                  <a:pt x="0" y="0"/>
                </a:moveTo>
                <a:lnTo>
                  <a:pt x="917448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558284" y="66202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5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4410455" y="66202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5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2711195" y="6620256"/>
            <a:ext cx="1583690" cy="0"/>
          </a:xfrm>
          <a:custGeom>
            <a:avLst/>
            <a:gdLst/>
            <a:ahLst/>
            <a:cxnLst/>
            <a:rect l="l" t="t" r="r" b="b"/>
            <a:pathLst>
              <a:path w="1583689">
                <a:moveTo>
                  <a:pt x="0" y="0"/>
                </a:moveTo>
                <a:lnTo>
                  <a:pt x="1583436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2563367" y="66202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5">
                <a:moveTo>
                  <a:pt x="0" y="0"/>
                </a:moveTo>
                <a:lnTo>
                  <a:pt x="32004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2415539" y="6620256"/>
            <a:ext cx="32384" cy="0"/>
          </a:xfrm>
          <a:custGeom>
            <a:avLst/>
            <a:gdLst/>
            <a:ahLst/>
            <a:cxnLst/>
            <a:rect l="l" t="t" r="r" b="b"/>
            <a:pathLst>
              <a:path w="32385">
                <a:moveTo>
                  <a:pt x="0" y="0"/>
                </a:moveTo>
                <a:lnTo>
                  <a:pt x="32004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173223" y="6620256"/>
            <a:ext cx="127000" cy="0"/>
          </a:xfrm>
          <a:custGeom>
            <a:avLst/>
            <a:gdLst/>
            <a:ahLst/>
            <a:cxnLst/>
            <a:rect l="l" t="t" r="r" b="b"/>
            <a:pathLst>
              <a:path w="127000">
                <a:moveTo>
                  <a:pt x="0" y="0"/>
                </a:moveTo>
                <a:lnTo>
                  <a:pt x="126492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1350752" y="6047232"/>
            <a:ext cx="127000" cy="0"/>
          </a:xfrm>
          <a:custGeom>
            <a:avLst/>
            <a:gdLst/>
            <a:ahLst/>
            <a:cxnLst/>
            <a:rect l="l" t="t" r="r" b="b"/>
            <a:pathLst>
              <a:path w="127000">
                <a:moveTo>
                  <a:pt x="0" y="0"/>
                </a:moveTo>
                <a:lnTo>
                  <a:pt x="126492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1202923" y="6047232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1055095" y="6047232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0686288" y="6047232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25298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0538459" y="6047232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4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0390631" y="6047232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8692895" y="6047232"/>
            <a:ext cx="1582420" cy="0"/>
          </a:xfrm>
          <a:custGeom>
            <a:avLst/>
            <a:gdLst/>
            <a:ahLst/>
            <a:cxnLst/>
            <a:rect l="l" t="t" r="r" b="b"/>
            <a:pathLst>
              <a:path w="1582420">
                <a:moveTo>
                  <a:pt x="0" y="0"/>
                </a:moveTo>
                <a:lnTo>
                  <a:pt x="1581911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8545068" y="6047232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8397240" y="6047232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8028431" y="6047232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252984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7880604" y="6047232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7732776" y="6047232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706111" y="6047232"/>
            <a:ext cx="2910840" cy="0"/>
          </a:xfrm>
          <a:custGeom>
            <a:avLst/>
            <a:gdLst/>
            <a:ahLst/>
            <a:cxnLst/>
            <a:rect l="l" t="t" r="r" b="b"/>
            <a:pathLst>
              <a:path w="2910840">
                <a:moveTo>
                  <a:pt x="0" y="0"/>
                </a:moveTo>
                <a:lnTo>
                  <a:pt x="291083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4558284" y="6047232"/>
            <a:ext cx="32384" cy="0"/>
          </a:xfrm>
          <a:custGeom>
            <a:avLst/>
            <a:gdLst/>
            <a:ahLst/>
            <a:cxnLst/>
            <a:rect l="l" t="t" r="r" b="b"/>
            <a:pathLst>
              <a:path w="32385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410455" y="6047232"/>
            <a:ext cx="32384" cy="0"/>
          </a:xfrm>
          <a:custGeom>
            <a:avLst/>
            <a:gdLst/>
            <a:ahLst/>
            <a:cxnLst/>
            <a:rect l="l" t="t" r="r" b="b"/>
            <a:pathLst>
              <a:path w="32385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2711195" y="6047232"/>
            <a:ext cx="1583690" cy="0"/>
          </a:xfrm>
          <a:custGeom>
            <a:avLst/>
            <a:gdLst/>
            <a:ahLst/>
            <a:cxnLst/>
            <a:rect l="l" t="t" r="r" b="b"/>
            <a:pathLst>
              <a:path w="1583689">
                <a:moveTo>
                  <a:pt x="0" y="0"/>
                </a:moveTo>
                <a:lnTo>
                  <a:pt x="1583436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2563367" y="6047232"/>
            <a:ext cx="32384" cy="0"/>
          </a:xfrm>
          <a:custGeom>
            <a:avLst/>
            <a:gdLst/>
            <a:ahLst/>
            <a:cxnLst/>
            <a:rect l="l" t="t" r="r" b="b"/>
            <a:pathLst>
              <a:path w="32385">
                <a:moveTo>
                  <a:pt x="0" y="0"/>
                </a:moveTo>
                <a:lnTo>
                  <a:pt x="32004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2173223" y="6047232"/>
            <a:ext cx="274320" cy="0"/>
          </a:xfrm>
          <a:custGeom>
            <a:avLst/>
            <a:gdLst/>
            <a:ahLst/>
            <a:cxnLst/>
            <a:rect l="l" t="t" r="r" b="b"/>
            <a:pathLst>
              <a:path w="274319">
                <a:moveTo>
                  <a:pt x="0" y="0"/>
                </a:moveTo>
                <a:lnTo>
                  <a:pt x="27431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10686288" y="5474970"/>
            <a:ext cx="791210" cy="0"/>
          </a:xfrm>
          <a:custGeom>
            <a:avLst/>
            <a:gdLst/>
            <a:ahLst/>
            <a:cxnLst/>
            <a:rect l="l" t="t" r="r" b="b"/>
            <a:pathLst>
              <a:path w="791209">
                <a:moveTo>
                  <a:pt x="0" y="0"/>
                </a:moveTo>
                <a:lnTo>
                  <a:pt x="790955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10538459" y="5474970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4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10390631" y="5474970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8692895" y="5474970"/>
            <a:ext cx="1582420" cy="0"/>
          </a:xfrm>
          <a:custGeom>
            <a:avLst/>
            <a:gdLst/>
            <a:ahLst/>
            <a:cxnLst/>
            <a:rect l="l" t="t" r="r" b="b"/>
            <a:pathLst>
              <a:path w="1582420">
                <a:moveTo>
                  <a:pt x="0" y="0"/>
                </a:moveTo>
                <a:lnTo>
                  <a:pt x="1581911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8545068" y="5474970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8397240" y="5474970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8028431" y="5474970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252984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7880604" y="5474970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7732776" y="5474970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4706111" y="5474970"/>
            <a:ext cx="2910840" cy="0"/>
          </a:xfrm>
          <a:custGeom>
            <a:avLst/>
            <a:gdLst/>
            <a:ahLst/>
            <a:cxnLst/>
            <a:rect l="l" t="t" r="r" b="b"/>
            <a:pathLst>
              <a:path w="2910840">
                <a:moveTo>
                  <a:pt x="0" y="0"/>
                </a:moveTo>
                <a:lnTo>
                  <a:pt x="2910839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2173223" y="5474970"/>
            <a:ext cx="2417445" cy="0"/>
          </a:xfrm>
          <a:custGeom>
            <a:avLst/>
            <a:gdLst/>
            <a:ahLst/>
            <a:cxnLst/>
            <a:rect l="l" t="t" r="r" b="b"/>
            <a:pathLst>
              <a:path w="2417445">
                <a:moveTo>
                  <a:pt x="0" y="0"/>
                </a:moveTo>
                <a:lnTo>
                  <a:pt x="2417063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0686288" y="4901946"/>
            <a:ext cx="791210" cy="0"/>
          </a:xfrm>
          <a:custGeom>
            <a:avLst/>
            <a:gdLst/>
            <a:ahLst/>
            <a:cxnLst/>
            <a:rect l="l" t="t" r="r" b="b"/>
            <a:pathLst>
              <a:path w="791209">
                <a:moveTo>
                  <a:pt x="0" y="0"/>
                </a:moveTo>
                <a:lnTo>
                  <a:pt x="790955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10538459" y="490194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4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10390631" y="490194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8692895" y="4901946"/>
            <a:ext cx="1582420" cy="0"/>
          </a:xfrm>
          <a:custGeom>
            <a:avLst/>
            <a:gdLst/>
            <a:ahLst/>
            <a:cxnLst/>
            <a:rect l="l" t="t" r="r" b="b"/>
            <a:pathLst>
              <a:path w="1582420">
                <a:moveTo>
                  <a:pt x="0" y="0"/>
                </a:moveTo>
                <a:lnTo>
                  <a:pt x="1581911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8545068" y="490194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8397240" y="490194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8028431" y="4901946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5">
                <a:moveTo>
                  <a:pt x="0" y="0"/>
                </a:moveTo>
                <a:lnTo>
                  <a:pt x="252984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7880604" y="490194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7732776" y="490194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2173223" y="4901946"/>
            <a:ext cx="5443855" cy="0"/>
          </a:xfrm>
          <a:custGeom>
            <a:avLst/>
            <a:gdLst/>
            <a:ahLst/>
            <a:cxnLst/>
            <a:rect l="l" t="t" r="r" b="b"/>
            <a:pathLst>
              <a:path w="5443855">
                <a:moveTo>
                  <a:pt x="0" y="0"/>
                </a:moveTo>
                <a:lnTo>
                  <a:pt x="5443728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10686288" y="4330446"/>
            <a:ext cx="791210" cy="0"/>
          </a:xfrm>
          <a:custGeom>
            <a:avLst/>
            <a:gdLst/>
            <a:ahLst/>
            <a:cxnLst/>
            <a:rect l="l" t="t" r="r" b="b"/>
            <a:pathLst>
              <a:path w="791209">
                <a:moveTo>
                  <a:pt x="0" y="0"/>
                </a:moveTo>
                <a:lnTo>
                  <a:pt x="790955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10538459" y="433044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4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10390631" y="433044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8692895" y="4330446"/>
            <a:ext cx="1582420" cy="0"/>
          </a:xfrm>
          <a:custGeom>
            <a:avLst/>
            <a:gdLst/>
            <a:ahLst/>
            <a:cxnLst/>
            <a:rect l="l" t="t" r="r" b="b"/>
            <a:pathLst>
              <a:path w="1582420">
                <a:moveTo>
                  <a:pt x="0" y="0"/>
                </a:moveTo>
                <a:lnTo>
                  <a:pt x="1581911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8545068" y="433044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8028431" y="4330446"/>
            <a:ext cx="401320" cy="0"/>
          </a:xfrm>
          <a:custGeom>
            <a:avLst/>
            <a:gdLst/>
            <a:ahLst/>
            <a:cxnLst/>
            <a:rect l="l" t="t" r="r" b="b"/>
            <a:pathLst>
              <a:path w="401320">
                <a:moveTo>
                  <a:pt x="0" y="0"/>
                </a:moveTo>
                <a:lnTo>
                  <a:pt x="400812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7880604" y="433044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2173223" y="4330446"/>
            <a:ext cx="5591810" cy="0"/>
          </a:xfrm>
          <a:custGeom>
            <a:avLst/>
            <a:gdLst/>
            <a:ahLst/>
            <a:cxnLst/>
            <a:rect l="l" t="t" r="r" b="b"/>
            <a:pathLst>
              <a:path w="5591809">
                <a:moveTo>
                  <a:pt x="0" y="0"/>
                </a:moveTo>
                <a:lnTo>
                  <a:pt x="5591556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10686288" y="3758946"/>
            <a:ext cx="791210" cy="0"/>
          </a:xfrm>
          <a:custGeom>
            <a:avLst/>
            <a:gdLst/>
            <a:ahLst/>
            <a:cxnLst/>
            <a:rect l="l" t="t" r="r" b="b"/>
            <a:pathLst>
              <a:path w="791209">
                <a:moveTo>
                  <a:pt x="0" y="0"/>
                </a:moveTo>
                <a:lnTo>
                  <a:pt x="790955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10538459" y="375894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4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10390631" y="3758946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0" y="0"/>
                </a:moveTo>
                <a:lnTo>
                  <a:pt x="32003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173223" y="3758946"/>
            <a:ext cx="8101965" cy="0"/>
          </a:xfrm>
          <a:custGeom>
            <a:avLst/>
            <a:gdLst/>
            <a:ahLst/>
            <a:cxnLst/>
            <a:rect l="l" t="t" r="r" b="b"/>
            <a:pathLst>
              <a:path w="8101965">
                <a:moveTo>
                  <a:pt x="0" y="0"/>
                </a:moveTo>
                <a:lnTo>
                  <a:pt x="8101583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10686288" y="3185922"/>
            <a:ext cx="791210" cy="0"/>
          </a:xfrm>
          <a:custGeom>
            <a:avLst/>
            <a:gdLst/>
            <a:ahLst/>
            <a:cxnLst/>
            <a:rect l="l" t="t" r="r" b="b"/>
            <a:pathLst>
              <a:path w="791209">
                <a:moveTo>
                  <a:pt x="0" y="0"/>
                </a:moveTo>
                <a:lnTo>
                  <a:pt x="790955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2173223" y="3185922"/>
            <a:ext cx="8397240" cy="0"/>
          </a:xfrm>
          <a:custGeom>
            <a:avLst/>
            <a:gdLst/>
            <a:ahLst/>
            <a:cxnLst/>
            <a:rect l="l" t="t" r="r" b="b"/>
            <a:pathLst>
              <a:path w="8397240">
                <a:moveTo>
                  <a:pt x="0" y="0"/>
                </a:moveTo>
                <a:lnTo>
                  <a:pt x="8397240" y="0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2173223" y="2613660"/>
            <a:ext cx="9304020" cy="0"/>
          </a:xfrm>
          <a:custGeom>
            <a:avLst/>
            <a:gdLst/>
            <a:ahLst/>
            <a:cxnLst/>
            <a:rect l="l" t="t" r="r" b="b"/>
            <a:pathLst>
              <a:path w="9304020">
                <a:moveTo>
                  <a:pt x="0" y="0"/>
                </a:moveTo>
                <a:lnTo>
                  <a:pt x="930402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2299716" y="6062471"/>
            <a:ext cx="116205" cy="1701164"/>
          </a:xfrm>
          <a:custGeom>
            <a:avLst/>
            <a:gdLst/>
            <a:ahLst/>
            <a:cxnLst/>
            <a:rect l="l" t="t" r="r" b="b"/>
            <a:pathLst>
              <a:path w="116205" h="1701165">
                <a:moveTo>
                  <a:pt x="115823" y="1700783"/>
                </a:moveTo>
                <a:lnTo>
                  <a:pt x="115823" y="0"/>
                </a:lnTo>
                <a:lnTo>
                  <a:pt x="0" y="0"/>
                </a:lnTo>
                <a:lnTo>
                  <a:pt x="0" y="1700783"/>
                </a:lnTo>
                <a:lnTo>
                  <a:pt x="115823" y="1700783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2964179" y="7289292"/>
            <a:ext cx="116205" cy="474345"/>
          </a:xfrm>
          <a:custGeom>
            <a:avLst/>
            <a:gdLst/>
            <a:ahLst/>
            <a:cxnLst/>
            <a:rect l="l" t="t" r="r" b="b"/>
            <a:pathLst>
              <a:path w="116205" h="474345">
                <a:moveTo>
                  <a:pt x="115824" y="473963"/>
                </a:moveTo>
                <a:lnTo>
                  <a:pt x="115824" y="0"/>
                </a:lnTo>
                <a:lnTo>
                  <a:pt x="0" y="0"/>
                </a:lnTo>
                <a:lnTo>
                  <a:pt x="0" y="473963"/>
                </a:lnTo>
                <a:lnTo>
                  <a:pt x="115824" y="473963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3630167" y="7310628"/>
            <a:ext cx="116205" cy="452755"/>
          </a:xfrm>
          <a:custGeom>
            <a:avLst/>
            <a:gdLst/>
            <a:ahLst/>
            <a:cxnLst/>
            <a:rect l="l" t="t" r="r" b="b"/>
            <a:pathLst>
              <a:path w="116204" h="452754">
                <a:moveTo>
                  <a:pt x="115824" y="452627"/>
                </a:moveTo>
                <a:lnTo>
                  <a:pt x="115824" y="0"/>
                </a:lnTo>
                <a:lnTo>
                  <a:pt x="0" y="0"/>
                </a:lnTo>
                <a:lnTo>
                  <a:pt x="0" y="452627"/>
                </a:lnTo>
                <a:lnTo>
                  <a:pt x="115824" y="452627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4294632" y="5699759"/>
            <a:ext cx="116205" cy="2063750"/>
          </a:xfrm>
          <a:custGeom>
            <a:avLst/>
            <a:gdLst/>
            <a:ahLst/>
            <a:cxnLst/>
            <a:rect l="l" t="t" r="r" b="b"/>
            <a:pathLst>
              <a:path w="116204" h="2063750">
                <a:moveTo>
                  <a:pt x="115824" y="2063495"/>
                </a:moveTo>
                <a:lnTo>
                  <a:pt x="115823" y="0"/>
                </a:lnTo>
                <a:lnTo>
                  <a:pt x="0" y="0"/>
                </a:lnTo>
                <a:lnTo>
                  <a:pt x="0" y="2063495"/>
                </a:lnTo>
                <a:lnTo>
                  <a:pt x="115824" y="206349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4959096" y="7246619"/>
            <a:ext cx="116205" cy="516890"/>
          </a:xfrm>
          <a:custGeom>
            <a:avLst/>
            <a:gdLst/>
            <a:ahLst/>
            <a:cxnLst/>
            <a:rect l="l" t="t" r="r" b="b"/>
            <a:pathLst>
              <a:path w="116204" h="516890">
                <a:moveTo>
                  <a:pt x="115824" y="516635"/>
                </a:moveTo>
                <a:lnTo>
                  <a:pt x="115824" y="0"/>
                </a:lnTo>
                <a:lnTo>
                  <a:pt x="0" y="0"/>
                </a:lnTo>
                <a:lnTo>
                  <a:pt x="0" y="516635"/>
                </a:lnTo>
                <a:lnTo>
                  <a:pt x="115824" y="5166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5623559" y="6598919"/>
            <a:ext cx="116205" cy="1164590"/>
          </a:xfrm>
          <a:custGeom>
            <a:avLst/>
            <a:gdLst/>
            <a:ahLst/>
            <a:cxnLst/>
            <a:rect l="l" t="t" r="r" b="b"/>
            <a:pathLst>
              <a:path w="116204" h="1164590">
                <a:moveTo>
                  <a:pt x="115824" y="1164335"/>
                </a:moveTo>
                <a:lnTo>
                  <a:pt x="115824" y="0"/>
                </a:lnTo>
                <a:lnTo>
                  <a:pt x="0" y="0"/>
                </a:lnTo>
                <a:lnTo>
                  <a:pt x="0" y="1164335"/>
                </a:lnTo>
                <a:lnTo>
                  <a:pt x="115824" y="11643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6288023" y="6573011"/>
            <a:ext cx="116205" cy="1190625"/>
          </a:xfrm>
          <a:custGeom>
            <a:avLst/>
            <a:gdLst/>
            <a:ahLst/>
            <a:cxnLst/>
            <a:rect l="l" t="t" r="r" b="b"/>
            <a:pathLst>
              <a:path w="116204" h="1190625">
                <a:moveTo>
                  <a:pt x="115824" y="1190244"/>
                </a:moveTo>
                <a:lnTo>
                  <a:pt x="115824" y="0"/>
                </a:lnTo>
                <a:lnTo>
                  <a:pt x="0" y="0"/>
                </a:lnTo>
                <a:lnTo>
                  <a:pt x="0" y="1190244"/>
                </a:lnTo>
                <a:lnTo>
                  <a:pt x="115824" y="11902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6952488" y="7749540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3" y="0"/>
                </a:lnTo>
              </a:path>
            </a:pathLst>
          </a:custGeom>
          <a:ln w="27431">
            <a:solidFill>
              <a:srgbClr val="4F81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7616952" y="4585715"/>
            <a:ext cx="116205" cy="3177540"/>
          </a:xfrm>
          <a:custGeom>
            <a:avLst/>
            <a:gdLst/>
            <a:ahLst/>
            <a:cxnLst/>
            <a:rect l="l" t="t" r="r" b="b"/>
            <a:pathLst>
              <a:path w="116204" h="3177540">
                <a:moveTo>
                  <a:pt x="115824" y="3177540"/>
                </a:moveTo>
                <a:lnTo>
                  <a:pt x="115824" y="0"/>
                </a:lnTo>
                <a:lnTo>
                  <a:pt x="0" y="0"/>
                </a:lnTo>
                <a:lnTo>
                  <a:pt x="0" y="3177540"/>
                </a:lnTo>
                <a:lnTo>
                  <a:pt x="115824" y="317754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8281416" y="4605528"/>
            <a:ext cx="116205" cy="3157855"/>
          </a:xfrm>
          <a:custGeom>
            <a:avLst/>
            <a:gdLst/>
            <a:ahLst/>
            <a:cxnLst/>
            <a:rect l="l" t="t" r="r" b="b"/>
            <a:pathLst>
              <a:path w="116204" h="3157854">
                <a:moveTo>
                  <a:pt x="115824" y="3157728"/>
                </a:moveTo>
                <a:lnTo>
                  <a:pt x="115824" y="0"/>
                </a:lnTo>
                <a:lnTo>
                  <a:pt x="0" y="0"/>
                </a:lnTo>
                <a:lnTo>
                  <a:pt x="0" y="3157728"/>
                </a:lnTo>
                <a:lnTo>
                  <a:pt x="115824" y="3157728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8945880" y="7123176"/>
            <a:ext cx="116205" cy="640080"/>
          </a:xfrm>
          <a:custGeom>
            <a:avLst/>
            <a:gdLst/>
            <a:ahLst/>
            <a:cxnLst/>
            <a:rect l="l" t="t" r="r" b="b"/>
            <a:pathLst>
              <a:path w="116204" h="640079">
                <a:moveTo>
                  <a:pt x="115824" y="640079"/>
                </a:moveTo>
                <a:lnTo>
                  <a:pt x="115824" y="0"/>
                </a:lnTo>
                <a:lnTo>
                  <a:pt x="0" y="0"/>
                </a:lnTo>
                <a:lnTo>
                  <a:pt x="0" y="640079"/>
                </a:lnTo>
                <a:lnTo>
                  <a:pt x="115824" y="640079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9610343" y="6185915"/>
            <a:ext cx="116205" cy="1577340"/>
          </a:xfrm>
          <a:custGeom>
            <a:avLst/>
            <a:gdLst/>
            <a:ahLst/>
            <a:cxnLst/>
            <a:rect l="l" t="t" r="r" b="b"/>
            <a:pathLst>
              <a:path w="116204" h="1577340">
                <a:moveTo>
                  <a:pt x="115824" y="1577340"/>
                </a:moveTo>
                <a:lnTo>
                  <a:pt x="115824" y="0"/>
                </a:lnTo>
                <a:lnTo>
                  <a:pt x="0" y="0"/>
                </a:lnTo>
                <a:lnTo>
                  <a:pt x="0" y="1577340"/>
                </a:lnTo>
                <a:lnTo>
                  <a:pt x="115824" y="157734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10274807" y="3709415"/>
            <a:ext cx="116205" cy="4053840"/>
          </a:xfrm>
          <a:custGeom>
            <a:avLst/>
            <a:gdLst/>
            <a:ahLst/>
            <a:cxnLst/>
            <a:rect l="l" t="t" r="r" b="b"/>
            <a:pathLst>
              <a:path w="116204" h="4053840">
                <a:moveTo>
                  <a:pt x="115824" y="4053840"/>
                </a:moveTo>
                <a:lnTo>
                  <a:pt x="115824" y="0"/>
                </a:lnTo>
                <a:lnTo>
                  <a:pt x="0" y="0"/>
                </a:lnTo>
                <a:lnTo>
                  <a:pt x="0" y="4053840"/>
                </a:lnTo>
                <a:lnTo>
                  <a:pt x="115824" y="405384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10939271" y="5914644"/>
            <a:ext cx="116205" cy="1849120"/>
          </a:xfrm>
          <a:custGeom>
            <a:avLst/>
            <a:gdLst/>
            <a:ahLst/>
            <a:cxnLst/>
            <a:rect l="l" t="t" r="r" b="b"/>
            <a:pathLst>
              <a:path w="116204" h="1849120">
                <a:moveTo>
                  <a:pt x="115824" y="1848612"/>
                </a:moveTo>
                <a:lnTo>
                  <a:pt x="115824" y="0"/>
                </a:lnTo>
                <a:lnTo>
                  <a:pt x="0" y="0"/>
                </a:lnTo>
                <a:lnTo>
                  <a:pt x="0" y="1848612"/>
                </a:lnTo>
                <a:lnTo>
                  <a:pt x="115824" y="1848612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2447544" y="5908547"/>
            <a:ext cx="116205" cy="1854835"/>
          </a:xfrm>
          <a:custGeom>
            <a:avLst/>
            <a:gdLst/>
            <a:ahLst/>
            <a:cxnLst/>
            <a:rect l="l" t="t" r="r" b="b"/>
            <a:pathLst>
              <a:path w="116205" h="1854834">
                <a:moveTo>
                  <a:pt x="115824" y="1854707"/>
                </a:moveTo>
                <a:lnTo>
                  <a:pt x="115824" y="0"/>
                </a:lnTo>
                <a:lnTo>
                  <a:pt x="0" y="0"/>
                </a:lnTo>
                <a:lnTo>
                  <a:pt x="0" y="1854707"/>
                </a:lnTo>
                <a:lnTo>
                  <a:pt x="115824" y="1854707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3112007" y="7231380"/>
            <a:ext cx="116205" cy="532130"/>
          </a:xfrm>
          <a:custGeom>
            <a:avLst/>
            <a:gdLst/>
            <a:ahLst/>
            <a:cxnLst/>
            <a:rect l="l" t="t" r="r" b="b"/>
            <a:pathLst>
              <a:path w="116205" h="532129">
                <a:moveTo>
                  <a:pt x="115824" y="531876"/>
                </a:moveTo>
                <a:lnTo>
                  <a:pt x="115824" y="0"/>
                </a:lnTo>
                <a:lnTo>
                  <a:pt x="0" y="0"/>
                </a:lnTo>
                <a:lnTo>
                  <a:pt x="0" y="531876"/>
                </a:lnTo>
                <a:lnTo>
                  <a:pt x="115824" y="531876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3777996" y="7243571"/>
            <a:ext cx="116205" cy="520065"/>
          </a:xfrm>
          <a:custGeom>
            <a:avLst/>
            <a:gdLst/>
            <a:ahLst/>
            <a:cxnLst/>
            <a:rect l="l" t="t" r="r" b="b"/>
            <a:pathLst>
              <a:path w="116204" h="520065">
                <a:moveTo>
                  <a:pt x="115824" y="519683"/>
                </a:moveTo>
                <a:lnTo>
                  <a:pt x="115824" y="0"/>
                </a:lnTo>
                <a:lnTo>
                  <a:pt x="0" y="0"/>
                </a:lnTo>
                <a:lnTo>
                  <a:pt x="0" y="519683"/>
                </a:lnTo>
                <a:lnTo>
                  <a:pt x="115824" y="519683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4442459" y="5484876"/>
            <a:ext cx="116205" cy="2278380"/>
          </a:xfrm>
          <a:custGeom>
            <a:avLst/>
            <a:gdLst/>
            <a:ahLst/>
            <a:cxnLst/>
            <a:rect l="l" t="t" r="r" b="b"/>
            <a:pathLst>
              <a:path w="116204" h="2278379">
                <a:moveTo>
                  <a:pt x="115824" y="2278379"/>
                </a:moveTo>
                <a:lnTo>
                  <a:pt x="115824" y="0"/>
                </a:lnTo>
                <a:lnTo>
                  <a:pt x="0" y="0"/>
                </a:lnTo>
                <a:lnTo>
                  <a:pt x="0" y="2278379"/>
                </a:lnTo>
                <a:lnTo>
                  <a:pt x="115824" y="2278379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5106923" y="7170419"/>
            <a:ext cx="116205" cy="593090"/>
          </a:xfrm>
          <a:custGeom>
            <a:avLst/>
            <a:gdLst/>
            <a:ahLst/>
            <a:cxnLst/>
            <a:rect l="l" t="t" r="r" b="b"/>
            <a:pathLst>
              <a:path w="116204" h="593090">
                <a:moveTo>
                  <a:pt x="115824" y="592835"/>
                </a:moveTo>
                <a:lnTo>
                  <a:pt x="115824" y="0"/>
                </a:lnTo>
                <a:lnTo>
                  <a:pt x="0" y="0"/>
                </a:lnTo>
                <a:lnTo>
                  <a:pt x="0" y="592835"/>
                </a:lnTo>
                <a:lnTo>
                  <a:pt x="115824" y="592835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5771388" y="6509004"/>
            <a:ext cx="116205" cy="1254760"/>
          </a:xfrm>
          <a:custGeom>
            <a:avLst/>
            <a:gdLst/>
            <a:ahLst/>
            <a:cxnLst/>
            <a:rect l="l" t="t" r="r" b="b"/>
            <a:pathLst>
              <a:path w="116204" h="1254759">
                <a:moveTo>
                  <a:pt x="115824" y="1254252"/>
                </a:moveTo>
                <a:lnTo>
                  <a:pt x="115824" y="0"/>
                </a:lnTo>
                <a:lnTo>
                  <a:pt x="0" y="0"/>
                </a:lnTo>
                <a:lnTo>
                  <a:pt x="0" y="1254252"/>
                </a:lnTo>
                <a:lnTo>
                  <a:pt x="115824" y="1254252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6435852" y="6597395"/>
            <a:ext cx="116205" cy="1165860"/>
          </a:xfrm>
          <a:custGeom>
            <a:avLst/>
            <a:gdLst/>
            <a:ahLst/>
            <a:cxnLst/>
            <a:rect l="l" t="t" r="r" b="b"/>
            <a:pathLst>
              <a:path w="116204" h="1165859">
                <a:moveTo>
                  <a:pt x="115823" y="1165859"/>
                </a:moveTo>
                <a:lnTo>
                  <a:pt x="115823" y="0"/>
                </a:lnTo>
                <a:lnTo>
                  <a:pt x="0" y="0"/>
                </a:lnTo>
                <a:lnTo>
                  <a:pt x="0" y="1165859"/>
                </a:lnTo>
                <a:lnTo>
                  <a:pt x="115823" y="1165859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7100316" y="7749540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4" y="0"/>
                </a:lnTo>
              </a:path>
            </a:pathLst>
          </a:custGeom>
          <a:ln w="27431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7764780" y="4145279"/>
            <a:ext cx="116205" cy="3618229"/>
          </a:xfrm>
          <a:custGeom>
            <a:avLst/>
            <a:gdLst/>
            <a:ahLst/>
            <a:cxnLst/>
            <a:rect l="l" t="t" r="r" b="b"/>
            <a:pathLst>
              <a:path w="116204" h="3618229">
                <a:moveTo>
                  <a:pt x="115824" y="3617976"/>
                </a:moveTo>
                <a:lnTo>
                  <a:pt x="115824" y="0"/>
                </a:lnTo>
                <a:lnTo>
                  <a:pt x="0" y="0"/>
                </a:lnTo>
                <a:lnTo>
                  <a:pt x="0" y="3617976"/>
                </a:lnTo>
                <a:lnTo>
                  <a:pt x="115824" y="3617976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8429243" y="4268723"/>
            <a:ext cx="116205" cy="3495040"/>
          </a:xfrm>
          <a:custGeom>
            <a:avLst/>
            <a:gdLst/>
            <a:ahLst/>
            <a:cxnLst/>
            <a:rect l="l" t="t" r="r" b="b"/>
            <a:pathLst>
              <a:path w="116204" h="3495040">
                <a:moveTo>
                  <a:pt x="115824" y="3494532"/>
                </a:moveTo>
                <a:lnTo>
                  <a:pt x="115824" y="0"/>
                </a:lnTo>
                <a:lnTo>
                  <a:pt x="0" y="0"/>
                </a:lnTo>
                <a:lnTo>
                  <a:pt x="0" y="3494532"/>
                </a:lnTo>
                <a:lnTo>
                  <a:pt x="115824" y="3494532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9758171" y="6111240"/>
            <a:ext cx="116205" cy="1652270"/>
          </a:xfrm>
          <a:custGeom>
            <a:avLst/>
            <a:gdLst/>
            <a:ahLst/>
            <a:cxnLst/>
            <a:rect l="l" t="t" r="r" b="b"/>
            <a:pathLst>
              <a:path w="116204" h="1652270">
                <a:moveTo>
                  <a:pt x="115824" y="1652016"/>
                </a:moveTo>
                <a:lnTo>
                  <a:pt x="115824" y="0"/>
                </a:lnTo>
                <a:lnTo>
                  <a:pt x="0" y="0"/>
                </a:lnTo>
                <a:lnTo>
                  <a:pt x="0" y="1652016"/>
                </a:lnTo>
                <a:lnTo>
                  <a:pt x="115824" y="1652016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10422635" y="3354323"/>
            <a:ext cx="116205" cy="4409440"/>
          </a:xfrm>
          <a:custGeom>
            <a:avLst/>
            <a:gdLst/>
            <a:ahLst/>
            <a:cxnLst/>
            <a:rect l="l" t="t" r="r" b="b"/>
            <a:pathLst>
              <a:path w="116204" h="4409440">
                <a:moveTo>
                  <a:pt x="115824" y="4408932"/>
                </a:moveTo>
                <a:lnTo>
                  <a:pt x="115824" y="0"/>
                </a:lnTo>
                <a:lnTo>
                  <a:pt x="0" y="0"/>
                </a:lnTo>
                <a:lnTo>
                  <a:pt x="0" y="4408932"/>
                </a:lnTo>
                <a:lnTo>
                  <a:pt x="115824" y="4408932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11087100" y="5939028"/>
            <a:ext cx="116205" cy="1824355"/>
          </a:xfrm>
          <a:custGeom>
            <a:avLst/>
            <a:gdLst/>
            <a:ahLst/>
            <a:cxnLst/>
            <a:rect l="l" t="t" r="r" b="b"/>
            <a:pathLst>
              <a:path w="116204" h="1824354">
                <a:moveTo>
                  <a:pt x="115824" y="1824228"/>
                </a:moveTo>
                <a:lnTo>
                  <a:pt x="115824" y="0"/>
                </a:lnTo>
                <a:lnTo>
                  <a:pt x="0" y="0"/>
                </a:lnTo>
                <a:lnTo>
                  <a:pt x="0" y="1824228"/>
                </a:lnTo>
                <a:lnTo>
                  <a:pt x="115824" y="1824228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2595372" y="5775959"/>
            <a:ext cx="116205" cy="1987550"/>
          </a:xfrm>
          <a:custGeom>
            <a:avLst/>
            <a:gdLst/>
            <a:ahLst/>
            <a:cxnLst/>
            <a:rect l="l" t="t" r="r" b="b"/>
            <a:pathLst>
              <a:path w="116205" h="1987550">
                <a:moveTo>
                  <a:pt x="115823" y="1987295"/>
                </a:moveTo>
                <a:lnTo>
                  <a:pt x="115823" y="0"/>
                </a:lnTo>
                <a:lnTo>
                  <a:pt x="0" y="0"/>
                </a:lnTo>
                <a:lnTo>
                  <a:pt x="0" y="1987295"/>
                </a:lnTo>
                <a:lnTo>
                  <a:pt x="115823" y="1987295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3259835" y="7211568"/>
            <a:ext cx="117475" cy="551815"/>
          </a:xfrm>
          <a:custGeom>
            <a:avLst/>
            <a:gdLst/>
            <a:ahLst/>
            <a:cxnLst/>
            <a:rect l="l" t="t" r="r" b="b"/>
            <a:pathLst>
              <a:path w="117475" h="551815">
                <a:moveTo>
                  <a:pt x="117348" y="551687"/>
                </a:moveTo>
                <a:lnTo>
                  <a:pt x="117348" y="0"/>
                </a:lnTo>
                <a:lnTo>
                  <a:pt x="0" y="0"/>
                </a:lnTo>
                <a:lnTo>
                  <a:pt x="0" y="551687"/>
                </a:lnTo>
                <a:lnTo>
                  <a:pt x="117348" y="551687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3925823" y="7161276"/>
            <a:ext cx="116205" cy="601980"/>
          </a:xfrm>
          <a:custGeom>
            <a:avLst/>
            <a:gdLst/>
            <a:ahLst/>
            <a:cxnLst/>
            <a:rect l="l" t="t" r="r" b="b"/>
            <a:pathLst>
              <a:path w="116204" h="601979">
                <a:moveTo>
                  <a:pt x="115824" y="601979"/>
                </a:moveTo>
                <a:lnTo>
                  <a:pt x="115824" y="0"/>
                </a:lnTo>
                <a:lnTo>
                  <a:pt x="0" y="0"/>
                </a:lnTo>
                <a:lnTo>
                  <a:pt x="0" y="601979"/>
                </a:lnTo>
                <a:lnTo>
                  <a:pt x="115824" y="601979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4590288" y="5439155"/>
            <a:ext cx="116205" cy="2324100"/>
          </a:xfrm>
          <a:custGeom>
            <a:avLst/>
            <a:gdLst/>
            <a:ahLst/>
            <a:cxnLst/>
            <a:rect l="l" t="t" r="r" b="b"/>
            <a:pathLst>
              <a:path w="116204" h="2324100">
                <a:moveTo>
                  <a:pt x="115824" y="2324100"/>
                </a:moveTo>
                <a:lnTo>
                  <a:pt x="115824" y="0"/>
                </a:lnTo>
                <a:lnTo>
                  <a:pt x="0" y="0"/>
                </a:lnTo>
                <a:lnTo>
                  <a:pt x="0" y="2324100"/>
                </a:lnTo>
                <a:lnTo>
                  <a:pt x="115824" y="2324100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5254752" y="7124700"/>
            <a:ext cx="116205" cy="638810"/>
          </a:xfrm>
          <a:custGeom>
            <a:avLst/>
            <a:gdLst/>
            <a:ahLst/>
            <a:cxnLst/>
            <a:rect l="l" t="t" r="r" b="b"/>
            <a:pathLst>
              <a:path w="116204" h="638809">
                <a:moveTo>
                  <a:pt x="115824" y="638555"/>
                </a:moveTo>
                <a:lnTo>
                  <a:pt x="115824" y="0"/>
                </a:lnTo>
                <a:lnTo>
                  <a:pt x="0" y="0"/>
                </a:lnTo>
                <a:lnTo>
                  <a:pt x="0" y="638555"/>
                </a:lnTo>
                <a:lnTo>
                  <a:pt x="115824" y="638555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5919215" y="6429755"/>
            <a:ext cx="116205" cy="1333500"/>
          </a:xfrm>
          <a:custGeom>
            <a:avLst/>
            <a:gdLst/>
            <a:ahLst/>
            <a:cxnLst/>
            <a:rect l="l" t="t" r="r" b="b"/>
            <a:pathLst>
              <a:path w="116204" h="1333500">
                <a:moveTo>
                  <a:pt x="115824" y="1333500"/>
                </a:moveTo>
                <a:lnTo>
                  <a:pt x="115824" y="0"/>
                </a:lnTo>
                <a:lnTo>
                  <a:pt x="0" y="0"/>
                </a:lnTo>
                <a:lnTo>
                  <a:pt x="0" y="1333500"/>
                </a:lnTo>
                <a:lnTo>
                  <a:pt x="115824" y="1333500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6583680" y="6592823"/>
            <a:ext cx="116205" cy="1170940"/>
          </a:xfrm>
          <a:custGeom>
            <a:avLst/>
            <a:gdLst/>
            <a:ahLst/>
            <a:cxnLst/>
            <a:rect l="l" t="t" r="r" b="b"/>
            <a:pathLst>
              <a:path w="116204" h="1170940">
                <a:moveTo>
                  <a:pt x="115824" y="1170431"/>
                </a:moveTo>
                <a:lnTo>
                  <a:pt x="115824" y="0"/>
                </a:lnTo>
                <a:lnTo>
                  <a:pt x="0" y="0"/>
                </a:lnTo>
                <a:lnTo>
                  <a:pt x="0" y="1170431"/>
                </a:lnTo>
                <a:lnTo>
                  <a:pt x="115824" y="1170431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7248143" y="7749540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4">
                <a:moveTo>
                  <a:pt x="0" y="0"/>
                </a:moveTo>
                <a:lnTo>
                  <a:pt x="115824" y="0"/>
                </a:lnTo>
              </a:path>
            </a:pathLst>
          </a:custGeom>
          <a:ln w="27431">
            <a:solidFill>
              <a:srgbClr val="8063A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7912607" y="3913632"/>
            <a:ext cx="116205" cy="3850004"/>
          </a:xfrm>
          <a:custGeom>
            <a:avLst/>
            <a:gdLst/>
            <a:ahLst/>
            <a:cxnLst/>
            <a:rect l="l" t="t" r="r" b="b"/>
            <a:pathLst>
              <a:path w="116204" h="3850004">
                <a:moveTo>
                  <a:pt x="115824" y="3849624"/>
                </a:moveTo>
                <a:lnTo>
                  <a:pt x="115824" y="0"/>
                </a:lnTo>
                <a:lnTo>
                  <a:pt x="0" y="0"/>
                </a:lnTo>
                <a:lnTo>
                  <a:pt x="0" y="3849624"/>
                </a:lnTo>
                <a:lnTo>
                  <a:pt x="115824" y="3849624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8577071" y="3988308"/>
            <a:ext cx="116205" cy="3775075"/>
          </a:xfrm>
          <a:custGeom>
            <a:avLst/>
            <a:gdLst/>
            <a:ahLst/>
            <a:cxnLst/>
            <a:rect l="l" t="t" r="r" b="b"/>
            <a:pathLst>
              <a:path w="116204" h="3775075">
                <a:moveTo>
                  <a:pt x="115824" y="3774948"/>
                </a:moveTo>
                <a:lnTo>
                  <a:pt x="115824" y="0"/>
                </a:lnTo>
                <a:lnTo>
                  <a:pt x="0" y="0"/>
                </a:lnTo>
                <a:lnTo>
                  <a:pt x="0" y="3774948"/>
                </a:lnTo>
                <a:lnTo>
                  <a:pt x="115824" y="3774948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9906000" y="6050279"/>
            <a:ext cx="116205" cy="1713230"/>
          </a:xfrm>
          <a:custGeom>
            <a:avLst/>
            <a:gdLst/>
            <a:ahLst/>
            <a:cxnLst/>
            <a:rect l="l" t="t" r="r" b="b"/>
            <a:pathLst>
              <a:path w="116204" h="1713229">
                <a:moveTo>
                  <a:pt x="115824" y="1712976"/>
                </a:moveTo>
                <a:lnTo>
                  <a:pt x="115824" y="0"/>
                </a:lnTo>
                <a:lnTo>
                  <a:pt x="0" y="0"/>
                </a:lnTo>
                <a:lnTo>
                  <a:pt x="0" y="1712976"/>
                </a:lnTo>
                <a:lnTo>
                  <a:pt x="115824" y="1712976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10570464" y="2983992"/>
            <a:ext cx="116205" cy="4779645"/>
          </a:xfrm>
          <a:custGeom>
            <a:avLst/>
            <a:gdLst/>
            <a:ahLst/>
            <a:cxnLst/>
            <a:rect l="l" t="t" r="r" b="b"/>
            <a:pathLst>
              <a:path w="116204" h="4779645">
                <a:moveTo>
                  <a:pt x="115824" y="4779264"/>
                </a:moveTo>
                <a:lnTo>
                  <a:pt x="115824" y="0"/>
                </a:lnTo>
                <a:lnTo>
                  <a:pt x="0" y="0"/>
                </a:lnTo>
                <a:lnTo>
                  <a:pt x="0" y="4779264"/>
                </a:lnTo>
                <a:lnTo>
                  <a:pt x="115824" y="4779264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11234928" y="5885688"/>
            <a:ext cx="116205" cy="1877695"/>
          </a:xfrm>
          <a:custGeom>
            <a:avLst/>
            <a:gdLst/>
            <a:ahLst/>
            <a:cxnLst/>
            <a:rect l="l" t="t" r="r" b="b"/>
            <a:pathLst>
              <a:path w="116204" h="1877695">
                <a:moveTo>
                  <a:pt x="115824" y="1877568"/>
                </a:moveTo>
                <a:lnTo>
                  <a:pt x="115824" y="0"/>
                </a:lnTo>
                <a:lnTo>
                  <a:pt x="0" y="0"/>
                </a:lnTo>
                <a:lnTo>
                  <a:pt x="0" y="1877568"/>
                </a:lnTo>
                <a:lnTo>
                  <a:pt x="115824" y="1877568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2173223" y="7757159"/>
            <a:ext cx="9304020" cy="12700"/>
          </a:xfrm>
          <a:custGeom>
            <a:avLst/>
            <a:gdLst/>
            <a:ahLst/>
            <a:cxnLst/>
            <a:rect l="l" t="t" r="r" b="b"/>
            <a:pathLst>
              <a:path w="9304020" h="12700">
                <a:moveTo>
                  <a:pt x="0" y="12192"/>
                </a:moveTo>
                <a:lnTo>
                  <a:pt x="9304020" y="12192"/>
                </a:lnTo>
                <a:lnTo>
                  <a:pt x="9304020" y="0"/>
                </a:lnTo>
                <a:lnTo>
                  <a:pt x="0" y="0"/>
                </a:lnTo>
                <a:lnTo>
                  <a:pt x="0" y="12192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2173223" y="7757159"/>
            <a:ext cx="9304020" cy="12700"/>
          </a:xfrm>
          <a:custGeom>
            <a:avLst/>
            <a:gdLst/>
            <a:ahLst/>
            <a:cxnLst/>
            <a:rect l="l" t="t" r="r" b="b"/>
            <a:pathLst>
              <a:path w="9304020" h="12700">
                <a:moveTo>
                  <a:pt x="0" y="12192"/>
                </a:moveTo>
                <a:lnTo>
                  <a:pt x="9304020" y="12192"/>
                </a:lnTo>
                <a:lnTo>
                  <a:pt x="9304020" y="0"/>
                </a:lnTo>
                <a:lnTo>
                  <a:pt x="0" y="0"/>
                </a:lnTo>
                <a:lnTo>
                  <a:pt x="0" y="12192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11477243" y="7763256"/>
            <a:ext cx="0" cy="224154"/>
          </a:xfrm>
          <a:custGeom>
            <a:avLst/>
            <a:gdLst/>
            <a:ahLst/>
            <a:cxnLst/>
            <a:rect l="l" t="t" r="r" b="b"/>
            <a:pathLst>
              <a:path h="224154">
                <a:moveTo>
                  <a:pt x="0" y="0"/>
                </a:moveTo>
                <a:lnTo>
                  <a:pt x="0" y="224027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 txBox="1"/>
          <p:nvPr/>
        </p:nvSpPr>
        <p:spPr>
          <a:xfrm>
            <a:off x="2378492" y="7756627"/>
            <a:ext cx="254000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BC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T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61" name="object 161"/>
          <p:cNvSpPr txBox="1"/>
          <p:nvPr/>
        </p:nvSpPr>
        <p:spPr>
          <a:xfrm>
            <a:off x="3085579" y="7756627"/>
            <a:ext cx="168910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ET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62" name="object 162"/>
          <p:cNvSpPr txBox="1"/>
          <p:nvPr/>
        </p:nvSpPr>
        <p:spPr>
          <a:xfrm>
            <a:off x="3640364" y="7756627"/>
            <a:ext cx="388620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C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O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UN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63" name="object 163"/>
          <p:cNvSpPr txBox="1"/>
          <p:nvPr/>
        </p:nvSpPr>
        <p:spPr>
          <a:xfrm>
            <a:off x="4326091" y="7756627"/>
            <a:ext cx="34480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E</a:t>
            </a:r>
            <a:r>
              <a:rPr sz="1150" spc="-15" dirty="0">
                <a:solidFill>
                  <a:srgbClr val="585858"/>
                </a:solidFill>
                <a:latin typeface="Calibri"/>
                <a:cs typeface="Calibri"/>
              </a:rPr>
              <a:t>N</a:t>
            </a:r>
            <a:r>
              <a:rPr sz="1150" spc="5" dirty="0">
                <a:solidFill>
                  <a:srgbClr val="585858"/>
                </a:solidFill>
                <a:latin typeface="Calibri"/>
                <a:cs typeface="Calibri"/>
              </a:rPr>
              <a:t>G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L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64" name="object 164"/>
          <p:cNvSpPr txBox="1"/>
          <p:nvPr/>
        </p:nvSpPr>
        <p:spPr>
          <a:xfrm>
            <a:off x="4887021" y="7756627"/>
            <a:ext cx="554990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HLTH</a:t>
            </a:r>
            <a:r>
              <a:rPr sz="1150" spc="-5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SCI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65" name="object 165"/>
          <p:cNvSpPr txBox="1"/>
          <p:nvPr/>
        </p:nvSpPr>
        <p:spPr>
          <a:xfrm>
            <a:off x="5690083" y="7756627"/>
            <a:ext cx="110807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08000" algn="l"/>
              </a:tabLst>
            </a:pP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K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H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A	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L</a:t>
            </a:r>
            <a:r>
              <a:rPr sz="1150" spc="5" dirty="0">
                <a:solidFill>
                  <a:srgbClr val="585858"/>
                </a:solidFill>
                <a:latin typeface="Calibri"/>
                <a:cs typeface="Calibri"/>
              </a:rPr>
              <a:t>A</a:t>
            </a:r>
            <a:r>
              <a:rPr sz="1150" spc="-15" dirty="0">
                <a:solidFill>
                  <a:srgbClr val="585858"/>
                </a:solidFill>
                <a:latin typeface="Calibri"/>
                <a:cs typeface="Calibri"/>
              </a:rPr>
              <a:t>N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G/</a:t>
            </a:r>
            <a:r>
              <a:rPr sz="1150" spc="-15" dirty="0">
                <a:solidFill>
                  <a:srgbClr val="585858"/>
                </a:solidFill>
                <a:latin typeface="Calibri"/>
                <a:cs typeface="Calibri"/>
              </a:rPr>
              <a:t>E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S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L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66" name="object 166"/>
          <p:cNvSpPr txBox="1"/>
          <p:nvPr/>
        </p:nvSpPr>
        <p:spPr>
          <a:xfrm>
            <a:off x="7055539" y="7756627"/>
            <a:ext cx="203200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LI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B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67" name="object 167"/>
          <p:cNvSpPr txBox="1"/>
          <p:nvPr/>
        </p:nvSpPr>
        <p:spPr>
          <a:xfrm>
            <a:off x="7523419" y="7756627"/>
            <a:ext cx="59753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M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A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T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H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/C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S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68" name="object 168"/>
          <p:cNvSpPr txBox="1"/>
          <p:nvPr/>
        </p:nvSpPr>
        <p:spPr>
          <a:xfrm>
            <a:off x="8241332" y="7756627"/>
            <a:ext cx="488950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NAT</a:t>
            </a:r>
            <a:r>
              <a:rPr sz="1150" spc="-7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SCI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69" name="object 169"/>
          <p:cNvSpPr txBox="1"/>
          <p:nvPr/>
        </p:nvSpPr>
        <p:spPr>
          <a:xfrm>
            <a:off x="9052003" y="7756627"/>
            <a:ext cx="198120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NC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70" name="object 170"/>
          <p:cNvSpPr txBox="1"/>
          <p:nvPr/>
        </p:nvSpPr>
        <p:spPr>
          <a:xfrm>
            <a:off x="9683012" y="7756627"/>
            <a:ext cx="262890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P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C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A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71" name="object 171"/>
          <p:cNvSpPr txBox="1"/>
          <p:nvPr/>
        </p:nvSpPr>
        <p:spPr>
          <a:xfrm>
            <a:off x="10239260" y="7756627"/>
            <a:ext cx="48196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SOC</a:t>
            </a:r>
            <a:r>
              <a:rPr sz="1150" spc="-6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SCI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72" name="object 172"/>
          <p:cNvSpPr txBox="1"/>
          <p:nvPr/>
        </p:nvSpPr>
        <p:spPr>
          <a:xfrm>
            <a:off x="10952491" y="7756627"/>
            <a:ext cx="38417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V</a:t>
            </a:r>
            <a:r>
              <a:rPr sz="1150" spc="5" dirty="0">
                <a:solidFill>
                  <a:srgbClr val="585858"/>
                </a:solidFill>
                <a:latin typeface="Calibri"/>
                <a:cs typeface="Calibri"/>
              </a:rPr>
              <a:t>A</a:t>
            </a:r>
            <a:r>
              <a:rPr sz="1150" spc="-15" dirty="0">
                <a:solidFill>
                  <a:srgbClr val="585858"/>
                </a:solidFill>
                <a:latin typeface="Calibri"/>
                <a:cs typeface="Calibri"/>
              </a:rPr>
              <a:t>M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S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73" name="object 173"/>
          <p:cNvSpPr/>
          <p:nvPr/>
        </p:nvSpPr>
        <p:spPr>
          <a:xfrm>
            <a:off x="673734" y="7987283"/>
            <a:ext cx="0" cy="233679"/>
          </a:xfrm>
          <a:custGeom>
            <a:avLst/>
            <a:gdLst/>
            <a:ahLst/>
            <a:cxnLst/>
            <a:rect l="l" t="t" r="r" b="b"/>
            <a:pathLst>
              <a:path h="233679">
                <a:moveTo>
                  <a:pt x="0" y="0"/>
                </a:moveTo>
                <a:lnTo>
                  <a:pt x="0" y="233172"/>
                </a:lnTo>
              </a:path>
            </a:pathLst>
          </a:custGeom>
          <a:ln w="635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683259" y="7987283"/>
            <a:ext cx="1485900" cy="0"/>
          </a:xfrm>
          <a:custGeom>
            <a:avLst/>
            <a:gdLst/>
            <a:ahLst/>
            <a:cxnLst/>
            <a:rect l="l" t="t" r="r" b="b"/>
            <a:pathLst>
              <a:path w="1485900">
                <a:moveTo>
                  <a:pt x="0" y="0"/>
                </a:moveTo>
                <a:lnTo>
                  <a:pt x="1485900" y="0"/>
                </a:lnTo>
              </a:path>
            </a:pathLst>
          </a:custGeom>
          <a:ln w="12191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2179320" y="7987283"/>
            <a:ext cx="654050" cy="0"/>
          </a:xfrm>
          <a:custGeom>
            <a:avLst/>
            <a:gdLst/>
            <a:ahLst/>
            <a:cxnLst/>
            <a:rect l="l" t="t" r="r" b="b"/>
            <a:pathLst>
              <a:path w="654050">
                <a:moveTo>
                  <a:pt x="0" y="0"/>
                </a:moveTo>
                <a:lnTo>
                  <a:pt x="654050" y="0"/>
                </a:lnTo>
              </a:path>
            </a:pathLst>
          </a:custGeom>
          <a:ln w="12191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2843529" y="7987283"/>
            <a:ext cx="654050" cy="0"/>
          </a:xfrm>
          <a:custGeom>
            <a:avLst/>
            <a:gdLst/>
            <a:ahLst/>
            <a:cxnLst/>
            <a:rect l="l" t="t" r="r" b="b"/>
            <a:pathLst>
              <a:path w="654050">
                <a:moveTo>
                  <a:pt x="0" y="0"/>
                </a:moveTo>
                <a:lnTo>
                  <a:pt x="654050" y="0"/>
                </a:lnTo>
              </a:path>
            </a:pathLst>
          </a:custGeom>
          <a:ln w="12191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3507740" y="7987283"/>
            <a:ext cx="654050" cy="0"/>
          </a:xfrm>
          <a:custGeom>
            <a:avLst/>
            <a:gdLst/>
            <a:ahLst/>
            <a:cxnLst/>
            <a:rect l="l" t="t" r="r" b="b"/>
            <a:pathLst>
              <a:path w="654050">
                <a:moveTo>
                  <a:pt x="0" y="0"/>
                </a:moveTo>
                <a:lnTo>
                  <a:pt x="654050" y="0"/>
                </a:lnTo>
              </a:path>
            </a:pathLst>
          </a:custGeom>
          <a:ln w="12191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4173220" y="7987283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1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4837429" y="7987283"/>
            <a:ext cx="654050" cy="0"/>
          </a:xfrm>
          <a:custGeom>
            <a:avLst/>
            <a:gdLst/>
            <a:ahLst/>
            <a:cxnLst/>
            <a:rect l="l" t="t" r="r" b="b"/>
            <a:pathLst>
              <a:path w="654050">
                <a:moveTo>
                  <a:pt x="0" y="0"/>
                </a:moveTo>
                <a:lnTo>
                  <a:pt x="654050" y="0"/>
                </a:lnTo>
              </a:path>
            </a:pathLst>
          </a:custGeom>
          <a:ln w="12191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5502909" y="7987283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80" y="0"/>
                </a:lnTo>
              </a:path>
            </a:pathLst>
          </a:custGeom>
          <a:ln w="12191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6167120" y="7987283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1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6832600" y="7987283"/>
            <a:ext cx="651510" cy="0"/>
          </a:xfrm>
          <a:custGeom>
            <a:avLst/>
            <a:gdLst/>
            <a:ahLst/>
            <a:cxnLst/>
            <a:rect l="l" t="t" r="r" b="b"/>
            <a:pathLst>
              <a:path w="651509">
                <a:moveTo>
                  <a:pt x="0" y="0"/>
                </a:moveTo>
                <a:lnTo>
                  <a:pt x="651510" y="0"/>
                </a:lnTo>
              </a:path>
            </a:pathLst>
          </a:custGeom>
          <a:ln w="12191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7496809" y="7987283"/>
            <a:ext cx="651510" cy="0"/>
          </a:xfrm>
          <a:custGeom>
            <a:avLst/>
            <a:gdLst/>
            <a:ahLst/>
            <a:cxnLst/>
            <a:rect l="l" t="t" r="r" b="b"/>
            <a:pathLst>
              <a:path w="651509">
                <a:moveTo>
                  <a:pt x="0" y="0"/>
                </a:moveTo>
                <a:lnTo>
                  <a:pt x="651509" y="0"/>
                </a:lnTo>
              </a:path>
            </a:pathLst>
          </a:custGeom>
          <a:ln w="12191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8161019" y="7987283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1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8825230" y="7987283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1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9489440" y="7987283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1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10154919" y="7987283"/>
            <a:ext cx="651510" cy="0"/>
          </a:xfrm>
          <a:custGeom>
            <a:avLst/>
            <a:gdLst/>
            <a:ahLst/>
            <a:cxnLst/>
            <a:rect l="l" t="t" r="r" b="b"/>
            <a:pathLst>
              <a:path w="651509">
                <a:moveTo>
                  <a:pt x="0" y="0"/>
                </a:moveTo>
                <a:lnTo>
                  <a:pt x="651510" y="0"/>
                </a:lnTo>
              </a:path>
            </a:pathLst>
          </a:custGeom>
          <a:ln w="12191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10819130" y="7987283"/>
            <a:ext cx="651510" cy="0"/>
          </a:xfrm>
          <a:custGeom>
            <a:avLst/>
            <a:gdLst/>
            <a:ahLst/>
            <a:cxnLst/>
            <a:rect l="l" t="t" r="r" b="b"/>
            <a:pathLst>
              <a:path w="651509">
                <a:moveTo>
                  <a:pt x="0" y="0"/>
                </a:moveTo>
                <a:lnTo>
                  <a:pt x="651509" y="0"/>
                </a:lnTo>
              </a:path>
            </a:pathLst>
          </a:custGeom>
          <a:ln w="12191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11480165" y="7987283"/>
            <a:ext cx="0" cy="233679"/>
          </a:xfrm>
          <a:custGeom>
            <a:avLst/>
            <a:gdLst/>
            <a:ahLst/>
            <a:cxnLst/>
            <a:rect l="l" t="t" r="r" b="b"/>
            <a:pathLst>
              <a:path h="233679">
                <a:moveTo>
                  <a:pt x="0" y="0"/>
                </a:moveTo>
                <a:lnTo>
                  <a:pt x="0" y="233172"/>
                </a:lnTo>
              </a:path>
            </a:pathLst>
          </a:custGeom>
          <a:ln w="635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728472" y="8058911"/>
            <a:ext cx="79375" cy="81280"/>
          </a:xfrm>
          <a:custGeom>
            <a:avLst/>
            <a:gdLst/>
            <a:ahLst/>
            <a:cxnLst/>
            <a:rect l="l" t="t" r="r" b="b"/>
            <a:pathLst>
              <a:path w="79375" h="81279">
                <a:moveTo>
                  <a:pt x="0" y="0"/>
                </a:moveTo>
                <a:lnTo>
                  <a:pt x="79248" y="0"/>
                </a:lnTo>
                <a:lnTo>
                  <a:pt x="79248" y="80772"/>
                </a:lnTo>
                <a:lnTo>
                  <a:pt x="0" y="80772"/>
                </a:lnTo>
                <a:lnTo>
                  <a:pt x="0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 txBox="1"/>
          <p:nvPr/>
        </p:nvSpPr>
        <p:spPr>
          <a:xfrm>
            <a:off x="828547" y="7982228"/>
            <a:ext cx="1314450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Total FTES</a:t>
            </a:r>
            <a:r>
              <a:rPr sz="1150" spc="-6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2018/2019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92" name="object 192"/>
          <p:cNvSpPr txBox="1"/>
          <p:nvPr/>
        </p:nvSpPr>
        <p:spPr>
          <a:xfrm>
            <a:off x="2235261" y="7985300"/>
            <a:ext cx="54165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,4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8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6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4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8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93" name="object 193"/>
          <p:cNvSpPr txBox="1"/>
          <p:nvPr/>
        </p:nvSpPr>
        <p:spPr>
          <a:xfrm>
            <a:off x="2954491" y="7985300"/>
            <a:ext cx="1816100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76910" algn="l"/>
                <a:tab pos="1286510" algn="l"/>
              </a:tabLst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4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5</a:t>
            </a:r>
            <a:r>
              <a:rPr sz="1150" spc="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8	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3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9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5</a:t>
            </a:r>
            <a:r>
              <a:rPr sz="1150" spc="10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6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	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,8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3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4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9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94" name="object 194"/>
          <p:cNvSpPr txBox="1"/>
          <p:nvPr/>
        </p:nvSpPr>
        <p:spPr>
          <a:xfrm>
            <a:off x="4947883" y="7985300"/>
            <a:ext cx="115125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21665" algn="l"/>
              </a:tabLst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4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5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2</a:t>
            </a:r>
            <a:r>
              <a:rPr sz="1150" spc="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6	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,0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8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7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95" name="object 195"/>
          <p:cNvSpPr txBox="1"/>
          <p:nvPr/>
        </p:nvSpPr>
        <p:spPr>
          <a:xfrm>
            <a:off x="6222045" y="7985300"/>
            <a:ext cx="54165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,0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4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2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6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96" name="object 196"/>
          <p:cNvSpPr txBox="1"/>
          <p:nvPr/>
        </p:nvSpPr>
        <p:spPr>
          <a:xfrm>
            <a:off x="6977851" y="7985300"/>
            <a:ext cx="1115060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85470" algn="l"/>
              </a:tabLst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2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3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80	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2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,7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7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7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9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97" name="object 197"/>
          <p:cNvSpPr txBox="1"/>
          <p:nvPr/>
        </p:nvSpPr>
        <p:spPr>
          <a:xfrm>
            <a:off x="8215437" y="7985300"/>
            <a:ext cx="54165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2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,7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5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9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8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5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98" name="object 198"/>
          <p:cNvSpPr txBox="1"/>
          <p:nvPr/>
        </p:nvSpPr>
        <p:spPr>
          <a:xfrm>
            <a:off x="8934667" y="7985300"/>
            <a:ext cx="115125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21665" algn="l"/>
              </a:tabLst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5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5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9</a:t>
            </a:r>
            <a:r>
              <a:rPr sz="1150" spc="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4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4	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,3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7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9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2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9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99" name="object 199"/>
          <p:cNvSpPr txBox="1"/>
          <p:nvPr/>
        </p:nvSpPr>
        <p:spPr>
          <a:xfrm>
            <a:off x="10208828" y="7985300"/>
            <a:ext cx="54165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3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,5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4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2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6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4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00" name="object 200"/>
          <p:cNvSpPr txBox="1"/>
          <p:nvPr/>
        </p:nvSpPr>
        <p:spPr>
          <a:xfrm>
            <a:off x="10873195" y="7985300"/>
            <a:ext cx="54165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,6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5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8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7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01" name="object 201"/>
          <p:cNvSpPr/>
          <p:nvPr/>
        </p:nvSpPr>
        <p:spPr>
          <a:xfrm>
            <a:off x="673734" y="8220456"/>
            <a:ext cx="0" cy="231775"/>
          </a:xfrm>
          <a:custGeom>
            <a:avLst/>
            <a:gdLst/>
            <a:ahLst/>
            <a:cxnLst/>
            <a:rect l="l" t="t" r="r" b="b"/>
            <a:pathLst>
              <a:path h="231775">
                <a:moveTo>
                  <a:pt x="0" y="0"/>
                </a:moveTo>
                <a:lnTo>
                  <a:pt x="0" y="231648"/>
                </a:lnTo>
              </a:path>
            </a:pathLst>
          </a:custGeom>
          <a:ln w="635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683259" y="8220456"/>
            <a:ext cx="1485900" cy="0"/>
          </a:xfrm>
          <a:custGeom>
            <a:avLst/>
            <a:gdLst/>
            <a:ahLst/>
            <a:cxnLst/>
            <a:rect l="l" t="t" r="r" b="b"/>
            <a:pathLst>
              <a:path w="1485900">
                <a:moveTo>
                  <a:pt x="0" y="0"/>
                </a:moveTo>
                <a:lnTo>
                  <a:pt x="148590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2179320" y="8220456"/>
            <a:ext cx="654050" cy="0"/>
          </a:xfrm>
          <a:custGeom>
            <a:avLst/>
            <a:gdLst/>
            <a:ahLst/>
            <a:cxnLst/>
            <a:rect l="l" t="t" r="r" b="b"/>
            <a:pathLst>
              <a:path w="654050">
                <a:moveTo>
                  <a:pt x="0" y="0"/>
                </a:moveTo>
                <a:lnTo>
                  <a:pt x="65405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2843529" y="8220456"/>
            <a:ext cx="654050" cy="0"/>
          </a:xfrm>
          <a:custGeom>
            <a:avLst/>
            <a:gdLst/>
            <a:ahLst/>
            <a:cxnLst/>
            <a:rect l="l" t="t" r="r" b="b"/>
            <a:pathLst>
              <a:path w="654050">
                <a:moveTo>
                  <a:pt x="0" y="0"/>
                </a:moveTo>
                <a:lnTo>
                  <a:pt x="65405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3507740" y="8220456"/>
            <a:ext cx="654050" cy="0"/>
          </a:xfrm>
          <a:custGeom>
            <a:avLst/>
            <a:gdLst/>
            <a:ahLst/>
            <a:cxnLst/>
            <a:rect l="l" t="t" r="r" b="b"/>
            <a:pathLst>
              <a:path w="654050">
                <a:moveTo>
                  <a:pt x="0" y="0"/>
                </a:moveTo>
                <a:lnTo>
                  <a:pt x="65405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4173220" y="8220456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4837429" y="8220456"/>
            <a:ext cx="654050" cy="0"/>
          </a:xfrm>
          <a:custGeom>
            <a:avLst/>
            <a:gdLst/>
            <a:ahLst/>
            <a:cxnLst/>
            <a:rect l="l" t="t" r="r" b="b"/>
            <a:pathLst>
              <a:path w="654050">
                <a:moveTo>
                  <a:pt x="0" y="0"/>
                </a:moveTo>
                <a:lnTo>
                  <a:pt x="65405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5502909" y="8220456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8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6167120" y="8220456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6832600" y="8220456"/>
            <a:ext cx="651510" cy="0"/>
          </a:xfrm>
          <a:custGeom>
            <a:avLst/>
            <a:gdLst/>
            <a:ahLst/>
            <a:cxnLst/>
            <a:rect l="l" t="t" r="r" b="b"/>
            <a:pathLst>
              <a:path w="651509">
                <a:moveTo>
                  <a:pt x="0" y="0"/>
                </a:moveTo>
                <a:lnTo>
                  <a:pt x="65151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7496809" y="8220456"/>
            <a:ext cx="651510" cy="0"/>
          </a:xfrm>
          <a:custGeom>
            <a:avLst/>
            <a:gdLst/>
            <a:ahLst/>
            <a:cxnLst/>
            <a:rect l="l" t="t" r="r" b="b"/>
            <a:pathLst>
              <a:path w="651509">
                <a:moveTo>
                  <a:pt x="0" y="0"/>
                </a:moveTo>
                <a:lnTo>
                  <a:pt x="65150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8161019" y="8220456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8825230" y="8220456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9489440" y="8220456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10154919" y="8220456"/>
            <a:ext cx="651510" cy="0"/>
          </a:xfrm>
          <a:custGeom>
            <a:avLst/>
            <a:gdLst/>
            <a:ahLst/>
            <a:cxnLst/>
            <a:rect l="l" t="t" r="r" b="b"/>
            <a:pathLst>
              <a:path w="651509">
                <a:moveTo>
                  <a:pt x="0" y="0"/>
                </a:moveTo>
                <a:lnTo>
                  <a:pt x="65151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10819130" y="8220456"/>
            <a:ext cx="651510" cy="0"/>
          </a:xfrm>
          <a:custGeom>
            <a:avLst/>
            <a:gdLst/>
            <a:ahLst/>
            <a:cxnLst/>
            <a:rect l="l" t="t" r="r" b="b"/>
            <a:pathLst>
              <a:path w="651509">
                <a:moveTo>
                  <a:pt x="0" y="0"/>
                </a:moveTo>
                <a:lnTo>
                  <a:pt x="65150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11480165" y="8220456"/>
            <a:ext cx="0" cy="231775"/>
          </a:xfrm>
          <a:custGeom>
            <a:avLst/>
            <a:gdLst/>
            <a:ahLst/>
            <a:cxnLst/>
            <a:rect l="l" t="t" r="r" b="b"/>
            <a:pathLst>
              <a:path h="231775">
                <a:moveTo>
                  <a:pt x="0" y="0"/>
                </a:moveTo>
                <a:lnTo>
                  <a:pt x="0" y="231648"/>
                </a:lnTo>
              </a:path>
            </a:pathLst>
          </a:custGeom>
          <a:ln w="635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728472" y="8292083"/>
            <a:ext cx="79375" cy="81280"/>
          </a:xfrm>
          <a:custGeom>
            <a:avLst/>
            <a:gdLst/>
            <a:ahLst/>
            <a:cxnLst/>
            <a:rect l="l" t="t" r="r" b="b"/>
            <a:pathLst>
              <a:path w="79375" h="81279">
                <a:moveTo>
                  <a:pt x="0" y="0"/>
                </a:moveTo>
                <a:lnTo>
                  <a:pt x="79248" y="0"/>
                </a:lnTo>
                <a:lnTo>
                  <a:pt x="79248" y="80772"/>
                </a:lnTo>
                <a:lnTo>
                  <a:pt x="0" y="80772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 txBox="1"/>
          <p:nvPr/>
        </p:nvSpPr>
        <p:spPr>
          <a:xfrm>
            <a:off x="828547" y="8213827"/>
            <a:ext cx="118935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5 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Year FTES</a:t>
            </a:r>
            <a:r>
              <a:rPr sz="1150" spc="-6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Growth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20" name="object 220"/>
          <p:cNvSpPr txBox="1"/>
          <p:nvPr/>
        </p:nvSpPr>
        <p:spPr>
          <a:xfrm>
            <a:off x="2235261" y="8218362"/>
            <a:ext cx="54165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,6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2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8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9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21" name="object 221"/>
          <p:cNvSpPr txBox="1"/>
          <p:nvPr/>
        </p:nvSpPr>
        <p:spPr>
          <a:xfrm>
            <a:off x="2954491" y="8218362"/>
            <a:ext cx="1816100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76910" algn="l"/>
                <a:tab pos="1286510" algn="l"/>
              </a:tabLst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4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6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4</a:t>
            </a:r>
            <a:r>
              <a:rPr sz="1150" spc="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8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1	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4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5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4</a:t>
            </a:r>
            <a:r>
              <a:rPr sz="1150" spc="10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3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3	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,9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9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2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22" name="object 222"/>
          <p:cNvSpPr txBox="1"/>
          <p:nvPr/>
        </p:nvSpPr>
        <p:spPr>
          <a:xfrm>
            <a:off x="4947883" y="8218362"/>
            <a:ext cx="115125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21665" algn="l"/>
              </a:tabLst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5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9</a:t>
            </a:r>
            <a:r>
              <a:rPr sz="1150" spc="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2	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,0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9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7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3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23" name="object 223"/>
          <p:cNvSpPr txBox="1"/>
          <p:nvPr/>
        </p:nvSpPr>
        <p:spPr>
          <a:xfrm>
            <a:off x="6222045" y="8218362"/>
            <a:ext cx="54165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,0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9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7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8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24" name="object 224"/>
          <p:cNvSpPr txBox="1"/>
          <p:nvPr/>
        </p:nvSpPr>
        <p:spPr>
          <a:xfrm>
            <a:off x="6977851" y="8218362"/>
            <a:ext cx="1115060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85470" algn="l"/>
              </a:tabLst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2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3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80	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3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,1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6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2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6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6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25" name="object 225"/>
          <p:cNvSpPr txBox="1"/>
          <p:nvPr/>
        </p:nvSpPr>
        <p:spPr>
          <a:xfrm>
            <a:off x="8215437" y="8218362"/>
            <a:ext cx="54165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3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,0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5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5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3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26" name="object 226"/>
          <p:cNvSpPr txBox="1"/>
          <p:nvPr/>
        </p:nvSpPr>
        <p:spPr>
          <a:xfrm>
            <a:off x="9116084" y="8218362"/>
            <a:ext cx="7048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-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27" name="object 227"/>
          <p:cNvSpPr txBox="1"/>
          <p:nvPr/>
        </p:nvSpPr>
        <p:spPr>
          <a:xfrm>
            <a:off x="9544315" y="8218362"/>
            <a:ext cx="54165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,4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4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3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9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9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28" name="object 228"/>
          <p:cNvSpPr txBox="1"/>
          <p:nvPr/>
        </p:nvSpPr>
        <p:spPr>
          <a:xfrm>
            <a:off x="10208828" y="8218362"/>
            <a:ext cx="54165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3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,8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5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2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8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8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29" name="object 229"/>
          <p:cNvSpPr txBox="1"/>
          <p:nvPr/>
        </p:nvSpPr>
        <p:spPr>
          <a:xfrm>
            <a:off x="10873195" y="8218362"/>
            <a:ext cx="54165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,5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9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4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4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30" name="object 230"/>
          <p:cNvSpPr/>
          <p:nvPr/>
        </p:nvSpPr>
        <p:spPr>
          <a:xfrm>
            <a:off x="673734" y="8452104"/>
            <a:ext cx="0" cy="233679"/>
          </a:xfrm>
          <a:custGeom>
            <a:avLst/>
            <a:gdLst/>
            <a:ahLst/>
            <a:cxnLst/>
            <a:rect l="l" t="t" r="r" b="b"/>
            <a:pathLst>
              <a:path h="233679">
                <a:moveTo>
                  <a:pt x="0" y="0"/>
                </a:moveTo>
                <a:lnTo>
                  <a:pt x="0" y="233172"/>
                </a:lnTo>
              </a:path>
            </a:pathLst>
          </a:custGeom>
          <a:ln w="635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683259" y="8452104"/>
            <a:ext cx="1485900" cy="0"/>
          </a:xfrm>
          <a:custGeom>
            <a:avLst/>
            <a:gdLst/>
            <a:ahLst/>
            <a:cxnLst/>
            <a:rect l="l" t="t" r="r" b="b"/>
            <a:pathLst>
              <a:path w="1485900">
                <a:moveTo>
                  <a:pt x="0" y="0"/>
                </a:moveTo>
                <a:lnTo>
                  <a:pt x="148590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2179320" y="8452104"/>
            <a:ext cx="654050" cy="0"/>
          </a:xfrm>
          <a:custGeom>
            <a:avLst/>
            <a:gdLst/>
            <a:ahLst/>
            <a:cxnLst/>
            <a:rect l="l" t="t" r="r" b="b"/>
            <a:pathLst>
              <a:path w="654050">
                <a:moveTo>
                  <a:pt x="0" y="0"/>
                </a:moveTo>
                <a:lnTo>
                  <a:pt x="65405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2843529" y="8452104"/>
            <a:ext cx="654050" cy="0"/>
          </a:xfrm>
          <a:custGeom>
            <a:avLst/>
            <a:gdLst/>
            <a:ahLst/>
            <a:cxnLst/>
            <a:rect l="l" t="t" r="r" b="b"/>
            <a:pathLst>
              <a:path w="654050">
                <a:moveTo>
                  <a:pt x="0" y="0"/>
                </a:moveTo>
                <a:lnTo>
                  <a:pt x="65405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3507740" y="8452104"/>
            <a:ext cx="654050" cy="0"/>
          </a:xfrm>
          <a:custGeom>
            <a:avLst/>
            <a:gdLst/>
            <a:ahLst/>
            <a:cxnLst/>
            <a:rect l="l" t="t" r="r" b="b"/>
            <a:pathLst>
              <a:path w="654050">
                <a:moveTo>
                  <a:pt x="0" y="0"/>
                </a:moveTo>
                <a:lnTo>
                  <a:pt x="65405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4173220" y="8452104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4837429" y="8452104"/>
            <a:ext cx="654050" cy="0"/>
          </a:xfrm>
          <a:custGeom>
            <a:avLst/>
            <a:gdLst/>
            <a:ahLst/>
            <a:cxnLst/>
            <a:rect l="l" t="t" r="r" b="b"/>
            <a:pathLst>
              <a:path w="654050">
                <a:moveTo>
                  <a:pt x="0" y="0"/>
                </a:moveTo>
                <a:lnTo>
                  <a:pt x="65405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5502909" y="8452104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8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6167120" y="8452104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6832600" y="8452104"/>
            <a:ext cx="651510" cy="0"/>
          </a:xfrm>
          <a:custGeom>
            <a:avLst/>
            <a:gdLst/>
            <a:ahLst/>
            <a:cxnLst/>
            <a:rect l="l" t="t" r="r" b="b"/>
            <a:pathLst>
              <a:path w="651509">
                <a:moveTo>
                  <a:pt x="0" y="0"/>
                </a:moveTo>
                <a:lnTo>
                  <a:pt x="65151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7496809" y="8452104"/>
            <a:ext cx="651510" cy="0"/>
          </a:xfrm>
          <a:custGeom>
            <a:avLst/>
            <a:gdLst/>
            <a:ahLst/>
            <a:cxnLst/>
            <a:rect l="l" t="t" r="r" b="b"/>
            <a:pathLst>
              <a:path w="651509">
                <a:moveTo>
                  <a:pt x="0" y="0"/>
                </a:moveTo>
                <a:lnTo>
                  <a:pt x="65150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8161019" y="8452104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8825230" y="8452104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9489440" y="8452104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10154919" y="8452104"/>
            <a:ext cx="651510" cy="0"/>
          </a:xfrm>
          <a:custGeom>
            <a:avLst/>
            <a:gdLst/>
            <a:ahLst/>
            <a:cxnLst/>
            <a:rect l="l" t="t" r="r" b="b"/>
            <a:pathLst>
              <a:path w="651509">
                <a:moveTo>
                  <a:pt x="0" y="0"/>
                </a:moveTo>
                <a:lnTo>
                  <a:pt x="65151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10819130" y="8452104"/>
            <a:ext cx="651510" cy="0"/>
          </a:xfrm>
          <a:custGeom>
            <a:avLst/>
            <a:gdLst/>
            <a:ahLst/>
            <a:cxnLst/>
            <a:rect l="l" t="t" r="r" b="b"/>
            <a:pathLst>
              <a:path w="651509">
                <a:moveTo>
                  <a:pt x="0" y="0"/>
                </a:moveTo>
                <a:lnTo>
                  <a:pt x="65150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679958" y="7981188"/>
            <a:ext cx="0" cy="704215"/>
          </a:xfrm>
          <a:custGeom>
            <a:avLst/>
            <a:gdLst/>
            <a:ahLst/>
            <a:cxnLst/>
            <a:rect l="l" t="t" r="r" b="b"/>
            <a:pathLst>
              <a:path h="704215">
                <a:moveTo>
                  <a:pt x="0" y="0"/>
                </a:moveTo>
                <a:lnTo>
                  <a:pt x="0" y="704087"/>
                </a:lnTo>
              </a:path>
            </a:pathLst>
          </a:custGeom>
          <a:ln w="660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683259" y="8685276"/>
            <a:ext cx="1485900" cy="0"/>
          </a:xfrm>
          <a:custGeom>
            <a:avLst/>
            <a:gdLst/>
            <a:ahLst/>
            <a:cxnLst/>
            <a:rect l="l" t="t" r="r" b="b"/>
            <a:pathLst>
              <a:path w="1485900">
                <a:moveTo>
                  <a:pt x="0" y="0"/>
                </a:moveTo>
                <a:lnTo>
                  <a:pt x="148590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2179320" y="8685276"/>
            <a:ext cx="654050" cy="0"/>
          </a:xfrm>
          <a:custGeom>
            <a:avLst/>
            <a:gdLst/>
            <a:ahLst/>
            <a:cxnLst/>
            <a:rect l="l" t="t" r="r" b="b"/>
            <a:pathLst>
              <a:path w="654050">
                <a:moveTo>
                  <a:pt x="0" y="0"/>
                </a:moveTo>
                <a:lnTo>
                  <a:pt x="65405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2843529" y="8685276"/>
            <a:ext cx="654050" cy="0"/>
          </a:xfrm>
          <a:custGeom>
            <a:avLst/>
            <a:gdLst/>
            <a:ahLst/>
            <a:cxnLst/>
            <a:rect l="l" t="t" r="r" b="b"/>
            <a:pathLst>
              <a:path w="654050">
                <a:moveTo>
                  <a:pt x="0" y="0"/>
                </a:moveTo>
                <a:lnTo>
                  <a:pt x="65405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3507740" y="8685276"/>
            <a:ext cx="654050" cy="0"/>
          </a:xfrm>
          <a:custGeom>
            <a:avLst/>
            <a:gdLst/>
            <a:ahLst/>
            <a:cxnLst/>
            <a:rect l="l" t="t" r="r" b="b"/>
            <a:pathLst>
              <a:path w="654050">
                <a:moveTo>
                  <a:pt x="0" y="0"/>
                </a:moveTo>
                <a:lnTo>
                  <a:pt x="65405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4173220" y="8685276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4837429" y="8685276"/>
            <a:ext cx="654050" cy="0"/>
          </a:xfrm>
          <a:custGeom>
            <a:avLst/>
            <a:gdLst/>
            <a:ahLst/>
            <a:cxnLst/>
            <a:rect l="l" t="t" r="r" b="b"/>
            <a:pathLst>
              <a:path w="654050">
                <a:moveTo>
                  <a:pt x="0" y="0"/>
                </a:moveTo>
                <a:lnTo>
                  <a:pt x="65405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5502909" y="8685276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8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6167120" y="8685276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6832600" y="8685276"/>
            <a:ext cx="651510" cy="0"/>
          </a:xfrm>
          <a:custGeom>
            <a:avLst/>
            <a:gdLst/>
            <a:ahLst/>
            <a:cxnLst/>
            <a:rect l="l" t="t" r="r" b="b"/>
            <a:pathLst>
              <a:path w="651509">
                <a:moveTo>
                  <a:pt x="0" y="0"/>
                </a:moveTo>
                <a:lnTo>
                  <a:pt x="65151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7496809" y="8685276"/>
            <a:ext cx="651510" cy="0"/>
          </a:xfrm>
          <a:custGeom>
            <a:avLst/>
            <a:gdLst/>
            <a:ahLst/>
            <a:cxnLst/>
            <a:rect l="l" t="t" r="r" b="b"/>
            <a:pathLst>
              <a:path w="651509">
                <a:moveTo>
                  <a:pt x="0" y="0"/>
                </a:moveTo>
                <a:lnTo>
                  <a:pt x="65150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8161019" y="8685276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8825230" y="8685276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9489440" y="8685276"/>
            <a:ext cx="652780" cy="0"/>
          </a:xfrm>
          <a:custGeom>
            <a:avLst/>
            <a:gdLst/>
            <a:ahLst/>
            <a:cxnLst/>
            <a:rect l="l" t="t" r="r" b="b"/>
            <a:pathLst>
              <a:path w="652779">
                <a:moveTo>
                  <a:pt x="0" y="0"/>
                </a:moveTo>
                <a:lnTo>
                  <a:pt x="65277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10154919" y="8685276"/>
            <a:ext cx="651510" cy="0"/>
          </a:xfrm>
          <a:custGeom>
            <a:avLst/>
            <a:gdLst/>
            <a:ahLst/>
            <a:cxnLst/>
            <a:rect l="l" t="t" r="r" b="b"/>
            <a:pathLst>
              <a:path w="651509">
                <a:moveTo>
                  <a:pt x="0" y="0"/>
                </a:moveTo>
                <a:lnTo>
                  <a:pt x="651510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10819130" y="8685276"/>
            <a:ext cx="651510" cy="0"/>
          </a:xfrm>
          <a:custGeom>
            <a:avLst/>
            <a:gdLst/>
            <a:ahLst/>
            <a:cxnLst/>
            <a:rect l="l" t="t" r="r" b="b"/>
            <a:pathLst>
              <a:path w="651509">
                <a:moveTo>
                  <a:pt x="0" y="0"/>
                </a:moveTo>
                <a:lnTo>
                  <a:pt x="651509" y="0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2173985" y="7763256"/>
            <a:ext cx="0" cy="928369"/>
          </a:xfrm>
          <a:custGeom>
            <a:avLst/>
            <a:gdLst/>
            <a:ahLst/>
            <a:cxnLst/>
            <a:rect l="l" t="t" r="r" b="b"/>
            <a:pathLst>
              <a:path h="928370">
                <a:moveTo>
                  <a:pt x="0" y="0"/>
                </a:moveTo>
                <a:lnTo>
                  <a:pt x="0" y="928116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2838450" y="7763256"/>
            <a:ext cx="0" cy="928369"/>
          </a:xfrm>
          <a:custGeom>
            <a:avLst/>
            <a:gdLst/>
            <a:ahLst/>
            <a:cxnLst/>
            <a:rect l="l" t="t" r="r" b="b"/>
            <a:pathLst>
              <a:path h="928370">
                <a:moveTo>
                  <a:pt x="0" y="0"/>
                </a:moveTo>
                <a:lnTo>
                  <a:pt x="0" y="928116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3502914" y="7763256"/>
            <a:ext cx="0" cy="928369"/>
          </a:xfrm>
          <a:custGeom>
            <a:avLst/>
            <a:gdLst/>
            <a:ahLst/>
            <a:cxnLst/>
            <a:rect l="l" t="t" r="r" b="b"/>
            <a:pathLst>
              <a:path h="928370">
                <a:moveTo>
                  <a:pt x="0" y="0"/>
                </a:moveTo>
                <a:lnTo>
                  <a:pt x="0" y="928116"/>
                </a:lnTo>
              </a:path>
            </a:pathLst>
          </a:custGeom>
          <a:ln w="10668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4167504" y="7763256"/>
            <a:ext cx="0" cy="928369"/>
          </a:xfrm>
          <a:custGeom>
            <a:avLst/>
            <a:gdLst/>
            <a:ahLst/>
            <a:cxnLst/>
            <a:rect l="l" t="t" r="r" b="b"/>
            <a:pathLst>
              <a:path h="928370">
                <a:moveTo>
                  <a:pt x="0" y="0"/>
                </a:moveTo>
                <a:lnTo>
                  <a:pt x="0" y="928116"/>
                </a:lnTo>
              </a:path>
            </a:pathLst>
          </a:custGeom>
          <a:ln w="11429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4831715" y="7763256"/>
            <a:ext cx="0" cy="928369"/>
          </a:xfrm>
          <a:custGeom>
            <a:avLst/>
            <a:gdLst/>
            <a:ahLst/>
            <a:cxnLst/>
            <a:rect l="l" t="t" r="r" b="b"/>
            <a:pathLst>
              <a:path h="928370">
                <a:moveTo>
                  <a:pt x="0" y="0"/>
                </a:moveTo>
                <a:lnTo>
                  <a:pt x="0" y="928116"/>
                </a:lnTo>
              </a:path>
            </a:pathLst>
          </a:custGeom>
          <a:ln w="1143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5497067" y="7763256"/>
            <a:ext cx="0" cy="928369"/>
          </a:xfrm>
          <a:custGeom>
            <a:avLst/>
            <a:gdLst/>
            <a:ahLst/>
            <a:cxnLst/>
            <a:rect l="l" t="t" r="r" b="b"/>
            <a:pathLst>
              <a:path h="928370">
                <a:moveTo>
                  <a:pt x="0" y="0"/>
                </a:moveTo>
                <a:lnTo>
                  <a:pt x="0" y="928116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6161532" y="7763256"/>
            <a:ext cx="0" cy="928369"/>
          </a:xfrm>
          <a:custGeom>
            <a:avLst/>
            <a:gdLst/>
            <a:ahLst/>
            <a:cxnLst/>
            <a:rect l="l" t="t" r="r" b="b"/>
            <a:pathLst>
              <a:path h="928370">
                <a:moveTo>
                  <a:pt x="0" y="0"/>
                </a:moveTo>
                <a:lnTo>
                  <a:pt x="0" y="928116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6826250" y="7763256"/>
            <a:ext cx="0" cy="928369"/>
          </a:xfrm>
          <a:custGeom>
            <a:avLst/>
            <a:gdLst/>
            <a:ahLst/>
            <a:cxnLst/>
            <a:rect l="l" t="t" r="r" b="b"/>
            <a:pathLst>
              <a:path h="928370">
                <a:moveTo>
                  <a:pt x="0" y="0"/>
                </a:moveTo>
                <a:lnTo>
                  <a:pt x="0" y="928116"/>
                </a:lnTo>
              </a:path>
            </a:pathLst>
          </a:custGeom>
          <a:ln w="1270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7490459" y="7763256"/>
            <a:ext cx="0" cy="928369"/>
          </a:xfrm>
          <a:custGeom>
            <a:avLst/>
            <a:gdLst/>
            <a:ahLst/>
            <a:cxnLst/>
            <a:rect l="l" t="t" r="r" b="b"/>
            <a:pathLst>
              <a:path h="928370">
                <a:moveTo>
                  <a:pt x="0" y="0"/>
                </a:moveTo>
                <a:lnTo>
                  <a:pt x="0" y="928116"/>
                </a:lnTo>
              </a:path>
            </a:pathLst>
          </a:custGeom>
          <a:ln w="1270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8154669" y="7763256"/>
            <a:ext cx="0" cy="928369"/>
          </a:xfrm>
          <a:custGeom>
            <a:avLst/>
            <a:gdLst/>
            <a:ahLst/>
            <a:cxnLst/>
            <a:rect l="l" t="t" r="r" b="b"/>
            <a:pathLst>
              <a:path h="928370">
                <a:moveTo>
                  <a:pt x="0" y="0"/>
                </a:moveTo>
                <a:lnTo>
                  <a:pt x="0" y="928116"/>
                </a:lnTo>
              </a:path>
            </a:pathLst>
          </a:custGeom>
          <a:ln w="1270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8819388" y="7763256"/>
            <a:ext cx="0" cy="928369"/>
          </a:xfrm>
          <a:custGeom>
            <a:avLst/>
            <a:gdLst/>
            <a:ahLst/>
            <a:cxnLst/>
            <a:rect l="l" t="t" r="r" b="b"/>
            <a:pathLst>
              <a:path h="928370">
                <a:moveTo>
                  <a:pt x="0" y="0"/>
                </a:moveTo>
                <a:lnTo>
                  <a:pt x="0" y="928116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9483852" y="7763256"/>
            <a:ext cx="0" cy="928369"/>
          </a:xfrm>
          <a:custGeom>
            <a:avLst/>
            <a:gdLst/>
            <a:ahLst/>
            <a:cxnLst/>
            <a:rect l="l" t="t" r="r" b="b"/>
            <a:pathLst>
              <a:path h="928370">
                <a:moveTo>
                  <a:pt x="0" y="0"/>
                </a:moveTo>
                <a:lnTo>
                  <a:pt x="0" y="928116"/>
                </a:lnTo>
              </a:path>
            </a:pathLst>
          </a:custGeom>
          <a:ln w="1219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object 274"/>
          <p:cNvSpPr/>
          <p:nvPr/>
        </p:nvSpPr>
        <p:spPr>
          <a:xfrm>
            <a:off x="10148569" y="7763256"/>
            <a:ext cx="0" cy="928369"/>
          </a:xfrm>
          <a:custGeom>
            <a:avLst/>
            <a:gdLst/>
            <a:ahLst/>
            <a:cxnLst/>
            <a:rect l="l" t="t" r="r" b="b"/>
            <a:pathLst>
              <a:path h="928370">
                <a:moveTo>
                  <a:pt x="0" y="0"/>
                </a:moveTo>
                <a:lnTo>
                  <a:pt x="0" y="928116"/>
                </a:lnTo>
              </a:path>
            </a:pathLst>
          </a:custGeom>
          <a:ln w="1270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10812780" y="7763256"/>
            <a:ext cx="0" cy="928369"/>
          </a:xfrm>
          <a:custGeom>
            <a:avLst/>
            <a:gdLst/>
            <a:ahLst/>
            <a:cxnLst/>
            <a:rect l="l" t="t" r="r" b="b"/>
            <a:pathLst>
              <a:path h="928370">
                <a:moveTo>
                  <a:pt x="0" y="0"/>
                </a:moveTo>
                <a:lnTo>
                  <a:pt x="0" y="928116"/>
                </a:lnTo>
              </a:path>
            </a:pathLst>
          </a:custGeom>
          <a:ln w="1270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11480165" y="8452104"/>
            <a:ext cx="0" cy="233679"/>
          </a:xfrm>
          <a:custGeom>
            <a:avLst/>
            <a:gdLst/>
            <a:ahLst/>
            <a:cxnLst/>
            <a:rect l="l" t="t" r="r" b="b"/>
            <a:pathLst>
              <a:path h="233679">
                <a:moveTo>
                  <a:pt x="0" y="0"/>
                </a:moveTo>
                <a:lnTo>
                  <a:pt x="0" y="233172"/>
                </a:lnTo>
              </a:path>
            </a:pathLst>
          </a:custGeom>
          <a:ln w="6350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11473942" y="7981188"/>
            <a:ext cx="0" cy="710565"/>
          </a:xfrm>
          <a:custGeom>
            <a:avLst/>
            <a:gdLst/>
            <a:ahLst/>
            <a:cxnLst/>
            <a:rect l="l" t="t" r="r" b="b"/>
            <a:pathLst>
              <a:path h="710565">
                <a:moveTo>
                  <a:pt x="0" y="0"/>
                </a:moveTo>
                <a:lnTo>
                  <a:pt x="0" y="710183"/>
                </a:lnTo>
              </a:path>
            </a:pathLst>
          </a:custGeom>
          <a:ln w="6603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728472" y="8525256"/>
            <a:ext cx="79375" cy="79375"/>
          </a:xfrm>
          <a:custGeom>
            <a:avLst/>
            <a:gdLst/>
            <a:ahLst/>
            <a:cxnLst/>
            <a:rect l="l" t="t" r="r" b="b"/>
            <a:pathLst>
              <a:path w="79375" h="79375">
                <a:moveTo>
                  <a:pt x="0" y="0"/>
                </a:moveTo>
                <a:lnTo>
                  <a:pt x="79248" y="0"/>
                </a:lnTo>
                <a:lnTo>
                  <a:pt x="79248" y="79248"/>
                </a:lnTo>
                <a:lnTo>
                  <a:pt x="0" y="79248"/>
                </a:lnTo>
                <a:lnTo>
                  <a:pt x="0" y="0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 txBox="1"/>
          <p:nvPr/>
        </p:nvSpPr>
        <p:spPr>
          <a:xfrm>
            <a:off x="828547" y="8447036"/>
            <a:ext cx="1262380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10 Year FTES</a:t>
            </a:r>
            <a:r>
              <a:rPr sz="1150" spc="-6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Growth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80" name="object 280"/>
          <p:cNvSpPr txBox="1"/>
          <p:nvPr/>
        </p:nvSpPr>
        <p:spPr>
          <a:xfrm>
            <a:off x="2235261" y="8450108"/>
            <a:ext cx="54165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,7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3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7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5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6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81" name="object 281"/>
          <p:cNvSpPr txBox="1"/>
          <p:nvPr/>
        </p:nvSpPr>
        <p:spPr>
          <a:xfrm>
            <a:off x="1881644" y="7645436"/>
            <a:ext cx="70485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-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82" name="object 282"/>
          <p:cNvSpPr txBox="1"/>
          <p:nvPr/>
        </p:nvSpPr>
        <p:spPr>
          <a:xfrm>
            <a:off x="1476235" y="2495828"/>
            <a:ext cx="543560" cy="4777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4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5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00</a:t>
            </a:r>
            <a:endParaRPr sz="11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4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00</a:t>
            </a:r>
            <a:endParaRPr sz="11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6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3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5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00</a:t>
            </a:r>
            <a:endParaRPr sz="11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6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3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00</a:t>
            </a:r>
            <a:endParaRPr sz="11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2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5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00</a:t>
            </a:r>
            <a:endParaRPr sz="11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6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2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00</a:t>
            </a:r>
            <a:endParaRPr sz="11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5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00</a:t>
            </a:r>
            <a:endParaRPr sz="11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6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,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00</a:t>
            </a:r>
            <a:endParaRPr sz="11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600">
              <a:latin typeface="Times New Roman"/>
              <a:cs typeface="Times New Roman"/>
            </a:endParaRPr>
          </a:p>
          <a:p>
            <a:pPr marL="111125" algn="ctr">
              <a:lnSpc>
                <a:spcPct val="100000"/>
              </a:lnSpc>
              <a:spcBef>
                <a:spcPts val="5"/>
              </a:spcBef>
            </a:pP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5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spc="-1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.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00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83" name="object 283"/>
          <p:cNvSpPr txBox="1"/>
          <p:nvPr/>
        </p:nvSpPr>
        <p:spPr>
          <a:xfrm>
            <a:off x="5424861" y="2110233"/>
            <a:ext cx="1200785" cy="298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750" spc="10" dirty="0">
                <a:solidFill>
                  <a:srgbClr val="585858"/>
                </a:solidFill>
                <a:latin typeface="Calibri"/>
                <a:cs typeface="Calibri"/>
              </a:rPr>
              <a:t>FTES</a:t>
            </a:r>
            <a:r>
              <a:rPr sz="1750" spc="-5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750" spc="10" dirty="0">
                <a:solidFill>
                  <a:srgbClr val="585858"/>
                </a:solidFill>
                <a:latin typeface="Calibri"/>
                <a:cs typeface="Calibri"/>
              </a:rPr>
              <a:t>Growth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284" name="object 284"/>
          <p:cNvSpPr/>
          <p:nvPr/>
        </p:nvSpPr>
        <p:spPr>
          <a:xfrm>
            <a:off x="7261859" y="3354323"/>
            <a:ext cx="1774189" cy="1691639"/>
          </a:xfrm>
          <a:custGeom>
            <a:avLst/>
            <a:gdLst/>
            <a:ahLst/>
            <a:cxnLst/>
            <a:rect l="l" t="t" r="r" b="b"/>
            <a:pathLst>
              <a:path w="1774190" h="1691639">
                <a:moveTo>
                  <a:pt x="1773936" y="844296"/>
                </a:moveTo>
                <a:lnTo>
                  <a:pt x="1772412" y="801624"/>
                </a:lnTo>
                <a:lnTo>
                  <a:pt x="1769364" y="758952"/>
                </a:lnTo>
                <a:lnTo>
                  <a:pt x="1763268" y="716280"/>
                </a:lnTo>
                <a:lnTo>
                  <a:pt x="1755648" y="673608"/>
                </a:lnTo>
                <a:lnTo>
                  <a:pt x="1744980" y="633984"/>
                </a:lnTo>
                <a:lnTo>
                  <a:pt x="1732788" y="592836"/>
                </a:lnTo>
                <a:lnTo>
                  <a:pt x="1719072" y="553212"/>
                </a:lnTo>
                <a:lnTo>
                  <a:pt x="1703832" y="515112"/>
                </a:lnTo>
                <a:lnTo>
                  <a:pt x="1685544" y="477012"/>
                </a:lnTo>
                <a:lnTo>
                  <a:pt x="1665732" y="441960"/>
                </a:lnTo>
                <a:lnTo>
                  <a:pt x="1644396" y="405384"/>
                </a:lnTo>
                <a:lnTo>
                  <a:pt x="1621536" y="371856"/>
                </a:lnTo>
                <a:lnTo>
                  <a:pt x="1597152" y="338328"/>
                </a:lnTo>
                <a:lnTo>
                  <a:pt x="1569720" y="306324"/>
                </a:lnTo>
                <a:lnTo>
                  <a:pt x="1542288" y="275844"/>
                </a:lnTo>
                <a:lnTo>
                  <a:pt x="1513332" y="246888"/>
                </a:lnTo>
                <a:lnTo>
                  <a:pt x="1482852" y="217932"/>
                </a:lnTo>
                <a:lnTo>
                  <a:pt x="1449324" y="192024"/>
                </a:lnTo>
                <a:lnTo>
                  <a:pt x="1417320" y="167640"/>
                </a:lnTo>
                <a:lnTo>
                  <a:pt x="1382268" y="143256"/>
                </a:lnTo>
                <a:lnTo>
                  <a:pt x="1309116" y="100584"/>
                </a:lnTo>
                <a:lnTo>
                  <a:pt x="1271016" y="82296"/>
                </a:lnTo>
                <a:lnTo>
                  <a:pt x="1231392" y="65532"/>
                </a:lnTo>
                <a:lnTo>
                  <a:pt x="1190244" y="50292"/>
                </a:lnTo>
                <a:lnTo>
                  <a:pt x="1149096" y="36576"/>
                </a:lnTo>
                <a:lnTo>
                  <a:pt x="1107948" y="25908"/>
                </a:lnTo>
                <a:lnTo>
                  <a:pt x="1065276" y="16764"/>
                </a:lnTo>
                <a:lnTo>
                  <a:pt x="1021080" y="9144"/>
                </a:lnTo>
                <a:lnTo>
                  <a:pt x="976884" y="3048"/>
                </a:lnTo>
                <a:lnTo>
                  <a:pt x="932688" y="101"/>
                </a:lnTo>
                <a:lnTo>
                  <a:pt x="841248" y="0"/>
                </a:lnTo>
                <a:lnTo>
                  <a:pt x="795528" y="3048"/>
                </a:lnTo>
                <a:lnTo>
                  <a:pt x="751332" y="9144"/>
                </a:lnTo>
                <a:lnTo>
                  <a:pt x="707136" y="16764"/>
                </a:lnTo>
                <a:lnTo>
                  <a:pt x="664464" y="25908"/>
                </a:lnTo>
                <a:lnTo>
                  <a:pt x="623316" y="36576"/>
                </a:lnTo>
                <a:lnTo>
                  <a:pt x="582168" y="50292"/>
                </a:lnTo>
                <a:lnTo>
                  <a:pt x="541020" y="65532"/>
                </a:lnTo>
                <a:lnTo>
                  <a:pt x="501396" y="82296"/>
                </a:lnTo>
                <a:lnTo>
                  <a:pt x="463296" y="102108"/>
                </a:lnTo>
                <a:lnTo>
                  <a:pt x="426720" y="121920"/>
                </a:lnTo>
                <a:lnTo>
                  <a:pt x="390144" y="143256"/>
                </a:lnTo>
                <a:lnTo>
                  <a:pt x="355092" y="167640"/>
                </a:lnTo>
                <a:lnTo>
                  <a:pt x="323088" y="192024"/>
                </a:lnTo>
                <a:lnTo>
                  <a:pt x="289560" y="219456"/>
                </a:lnTo>
                <a:lnTo>
                  <a:pt x="259080" y="246888"/>
                </a:lnTo>
                <a:lnTo>
                  <a:pt x="230124" y="275844"/>
                </a:lnTo>
                <a:lnTo>
                  <a:pt x="202692" y="307848"/>
                </a:lnTo>
                <a:lnTo>
                  <a:pt x="175260" y="338328"/>
                </a:lnTo>
                <a:lnTo>
                  <a:pt x="150875" y="371856"/>
                </a:lnTo>
                <a:lnTo>
                  <a:pt x="128016" y="406908"/>
                </a:lnTo>
                <a:lnTo>
                  <a:pt x="106680" y="441960"/>
                </a:lnTo>
                <a:lnTo>
                  <a:pt x="86868" y="478536"/>
                </a:lnTo>
                <a:lnTo>
                  <a:pt x="68580" y="516636"/>
                </a:lnTo>
                <a:lnTo>
                  <a:pt x="53340" y="554736"/>
                </a:lnTo>
                <a:lnTo>
                  <a:pt x="39624" y="594360"/>
                </a:lnTo>
                <a:lnTo>
                  <a:pt x="27432" y="633984"/>
                </a:lnTo>
                <a:lnTo>
                  <a:pt x="9144" y="716280"/>
                </a:lnTo>
                <a:lnTo>
                  <a:pt x="0" y="801624"/>
                </a:lnTo>
                <a:lnTo>
                  <a:pt x="0" y="845820"/>
                </a:lnTo>
                <a:lnTo>
                  <a:pt x="1524" y="888492"/>
                </a:lnTo>
                <a:lnTo>
                  <a:pt x="4572" y="932688"/>
                </a:lnTo>
                <a:lnTo>
                  <a:pt x="9144" y="973836"/>
                </a:lnTo>
                <a:lnTo>
                  <a:pt x="27432" y="1057656"/>
                </a:lnTo>
                <a:lnTo>
                  <a:pt x="32004" y="1072515"/>
                </a:lnTo>
                <a:lnTo>
                  <a:pt x="32004" y="844296"/>
                </a:lnTo>
                <a:lnTo>
                  <a:pt x="33528" y="803148"/>
                </a:lnTo>
                <a:lnTo>
                  <a:pt x="36575" y="762000"/>
                </a:lnTo>
                <a:lnTo>
                  <a:pt x="41148" y="720852"/>
                </a:lnTo>
                <a:lnTo>
                  <a:pt x="48768" y="681228"/>
                </a:lnTo>
                <a:lnTo>
                  <a:pt x="59436" y="641604"/>
                </a:lnTo>
                <a:lnTo>
                  <a:pt x="70104" y="603504"/>
                </a:lnTo>
                <a:lnTo>
                  <a:pt x="83820" y="565404"/>
                </a:lnTo>
                <a:lnTo>
                  <a:pt x="99060" y="528828"/>
                </a:lnTo>
                <a:lnTo>
                  <a:pt x="115824" y="492252"/>
                </a:lnTo>
                <a:lnTo>
                  <a:pt x="135636" y="457200"/>
                </a:lnTo>
                <a:lnTo>
                  <a:pt x="155448" y="423672"/>
                </a:lnTo>
                <a:lnTo>
                  <a:pt x="178308" y="390144"/>
                </a:lnTo>
                <a:lnTo>
                  <a:pt x="201168" y="358140"/>
                </a:lnTo>
                <a:lnTo>
                  <a:pt x="227075" y="327660"/>
                </a:lnTo>
                <a:lnTo>
                  <a:pt x="281940" y="269748"/>
                </a:lnTo>
                <a:lnTo>
                  <a:pt x="312420" y="242316"/>
                </a:lnTo>
                <a:lnTo>
                  <a:pt x="342900" y="217932"/>
                </a:lnTo>
                <a:lnTo>
                  <a:pt x="374904" y="193548"/>
                </a:lnTo>
                <a:lnTo>
                  <a:pt x="408432" y="170688"/>
                </a:lnTo>
                <a:lnTo>
                  <a:pt x="443484" y="149352"/>
                </a:lnTo>
                <a:lnTo>
                  <a:pt x="478536" y="129540"/>
                </a:lnTo>
                <a:lnTo>
                  <a:pt x="516636" y="111252"/>
                </a:lnTo>
                <a:lnTo>
                  <a:pt x="553212" y="96012"/>
                </a:lnTo>
                <a:lnTo>
                  <a:pt x="592836" y="80772"/>
                </a:lnTo>
                <a:lnTo>
                  <a:pt x="632460" y="68580"/>
                </a:lnTo>
                <a:lnTo>
                  <a:pt x="673608" y="57912"/>
                </a:lnTo>
                <a:lnTo>
                  <a:pt x="714756" y="48768"/>
                </a:lnTo>
                <a:lnTo>
                  <a:pt x="757428" y="41148"/>
                </a:lnTo>
                <a:lnTo>
                  <a:pt x="842772" y="32004"/>
                </a:lnTo>
                <a:lnTo>
                  <a:pt x="931164" y="32004"/>
                </a:lnTo>
                <a:lnTo>
                  <a:pt x="1016508" y="41148"/>
                </a:lnTo>
                <a:lnTo>
                  <a:pt x="1059180" y="48768"/>
                </a:lnTo>
                <a:lnTo>
                  <a:pt x="1100328" y="57912"/>
                </a:lnTo>
                <a:lnTo>
                  <a:pt x="1141476" y="68580"/>
                </a:lnTo>
                <a:lnTo>
                  <a:pt x="1181100" y="80772"/>
                </a:lnTo>
                <a:lnTo>
                  <a:pt x="1219200" y="96012"/>
                </a:lnTo>
                <a:lnTo>
                  <a:pt x="1257300" y="112776"/>
                </a:lnTo>
                <a:lnTo>
                  <a:pt x="1293876" y="129540"/>
                </a:lnTo>
                <a:lnTo>
                  <a:pt x="1330452" y="149352"/>
                </a:lnTo>
                <a:lnTo>
                  <a:pt x="1365504" y="170688"/>
                </a:lnTo>
                <a:lnTo>
                  <a:pt x="1399032" y="193548"/>
                </a:lnTo>
                <a:lnTo>
                  <a:pt x="1431036" y="217932"/>
                </a:lnTo>
                <a:lnTo>
                  <a:pt x="1491996" y="269748"/>
                </a:lnTo>
                <a:lnTo>
                  <a:pt x="1546860" y="327660"/>
                </a:lnTo>
                <a:lnTo>
                  <a:pt x="1595628" y="391668"/>
                </a:lnTo>
                <a:lnTo>
                  <a:pt x="1618488" y="423672"/>
                </a:lnTo>
                <a:lnTo>
                  <a:pt x="1638300" y="458724"/>
                </a:lnTo>
                <a:lnTo>
                  <a:pt x="1674876" y="528828"/>
                </a:lnTo>
                <a:lnTo>
                  <a:pt x="1690116" y="565404"/>
                </a:lnTo>
                <a:lnTo>
                  <a:pt x="1702308" y="603504"/>
                </a:lnTo>
                <a:lnTo>
                  <a:pt x="1714500" y="643128"/>
                </a:lnTo>
                <a:lnTo>
                  <a:pt x="1723644" y="681228"/>
                </a:lnTo>
                <a:lnTo>
                  <a:pt x="1731264" y="722376"/>
                </a:lnTo>
                <a:lnTo>
                  <a:pt x="1737360" y="762000"/>
                </a:lnTo>
                <a:lnTo>
                  <a:pt x="1740408" y="803148"/>
                </a:lnTo>
                <a:lnTo>
                  <a:pt x="1740408" y="1073766"/>
                </a:lnTo>
                <a:lnTo>
                  <a:pt x="1755648" y="1014984"/>
                </a:lnTo>
                <a:lnTo>
                  <a:pt x="1763268" y="973836"/>
                </a:lnTo>
                <a:lnTo>
                  <a:pt x="1769364" y="931164"/>
                </a:lnTo>
                <a:lnTo>
                  <a:pt x="1772412" y="888492"/>
                </a:lnTo>
                <a:lnTo>
                  <a:pt x="1773936" y="844296"/>
                </a:lnTo>
                <a:close/>
              </a:path>
              <a:path w="1774190" h="1691639">
                <a:moveTo>
                  <a:pt x="1740408" y="1073766"/>
                </a:moveTo>
                <a:lnTo>
                  <a:pt x="1740408" y="886968"/>
                </a:lnTo>
                <a:lnTo>
                  <a:pt x="1737360" y="928116"/>
                </a:lnTo>
                <a:lnTo>
                  <a:pt x="1731264" y="969264"/>
                </a:lnTo>
                <a:lnTo>
                  <a:pt x="1723644" y="1008888"/>
                </a:lnTo>
                <a:lnTo>
                  <a:pt x="1714500" y="1048512"/>
                </a:lnTo>
                <a:lnTo>
                  <a:pt x="1702308" y="1086612"/>
                </a:lnTo>
                <a:lnTo>
                  <a:pt x="1688592" y="1124712"/>
                </a:lnTo>
                <a:lnTo>
                  <a:pt x="1673352" y="1161288"/>
                </a:lnTo>
                <a:lnTo>
                  <a:pt x="1656588" y="1197864"/>
                </a:lnTo>
                <a:lnTo>
                  <a:pt x="1638300" y="1232916"/>
                </a:lnTo>
                <a:lnTo>
                  <a:pt x="1595628" y="1299972"/>
                </a:lnTo>
                <a:lnTo>
                  <a:pt x="1571244" y="1331976"/>
                </a:lnTo>
                <a:lnTo>
                  <a:pt x="1545336" y="1362456"/>
                </a:lnTo>
                <a:lnTo>
                  <a:pt x="1519428" y="1391412"/>
                </a:lnTo>
                <a:lnTo>
                  <a:pt x="1490472" y="1420368"/>
                </a:lnTo>
                <a:lnTo>
                  <a:pt x="1461516" y="1447800"/>
                </a:lnTo>
                <a:lnTo>
                  <a:pt x="1397508" y="1496568"/>
                </a:lnTo>
                <a:lnTo>
                  <a:pt x="1363980" y="1519428"/>
                </a:lnTo>
                <a:lnTo>
                  <a:pt x="1328928" y="1540764"/>
                </a:lnTo>
                <a:lnTo>
                  <a:pt x="1293876" y="1560576"/>
                </a:lnTo>
                <a:lnTo>
                  <a:pt x="1257300" y="1578864"/>
                </a:lnTo>
                <a:lnTo>
                  <a:pt x="1219200" y="1594104"/>
                </a:lnTo>
                <a:lnTo>
                  <a:pt x="1179576" y="1609344"/>
                </a:lnTo>
                <a:lnTo>
                  <a:pt x="1100328" y="1633728"/>
                </a:lnTo>
                <a:lnTo>
                  <a:pt x="1059180" y="1642872"/>
                </a:lnTo>
                <a:lnTo>
                  <a:pt x="973836" y="1655064"/>
                </a:lnTo>
                <a:lnTo>
                  <a:pt x="932688" y="1657901"/>
                </a:lnTo>
                <a:lnTo>
                  <a:pt x="841248" y="1658006"/>
                </a:lnTo>
                <a:lnTo>
                  <a:pt x="798576" y="1655064"/>
                </a:lnTo>
                <a:lnTo>
                  <a:pt x="755904" y="1648968"/>
                </a:lnTo>
                <a:lnTo>
                  <a:pt x="713232" y="1641348"/>
                </a:lnTo>
                <a:lnTo>
                  <a:pt x="672084" y="1632204"/>
                </a:lnTo>
                <a:lnTo>
                  <a:pt x="632460" y="1621536"/>
                </a:lnTo>
                <a:lnTo>
                  <a:pt x="592836" y="1609344"/>
                </a:lnTo>
                <a:lnTo>
                  <a:pt x="553212" y="1594104"/>
                </a:lnTo>
                <a:lnTo>
                  <a:pt x="515112" y="1578864"/>
                </a:lnTo>
                <a:lnTo>
                  <a:pt x="478536" y="1560576"/>
                </a:lnTo>
                <a:lnTo>
                  <a:pt x="443484" y="1540764"/>
                </a:lnTo>
                <a:lnTo>
                  <a:pt x="408432" y="1519428"/>
                </a:lnTo>
                <a:lnTo>
                  <a:pt x="374904" y="1496568"/>
                </a:lnTo>
                <a:lnTo>
                  <a:pt x="342900" y="1472184"/>
                </a:lnTo>
                <a:lnTo>
                  <a:pt x="310896" y="1446276"/>
                </a:lnTo>
                <a:lnTo>
                  <a:pt x="281940" y="1420368"/>
                </a:lnTo>
                <a:lnTo>
                  <a:pt x="252984" y="1391412"/>
                </a:lnTo>
                <a:lnTo>
                  <a:pt x="227075" y="1362456"/>
                </a:lnTo>
                <a:lnTo>
                  <a:pt x="201168" y="1331976"/>
                </a:lnTo>
                <a:lnTo>
                  <a:pt x="176784" y="1299972"/>
                </a:lnTo>
                <a:lnTo>
                  <a:pt x="134112" y="1232916"/>
                </a:lnTo>
                <a:lnTo>
                  <a:pt x="115824" y="1197864"/>
                </a:lnTo>
                <a:lnTo>
                  <a:pt x="99060" y="1161288"/>
                </a:lnTo>
                <a:lnTo>
                  <a:pt x="83820" y="1124712"/>
                </a:lnTo>
                <a:lnTo>
                  <a:pt x="70104" y="1086612"/>
                </a:lnTo>
                <a:lnTo>
                  <a:pt x="59436" y="1048512"/>
                </a:lnTo>
                <a:lnTo>
                  <a:pt x="48768" y="1008888"/>
                </a:lnTo>
                <a:lnTo>
                  <a:pt x="41148" y="969264"/>
                </a:lnTo>
                <a:lnTo>
                  <a:pt x="36575" y="928116"/>
                </a:lnTo>
                <a:lnTo>
                  <a:pt x="33528" y="886968"/>
                </a:lnTo>
                <a:lnTo>
                  <a:pt x="32004" y="844296"/>
                </a:lnTo>
                <a:lnTo>
                  <a:pt x="32004" y="1072515"/>
                </a:lnTo>
                <a:lnTo>
                  <a:pt x="53340" y="1136904"/>
                </a:lnTo>
                <a:lnTo>
                  <a:pt x="86868" y="1213104"/>
                </a:lnTo>
                <a:lnTo>
                  <a:pt x="106680" y="1249680"/>
                </a:lnTo>
                <a:lnTo>
                  <a:pt x="128016" y="1284732"/>
                </a:lnTo>
                <a:lnTo>
                  <a:pt x="150875" y="1318260"/>
                </a:lnTo>
                <a:lnTo>
                  <a:pt x="176784" y="1351788"/>
                </a:lnTo>
                <a:lnTo>
                  <a:pt x="202692" y="1383792"/>
                </a:lnTo>
                <a:lnTo>
                  <a:pt x="230124" y="1414272"/>
                </a:lnTo>
                <a:lnTo>
                  <a:pt x="291084" y="1472184"/>
                </a:lnTo>
                <a:lnTo>
                  <a:pt x="323088" y="1498092"/>
                </a:lnTo>
                <a:lnTo>
                  <a:pt x="356616" y="1524000"/>
                </a:lnTo>
                <a:lnTo>
                  <a:pt x="391668" y="1546860"/>
                </a:lnTo>
                <a:lnTo>
                  <a:pt x="426720" y="1568196"/>
                </a:lnTo>
                <a:lnTo>
                  <a:pt x="464820" y="1589532"/>
                </a:lnTo>
                <a:lnTo>
                  <a:pt x="502920" y="1607820"/>
                </a:lnTo>
                <a:lnTo>
                  <a:pt x="542544" y="1624584"/>
                </a:lnTo>
                <a:lnTo>
                  <a:pt x="582168" y="1639824"/>
                </a:lnTo>
                <a:lnTo>
                  <a:pt x="623316" y="1653540"/>
                </a:lnTo>
                <a:lnTo>
                  <a:pt x="665988" y="1664208"/>
                </a:lnTo>
                <a:lnTo>
                  <a:pt x="708660" y="1673352"/>
                </a:lnTo>
                <a:lnTo>
                  <a:pt x="751332" y="1680972"/>
                </a:lnTo>
                <a:lnTo>
                  <a:pt x="797051" y="1687068"/>
                </a:lnTo>
                <a:lnTo>
                  <a:pt x="841248" y="1690116"/>
                </a:lnTo>
                <a:lnTo>
                  <a:pt x="886968" y="1691640"/>
                </a:lnTo>
                <a:lnTo>
                  <a:pt x="932688" y="1690116"/>
                </a:lnTo>
                <a:lnTo>
                  <a:pt x="976884" y="1687068"/>
                </a:lnTo>
                <a:lnTo>
                  <a:pt x="1022604" y="1680972"/>
                </a:lnTo>
                <a:lnTo>
                  <a:pt x="1065276" y="1673352"/>
                </a:lnTo>
                <a:lnTo>
                  <a:pt x="1107948" y="1664208"/>
                </a:lnTo>
                <a:lnTo>
                  <a:pt x="1150620" y="1653540"/>
                </a:lnTo>
                <a:lnTo>
                  <a:pt x="1191768" y="1639824"/>
                </a:lnTo>
                <a:lnTo>
                  <a:pt x="1231392" y="1624584"/>
                </a:lnTo>
                <a:lnTo>
                  <a:pt x="1271016" y="1607820"/>
                </a:lnTo>
                <a:lnTo>
                  <a:pt x="1309116" y="1589532"/>
                </a:lnTo>
                <a:lnTo>
                  <a:pt x="1347216" y="1568196"/>
                </a:lnTo>
                <a:lnTo>
                  <a:pt x="1382268" y="1546860"/>
                </a:lnTo>
                <a:lnTo>
                  <a:pt x="1417320" y="1522476"/>
                </a:lnTo>
                <a:lnTo>
                  <a:pt x="1450848" y="1498092"/>
                </a:lnTo>
                <a:lnTo>
                  <a:pt x="1482852" y="1470660"/>
                </a:lnTo>
                <a:lnTo>
                  <a:pt x="1513332" y="1443228"/>
                </a:lnTo>
                <a:lnTo>
                  <a:pt x="1542288" y="1414272"/>
                </a:lnTo>
                <a:lnTo>
                  <a:pt x="1571244" y="1383792"/>
                </a:lnTo>
                <a:lnTo>
                  <a:pt x="1597152" y="1351788"/>
                </a:lnTo>
                <a:lnTo>
                  <a:pt x="1621536" y="1318260"/>
                </a:lnTo>
                <a:lnTo>
                  <a:pt x="1644396" y="1283208"/>
                </a:lnTo>
                <a:lnTo>
                  <a:pt x="1665732" y="1248156"/>
                </a:lnTo>
                <a:lnTo>
                  <a:pt x="1685544" y="1211580"/>
                </a:lnTo>
                <a:lnTo>
                  <a:pt x="1703832" y="1175004"/>
                </a:lnTo>
                <a:lnTo>
                  <a:pt x="1719072" y="1135380"/>
                </a:lnTo>
                <a:lnTo>
                  <a:pt x="1734312" y="1097280"/>
                </a:lnTo>
                <a:lnTo>
                  <a:pt x="1740408" y="1073766"/>
                </a:lnTo>
                <a:close/>
              </a:path>
            </a:pathLst>
          </a:custGeom>
          <a:solidFill>
            <a:srgbClr val="94B3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3383279" y="6830568"/>
            <a:ext cx="836930" cy="800100"/>
          </a:xfrm>
          <a:custGeom>
            <a:avLst/>
            <a:gdLst/>
            <a:ahLst/>
            <a:cxnLst/>
            <a:rect l="l" t="t" r="r" b="b"/>
            <a:pathLst>
              <a:path w="836929" h="800100">
                <a:moveTo>
                  <a:pt x="836676" y="420624"/>
                </a:moveTo>
                <a:lnTo>
                  <a:pt x="836676" y="379475"/>
                </a:lnTo>
                <a:lnTo>
                  <a:pt x="835152" y="358139"/>
                </a:lnTo>
                <a:lnTo>
                  <a:pt x="829056" y="318515"/>
                </a:lnTo>
                <a:lnTo>
                  <a:pt x="812292" y="262127"/>
                </a:lnTo>
                <a:lnTo>
                  <a:pt x="795528" y="225551"/>
                </a:lnTo>
                <a:lnTo>
                  <a:pt x="765048" y="175259"/>
                </a:lnTo>
                <a:lnTo>
                  <a:pt x="740664" y="144779"/>
                </a:lnTo>
                <a:lnTo>
                  <a:pt x="728472" y="129539"/>
                </a:lnTo>
                <a:lnTo>
                  <a:pt x="714756" y="115824"/>
                </a:lnTo>
                <a:lnTo>
                  <a:pt x="699516" y="103631"/>
                </a:lnTo>
                <a:lnTo>
                  <a:pt x="684276" y="89915"/>
                </a:lnTo>
                <a:lnTo>
                  <a:pt x="669036" y="79248"/>
                </a:lnTo>
                <a:lnTo>
                  <a:pt x="652272" y="67055"/>
                </a:lnTo>
                <a:lnTo>
                  <a:pt x="635508" y="57911"/>
                </a:lnTo>
                <a:lnTo>
                  <a:pt x="617220" y="47243"/>
                </a:lnTo>
                <a:lnTo>
                  <a:pt x="598932" y="39624"/>
                </a:lnTo>
                <a:lnTo>
                  <a:pt x="580644" y="30479"/>
                </a:lnTo>
                <a:lnTo>
                  <a:pt x="522732" y="12191"/>
                </a:lnTo>
                <a:lnTo>
                  <a:pt x="460248" y="1524"/>
                </a:lnTo>
                <a:lnTo>
                  <a:pt x="438912" y="0"/>
                </a:lnTo>
                <a:lnTo>
                  <a:pt x="396240" y="0"/>
                </a:lnTo>
                <a:lnTo>
                  <a:pt x="353568" y="4572"/>
                </a:lnTo>
                <a:lnTo>
                  <a:pt x="313944" y="12191"/>
                </a:lnTo>
                <a:lnTo>
                  <a:pt x="254508" y="30479"/>
                </a:lnTo>
                <a:lnTo>
                  <a:pt x="217932" y="48767"/>
                </a:lnTo>
                <a:lnTo>
                  <a:pt x="167640" y="79248"/>
                </a:lnTo>
                <a:lnTo>
                  <a:pt x="137160" y="103631"/>
                </a:lnTo>
                <a:lnTo>
                  <a:pt x="94487" y="144779"/>
                </a:lnTo>
                <a:lnTo>
                  <a:pt x="70104" y="176783"/>
                </a:lnTo>
                <a:lnTo>
                  <a:pt x="41148" y="227075"/>
                </a:lnTo>
                <a:lnTo>
                  <a:pt x="32004" y="243839"/>
                </a:lnTo>
                <a:lnTo>
                  <a:pt x="18287" y="280415"/>
                </a:lnTo>
                <a:lnTo>
                  <a:pt x="7620" y="320039"/>
                </a:lnTo>
                <a:lnTo>
                  <a:pt x="1524" y="359663"/>
                </a:lnTo>
                <a:lnTo>
                  <a:pt x="0" y="379475"/>
                </a:lnTo>
                <a:lnTo>
                  <a:pt x="0" y="420624"/>
                </a:lnTo>
                <a:lnTo>
                  <a:pt x="4572" y="461772"/>
                </a:lnTo>
                <a:lnTo>
                  <a:pt x="12192" y="499872"/>
                </a:lnTo>
                <a:lnTo>
                  <a:pt x="24384" y="537972"/>
                </a:lnTo>
                <a:lnTo>
                  <a:pt x="32004" y="556259"/>
                </a:lnTo>
                <a:lnTo>
                  <a:pt x="32004" y="381000"/>
                </a:lnTo>
                <a:lnTo>
                  <a:pt x="33528" y="361187"/>
                </a:lnTo>
                <a:lnTo>
                  <a:pt x="44196" y="307848"/>
                </a:lnTo>
                <a:lnTo>
                  <a:pt x="62484" y="256031"/>
                </a:lnTo>
                <a:lnTo>
                  <a:pt x="70104" y="240791"/>
                </a:lnTo>
                <a:lnTo>
                  <a:pt x="77724" y="224027"/>
                </a:lnTo>
                <a:lnTo>
                  <a:pt x="108204" y="179831"/>
                </a:lnTo>
                <a:lnTo>
                  <a:pt x="144780" y="140207"/>
                </a:lnTo>
                <a:lnTo>
                  <a:pt x="202692" y="94487"/>
                </a:lnTo>
                <a:lnTo>
                  <a:pt x="268224" y="60959"/>
                </a:lnTo>
                <a:lnTo>
                  <a:pt x="321564" y="44196"/>
                </a:lnTo>
                <a:lnTo>
                  <a:pt x="359664" y="36575"/>
                </a:lnTo>
                <a:lnTo>
                  <a:pt x="397764" y="32121"/>
                </a:lnTo>
                <a:lnTo>
                  <a:pt x="438912" y="32003"/>
                </a:lnTo>
                <a:lnTo>
                  <a:pt x="458724" y="33527"/>
                </a:lnTo>
                <a:lnTo>
                  <a:pt x="496824" y="39624"/>
                </a:lnTo>
                <a:lnTo>
                  <a:pt x="569976" y="60959"/>
                </a:lnTo>
                <a:lnTo>
                  <a:pt x="618744" y="85343"/>
                </a:lnTo>
                <a:lnTo>
                  <a:pt x="635508" y="96011"/>
                </a:lnTo>
                <a:lnTo>
                  <a:pt x="650748" y="105155"/>
                </a:lnTo>
                <a:lnTo>
                  <a:pt x="691896" y="140207"/>
                </a:lnTo>
                <a:lnTo>
                  <a:pt x="728472" y="179831"/>
                </a:lnTo>
                <a:lnTo>
                  <a:pt x="758952" y="225551"/>
                </a:lnTo>
                <a:lnTo>
                  <a:pt x="781812" y="274320"/>
                </a:lnTo>
                <a:lnTo>
                  <a:pt x="797052" y="326135"/>
                </a:lnTo>
                <a:lnTo>
                  <a:pt x="804672" y="381000"/>
                </a:lnTo>
                <a:lnTo>
                  <a:pt x="804672" y="554735"/>
                </a:lnTo>
                <a:lnTo>
                  <a:pt x="812292" y="537972"/>
                </a:lnTo>
                <a:lnTo>
                  <a:pt x="818388" y="518159"/>
                </a:lnTo>
                <a:lnTo>
                  <a:pt x="824484" y="499872"/>
                </a:lnTo>
                <a:lnTo>
                  <a:pt x="829056" y="480059"/>
                </a:lnTo>
                <a:lnTo>
                  <a:pt x="835152" y="440435"/>
                </a:lnTo>
                <a:lnTo>
                  <a:pt x="836676" y="420624"/>
                </a:lnTo>
                <a:close/>
              </a:path>
              <a:path w="836929" h="800100">
                <a:moveTo>
                  <a:pt x="804672" y="554735"/>
                </a:moveTo>
                <a:lnTo>
                  <a:pt x="804672" y="419100"/>
                </a:lnTo>
                <a:lnTo>
                  <a:pt x="803148" y="437387"/>
                </a:lnTo>
                <a:lnTo>
                  <a:pt x="797052" y="473963"/>
                </a:lnTo>
                <a:lnTo>
                  <a:pt x="781812" y="525779"/>
                </a:lnTo>
                <a:lnTo>
                  <a:pt x="758952" y="574548"/>
                </a:lnTo>
                <a:lnTo>
                  <a:pt x="748284" y="589787"/>
                </a:lnTo>
                <a:lnTo>
                  <a:pt x="739140" y="605027"/>
                </a:lnTo>
                <a:lnTo>
                  <a:pt x="704088" y="647700"/>
                </a:lnTo>
                <a:lnTo>
                  <a:pt x="664464" y="684276"/>
                </a:lnTo>
                <a:lnTo>
                  <a:pt x="633984" y="704087"/>
                </a:lnTo>
                <a:lnTo>
                  <a:pt x="618744" y="714755"/>
                </a:lnTo>
                <a:lnTo>
                  <a:pt x="568452" y="739139"/>
                </a:lnTo>
                <a:lnTo>
                  <a:pt x="515112" y="755903"/>
                </a:lnTo>
                <a:lnTo>
                  <a:pt x="477012" y="763524"/>
                </a:lnTo>
                <a:lnTo>
                  <a:pt x="417575" y="768096"/>
                </a:lnTo>
                <a:lnTo>
                  <a:pt x="374904" y="764794"/>
                </a:lnTo>
                <a:lnTo>
                  <a:pt x="303275" y="751331"/>
                </a:lnTo>
                <a:lnTo>
                  <a:pt x="266700" y="737615"/>
                </a:lnTo>
                <a:lnTo>
                  <a:pt x="249936" y="731520"/>
                </a:lnTo>
                <a:lnTo>
                  <a:pt x="233172" y="722376"/>
                </a:lnTo>
                <a:lnTo>
                  <a:pt x="217932" y="713231"/>
                </a:lnTo>
                <a:lnTo>
                  <a:pt x="201168" y="704087"/>
                </a:lnTo>
                <a:lnTo>
                  <a:pt x="158496" y="672083"/>
                </a:lnTo>
                <a:lnTo>
                  <a:pt x="118872" y="632459"/>
                </a:lnTo>
                <a:lnTo>
                  <a:pt x="86868" y="589787"/>
                </a:lnTo>
                <a:lnTo>
                  <a:pt x="70104" y="557783"/>
                </a:lnTo>
                <a:lnTo>
                  <a:pt x="60960" y="542543"/>
                </a:lnTo>
                <a:lnTo>
                  <a:pt x="48768" y="509015"/>
                </a:lnTo>
                <a:lnTo>
                  <a:pt x="44196" y="490727"/>
                </a:lnTo>
                <a:lnTo>
                  <a:pt x="39624" y="473963"/>
                </a:lnTo>
                <a:lnTo>
                  <a:pt x="33528" y="437387"/>
                </a:lnTo>
                <a:lnTo>
                  <a:pt x="32004" y="417575"/>
                </a:lnTo>
                <a:lnTo>
                  <a:pt x="32004" y="556259"/>
                </a:lnTo>
                <a:lnTo>
                  <a:pt x="50292" y="591311"/>
                </a:lnTo>
                <a:lnTo>
                  <a:pt x="71628" y="624839"/>
                </a:lnTo>
                <a:lnTo>
                  <a:pt x="96012" y="655320"/>
                </a:lnTo>
                <a:lnTo>
                  <a:pt x="108204" y="669035"/>
                </a:lnTo>
                <a:lnTo>
                  <a:pt x="137160" y="696467"/>
                </a:lnTo>
                <a:lnTo>
                  <a:pt x="167640" y="720851"/>
                </a:lnTo>
                <a:lnTo>
                  <a:pt x="201168" y="742187"/>
                </a:lnTo>
                <a:lnTo>
                  <a:pt x="237744" y="760476"/>
                </a:lnTo>
                <a:lnTo>
                  <a:pt x="274320" y="775715"/>
                </a:lnTo>
                <a:lnTo>
                  <a:pt x="313944" y="787907"/>
                </a:lnTo>
                <a:lnTo>
                  <a:pt x="355092" y="795527"/>
                </a:lnTo>
                <a:lnTo>
                  <a:pt x="376428" y="797051"/>
                </a:lnTo>
                <a:lnTo>
                  <a:pt x="397764" y="800100"/>
                </a:lnTo>
                <a:lnTo>
                  <a:pt x="419100" y="800100"/>
                </a:lnTo>
                <a:lnTo>
                  <a:pt x="483108" y="795527"/>
                </a:lnTo>
                <a:lnTo>
                  <a:pt x="502920" y="790955"/>
                </a:lnTo>
                <a:lnTo>
                  <a:pt x="522732" y="787907"/>
                </a:lnTo>
                <a:lnTo>
                  <a:pt x="562356" y="775715"/>
                </a:lnTo>
                <a:lnTo>
                  <a:pt x="600456" y="760476"/>
                </a:lnTo>
                <a:lnTo>
                  <a:pt x="635508" y="742187"/>
                </a:lnTo>
                <a:lnTo>
                  <a:pt x="669036" y="720851"/>
                </a:lnTo>
                <a:lnTo>
                  <a:pt x="699516" y="696467"/>
                </a:lnTo>
                <a:lnTo>
                  <a:pt x="728472" y="669035"/>
                </a:lnTo>
                <a:lnTo>
                  <a:pt x="766572" y="623315"/>
                </a:lnTo>
                <a:lnTo>
                  <a:pt x="795528" y="573024"/>
                </a:lnTo>
                <a:lnTo>
                  <a:pt x="804672" y="554735"/>
                </a:lnTo>
                <a:close/>
              </a:path>
            </a:pathLst>
          </a:custGeom>
          <a:solidFill>
            <a:srgbClr val="94B3D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86" name="object 286"/>
          <p:cNvGraphicFramePr>
            <a:graphicFrameLocks noGrp="1"/>
          </p:cNvGraphicFramePr>
          <p:nvPr/>
        </p:nvGraphicFramePr>
        <p:xfrm>
          <a:off x="11539245" y="1933473"/>
          <a:ext cx="3691890" cy="33146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74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6220"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Bef>
                          <a:spcPts val="33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BCT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191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Bef>
                          <a:spcPts val="330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Business,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Engineering </a:t>
                      </a:r>
                      <a:r>
                        <a:rPr sz="1250" spc="15" dirty="0">
                          <a:latin typeface="Century Gothic"/>
                          <a:cs typeface="Century Gothic"/>
                        </a:rPr>
                        <a:t>&amp;</a:t>
                      </a:r>
                      <a:r>
                        <a:rPr sz="125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Tech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191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3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ET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191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3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Engineering </a:t>
                      </a:r>
                      <a:r>
                        <a:rPr sz="1250" spc="15" dirty="0">
                          <a:latin typeface="Century Gothic"/>
                          <a:cs typeface="Century Gothic"/>
                        </a:rPr>
                        <a:t>&amp;</a:t>
                      </a:r>
                      <a:r>
                        <a:rPr sz="125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5" dirty="0">
                          <a:latin typeface="Century Gothic"/>
                          <a:cs typeface="Century Gothic"/>
                        </a:rPr>
                        <a:t>Technology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191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220"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2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COUN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2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Counseling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6220"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20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ENGL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2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English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7743"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34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HLTH</a:t>
                      </a:r>
                      <a:r>
                        <a:rPr sz="1250" spc="3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5" dirty="0">
                          <a:latin typeface="Century Gothic"/>
                          <a:cs typeface="Century Gothic"/>
                        </a:rPr>
                        <a:t>SCI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254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34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Health</a:t>
                      </a:r>
                      <a:r>
                        <a:rPr sz="1250" spc="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Sciences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254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220"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2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KHA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20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Kinesiology, Health </a:t>
                      </a:r>
                      <a:r>
                        <a:rPr sz="1250" spc="15" dirty="0">
                          <a:latin typeface="Century Gothic"/>
                          <a:cs typeface="Century Gothic"/>
                        </a:rPr>
                        <a:t>&amp;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 Athletic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6220"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2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LANG/ESL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20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Languages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34"/>
                        </a:spcBef>
                      </a:pPr>
                      <a:r>
                        <a:rPr sz="1250" spc="20" dirty="0">
                          <a:latin typeface="Century Gothic"/>
                          <a:cs typeface="Century Gothic"/>
                        </a:rPr>
                        <a:t>LIB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254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34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Library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254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220"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20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MATH/CS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2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Mathematics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6219"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2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NAT</a:t>
                      </a:r>
                      <a:r>
                        <a:rPr sz="1250" spc="-1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5" dirty="0">
                          <a:latin typeface="Century Gothic"/>
                          <a:cs typeface="Century Gothic"/>
                        </a:rPr>
                        <a:t>SCI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20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Natural</a:t>
                      </a:r>
                      <a:r>
                        <a:rPr sz="1250" spc="4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Sciences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3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NC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191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3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Non-Credit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191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6220"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2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PCA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2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Performing Communication</a:t>
                      </a:r>
                      <a:r>
                        <a:rPr sz="1250" spc="-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Arts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6220"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2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SOC </a:t>
                      </a:r>
                      <a:r>
                        <a:rPr sz="1250" spc="5" dirty="0">
                          <a:latin typeface="Century Gothic"/>
                          <a:cs typeface="Century Gothic"/>
                        </a:rPr>
                        <a:t>SCI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20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Social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Sciences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7743"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30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VAMS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191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330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Visual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Arts </a:t>
                      </a:r>
                      <a:r>
                        <a:rPr sz="1250" spc="15" dirty="0">
                          <a:latin typeface="Century Gothic"/>
                          <a:cs typeface="Century Gothic"/>
                        </a:rPr>
                        <a:t>&amp;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Media</a:t>
                      </a:r>
                      <a:r>
                        <a:rPr sz="1250" spc="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Studies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4191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287" name="object 287"/>
          <p:cNvSpPr txBox="1"/>
          <p:nvPr/>
        </p:nvSpPr>
        <p:spPr>
          <a:xfrm>
            <a:off x="296722" y="1293393"/>
            <a:ext cx="321310" cy="3752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spc="-5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lang="en-US" sz="2300" spc="-5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2300" dirty="0">
              <a:latin typeface="Calibri"/>
              <a:cs typeface="Calibri"/>
            </a:endParaRPr>
          </a:p>
        </p:txBody>
      </p:sp>
      <p:sp>
        <p:nvSpPr>
          <p:cNvPr id="288" name="object 288"/>
          <p:cNvSpPr/>
          <p:nvPr/>
        </p:nvSpPr>
        <p:spPr>
          <a:xfrm>
            <a:off x="4724400" y="6766559"/>
            <a:ext cx="836930" cy="800100"/>
          </a:xfrm>
          <a:custGeom>
            <a:avLst/>
            <a:gdLst/>
            <a:ahLst/>
            <a:cxnLst/>
            <a:rect l="l" t="t" r="r" b="b"/>
            <a:pathLst>
              <a:path w="836929" h="800100">
                <a:moveTo>
                  <a:pt x="836676" y="420624"/>
                </a:moveTo>
                <a:lnTo>
                  <a:pt x="836676" y="379475"/>
                </a:lnTo>
                <a:lnTo>
                  <a:pt x="835151" y="359664"/>
                </a:lnTo>
                <a:lnTo>
                  <a:pt x="829055" y="320040"/>
                </a:lnTo>
                <a:lnTo>
                  <a:pt x="818388" y="280416"/>
                </a:lnTo>
                <a:lnTo>
                  <a:pt x="804672" y="243840"/>
                </a:lnTo>
                <a:lnTo>
                  <a:pt x="795527" y="227075"/>
                </a:lnTo>
                <a:lnTo>
                  <a:pt x="786384" y="208788"/>
                </a:lnTo>
                <a:lnTo>
                  <a:pt x="775715" y="192024"/>
                </a:lnTo>
                <a:lnTo>
                  <a:pt x="765048" y="176784"/>
                </a:lnTo>
                <a:lnTo>
                  <a:pt x="754379" y="160020"/>
                </a:lnTo>
                <a:lnTo>
                  <a:pt x="740663" y="146304"/>
                </a:lnTo>
                <a:lnTo>
                  <a:pt x="728472" y="131064"/>
                </a:lnTo>
                <a:lnTo>
                  <a:pt x="714755" y="117348"/>
                </a:lnTo>
                <a:lnTo>
                  <a:pt x="669036" y="79248"/>
                </a:lnTo>
                <a:lnTo>
                  <a:pt x="635508" y="57912"/>
                </a:lnTo>
                <a:lnTo>
                  <a:pt x="598932" y="39624"/>
                </a:lnTo>
                <a:lnTo>
                  <a:pt x="562355" y="24384"/>
                </a:lnTo>
                <a:lnTo>
                  <a:pt x="502920" y="9144"/>
                </a:lnTo>
                <a:lnTo>
                  <a:pt x="417575" y="0"/>
                </a:lnTo>
                <a:lnTo>
                  <a:pt x="353567" y="4572"/>
                </a:lnTo>
                <a:lnTo>
                  <a:pt x="294132" y="18288"/>
                </a:lnTo>
                <a:lnTo>
                  <a:pt x="254508" y="32004"/>
                </a:lnTo>
                <a:lnTo>
                  <a:pt x="217932" y="48768"/>
                </a:lnTo>
                <a:lnTo>
                  <a:pt x="184403" y="68580"/>
                </a:lnTo>
                <a:lnTo>
                  <a:pt x="167639" y="80772"/>
                </a:lnTo>
                <a:lnTo>
                  <a:pt x="152400" y="91440"/>
                </a:lnTo>
                <a:lnTo>
                  <a:pt x="137160" y="105156"/>
                </a:lnTo>
                <a:lnTo>
                  <a:pt x="121920" y="117348"/>
                </a:lnTo>
                <a:lnTo>
                  <a:pt x="108203" y="131064"/>
                </a:lnTo>
                <a:lnTo>
                  <a:pt x="94487" y="146304"/>
                </a:lnTo>
                <a:lnTo>
                  <a:pt x="82296" y="161544"/>
                </a:lnTo>
                <a:lnTo>
                  <a:pt x="71627" y="176784"/>
                </a:lnTo>
                <a:lnTo>
                  <a:pt x="59436" y="193548"/>
                </a:lnTo>
                <a:lnTo>
                  <a:pt x="41148" y="227075"/>
                </a:lnTo>
                <a:lnTo>
                  <a:pt x="24384" y="263651"/>
                </a:lnTo>
                <a:lnTo>
                  <a:pt x="12191" y="300228"/>
                </a:lnTo>
                <a:lnTo>
                  <a:pt x="1524" y="359664"/>
                </a:lnTo>
                <a:lnTo>
                  <a:pt x="0" y="381000"/>
                </a:lnTo>
                <a:lnTo>
                  <a:pt x="0" y="422148"/>
                </a:lnTo>
                <a:lnTo>
                  <a:pt x="7620" y="481584"/>
                </a:lnTo>
                <a:lnTo>
                  <a:pt x="24384" y="537972"/>
                </a:lnTo>
                <a:lnTo>
                  <a:pt x="32003" y="556260"/>
                </a:lnTo>
                <a:lnTo>
                  <a:pt x="32003" y="381000"/>
                </a:lnTo>
                <a:lnTo>
                  <a:pt x="33527" y="362712"/>
                </a:lnTo>
                <a:lnTo>
                  <a:pt x="44196" y="307848"/>
                </a:lnTo>
                <a:lnTo>
                  <a:pt x="70103" y="240792"/>
                </a:lnTo>
                <a:lnTo>
                  <a:pt x="88391" y="210312"/>
                </a:lnTo>
                <a:lnTo>
                  <a:pt x="97536" y="195072"/>
                </a:lnTo>
                <a:lnTo>
                  <a:pt x="108203" y="181356"/>
                </a:lnTo>
                <a:lnTo>
                  <a:pt x="120396" y="166116"/>
                </a:lnTo>
                <a:lnTo>
                  <a:pt x="132587" y="153924"/>
                </a:lnTo>
                <a:lnTo>
                  <a:pt x="144779" y="140208"/>
                </a:lnTo>
                <a:lnTo>
                  <a:pt x="202691" y="96012"/>
                </a:lnTo>
                <a:lnTo>
                  <a:pt x="251460" y="68580"/>
                </a:lnTo>
                <a:lnTo>
                  <a:pt x="268224" y="62484"/>
                </a:lnTo>
                <a:lnTo>
                  <a:pt x="284988" y="54864"/>
                </a:lnTo>
                <a:lnTo>
                  <a:pt x="321563" y="44196"/>
                </a:lnTo>
                <a:lnTo>
                  <a:pt x="359663" y="36575"/>
                </a:lnTo>
                <a:lnTo>
                  <a:pt x="397763" y="33645"/>
                </a:lnTo>
                <a:lnTo>
                  <a:pt x="440436" y="33645"/>
                </a:lnTo>
                <a:lnTo>
                  <a:pt x="478536" y="36575"/>
                </a:lnTo>
                <a:lnTo>
                  <a:pt x="496824" y="41148"/>
                </a:lnTo>
                <a:lnTo>
                  <a:pt x="515112" y="44196"/>
                </a:lnTo>
                <a:lnTo>
                  <a:pt x="533400" y="50292"/>
                </a:lnTo>
                <a:lnTo>
                  <a:pt x="551688" y="54864"/>
                </a:lnTo>
                <a:lnTo>
                  <a:pt x="569976" y="62484"/>
                </a:lnTo>
                <a:lnTo>
                  <a:pt x="603503" y="77724"/>
                </a:lnTo>
                <a:lnTo>
                  <a:pt x="618744" y="86868"/>
                </a:lnTo>
                <a:lnTo>
                  <a:pt x="635508" y="96012"/>
                </a:lnTo>
                <a:lnTo>
                  <a:pt x="650748" y="106680"/>
                </a:lnTo>
                <a:lnTo>
                  <a:pt x="664463" y="117348"/>
                </a:lnTo>
                <a:lnTo>
                  <a:pt x="679703" y="129540"/>
                </a:lnTo>
                <a:lnTo>
                  <a:pt x="691896" y="141732"/>
                </a:lnTo>
                <a:lnTo>
                  <a:pt x="705612" y="153924"/>
                </a:lnTo>
                <a:lnTo>
                  <a:pt x="739139" y="195072"/>
                </a:lnTo>
                <a:lnTo>
                  <a:pt x="766572" y="242316"/>
                </a:lnTo>
                <a:lnTo>
                  <a:pt x="774191" y="257556"/>
                </a:lnTo>
                <a:lnTo>
                  <a:pt x="792479" y="309372"/>
                </a:lnTo>
                <a:lnTo>
                  <a:pt x="803148" y="364236"/>
                </a:lnTo>
                <a:lnTo>
                  <a:pt x="804672" y="382524"/>
                </a:lnTo>
                <a:lnTo>
                  <a:pt x="804672" y="556260"/>
                </a:lnTo>
                <a:lnTo>
                  <a:pt x="812291" y="537972"/>
                </a:lnTo>
                <a:lnTo>
                  <a:pt x="824484" y="499872"/>
                </a:lnTo>
                <a:lnTo>
                  <a:pt x="832103" y="461772"/>
                </a:lnTo>
                <a:lnTo>
                  <a:pt x="835151" y="440436"/>
                </a:lnTo>
                <a:lnTo>
                  <a:pt x="836676" y="420624"/>
                </a:lnTo>
                <a:close/>
              </a:path>
              <a:path w="836929" h="800100">
                <a:moveTo>
                  <a:pt x="804672" y="556260"/>
                </a:moveTo>
                <a:lnTo>
                  <a:pt x="804672" y="419100"/>
                </a:lnTo>
                <a:lnTo>
                  <a:pt x="803148" y="438912"/>
                </a:lnTo>
                <a:lnTo>
                  <a:pt x="797051" y="475488"/>
                </a:lnTo>
                <a:lnTo>
                  <a:pt x="792479" y="492251"/>
                </a:lnTo>
                <a:lnTo>
                  <a:pt x="787908" y="510540"/>
                </a:lnTo>
                <a:lnTo>
                  <a:pt x="781812" y="527304"/>
                </a:lnTo>
                <a:lnTo>
                  <a:pt x="774191" y="544068"/>
                </a:lnTo>
                <a:lnTo>
                  <a:pt x="766572" y="559308"/>
                </a:lnTo>
                <a:lnTo>
                  <a:pt x="758951" y="576072"/>
                </a:lnTo>
                <a:lnTo>
                  <a:pt x="748284" y="591312"/>
                </a:lnTo>
                <a:lnTo>
                  <a:pt x="739139" y="606551"/>
                </a:lnTo>
                <a:lnTo>
                  <a:pt x="728472" y="620268"/>
                </a:lnTo>
                <a:lnTo>
                  <a:pt x="691896" y="659892"/>
                </a:lnTo>
                <a:lnTo>
                  <a:pt x="633984" y="705612"/>
                </a:lnTo>
                <a:lnTo>
                  <a:pt x="568451" y="739140"/>
                </a:lnTo>
                <a:lnTo>
                  <a:pt x="515112" y="755904"/>
                </a:lnTo>
                <a:lnTo>
                  <a:pt x="477012" y="763524"/>
                </a:lnTo>
                <a:lnTo>
                  <a:pt x="438912" y="767978"/>
                </a:lnTo>
                <a:lnTo>
                  <a:pt x="397763" y="768096"/>
                </a:lnTo>
                <a:lnTo>
                  <a:pt x="377951" y="766572"/>
                </a:lnTo>
                <a:lnTo>
                  <a:pt x="359663" y="763524"/>
                </a:lnTo>
                <a:lnTo>
                  <a:pt x="339851" y="760476"/>
                </a:lnTo>
                <a:lnTo>
                  <a:pt x="303275" y="751332"/>
                </a:lnTo>
                <a:lnTo>
                  <a:pt x="266700" y="739140"/>
                </a:lnTo>
                <a:lnTo>
                  <a:pt x="233172" y="723900"/>
                </a:lnTo>
                <a:lnTo>
                  <a:pt x="217932" y="714756"/>
                </a:lnTo>
                <a:lnTo>
                  <a:pt x="201167" y="705612"/>
                </a:lnTo>
                <a:lnTo>
                  <a:pt x="131063" y="647700"/>
                </a:lnTo>
                <a:lnTo>
                  <a:pt x="86867" y="589788"/>
                </a:lnTo>
                <a:lnTo>
                  <a:pt x="54863" y="525780"/>
                </a:lnTo>
                <a:lnTo>
                  <a:pt x="39624" y="473964"/>
                </a:lnTo>
                <a:lnTo>
                  <a:pt x="32003" y="419100"/>
                </a:lnTo>
                <a:lnTo>
                  <a:pt x="32003" y="556260"/>
                </a:lnTo>
                <a:lnTo>
                  <a:pt x="50291" y="591312"/>
                </a:lnTo>
                <a:lnTo>
                  <a:pt x="71627" y="624840"/>
                </a:lnTo>
                <a:lnTo>
                  <a:pt x="108203" y="670560"/>
                </a:lnTo>
                <a:lnTo>
                  <a:pt x="137160" y="696468"/>
                </a:lnTo>
                <a:lnTo>
                  <a:pt x="152400" y="710184"/>
                </a:lnTo>
                <a:lnTo>
                  <a:pt x="167639" y="720851"/>
                </a:lnTo>
                <a:lnTo>
                  <a:pt x="184403" y="733044"/>
                </a:lnTo>
                <a:lnTo>
                  <a:pt x="201167" y="743712"/>
                </a:lnTo>
                <a:lnTo>
                  <a:pt x="237744" y="762000"/>
                </a:lnTo>
                <a:lnTo>
                  <a:pt x="256032" y="769620"/>
                </a:lnTo>
                <a:lnTo>
                  <a:pt x="274320" y="775716"/>
                </a:lnTo>
                <a:lnTo>
                  <a:pt x="294132" y="783336"/>
                </a:lnTo>
                <a:lnTo>
                  <a:pt x="333755" y="792480"/>
                </a:lnTo>
                <a:lnTo>
                  <a:pt x="376427" y="798576"/>
                </a:lnTo>
                <a:lnTo>
                  <a:pt x="397763" y="800100"/>
                </a:lnTo>
                <a:lnTo>
                  <a:pt x="440436" y="800100"/>
                </a:lnTo>
                <a:lnTo>
                  <a:pt x="483108" y="795528"/>
                </a:lnTo>
                <a:lnTo>
                  <a:pt x="522732" y="787908"/>
                </a:lnTo>
                <a:lnTo>
                  <a:pt x="582167" y="769620"/>
                </a:lnTo>
                <a:lnTo>
                  <a:pt x="600455" y="760476"/>
                </a:lnTo>
                <a:lnTo>
                  <a:pt x="618744" y="752856"/>
                </a:lnTo>
                <a:lnTo>
                  <a:pt x="669036" y="720851"/>
                </a:lnTo>
                <a:lnTo>
                  <a:pt x="699515" y="696468"/>
                </a:lnTo>
                <a:lnTo>
                  <a:pt x="742188" y="655320"/>
                </a:lnTo>
                <a:lnTo>
                  <a:pt x="766572" y="624840"/>
                </a:lnTo>
                <a:lnTo>
                  <a:pt x="795527" y="574548"/>
                </a:lnTo>
                <a:lnTo>
                  <a:pt x="804672" y="556260"/>
                </a:lnTo>
                <a:close/>
              </a:path>
            </a:pathLst>
          </a:custGeom>
          <a:solidFill>
            <a:srgbClr val="94B3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 txBox="1"/>
          <p:nvPr/>
        </p:nvSpPr>
        <p:spPr>
          <a:xfrm>
            <a:off x="2954491" y="8450108"/>
            <a:ext cx="10202545" cy="916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76910" algn="l"/>
                <a:tab pos="1286510" algn="l"/>
                <a:tab pos="2005964" algn="l"/>
                <a:tab pos="2615565" algn="l"/>
                <a:tab pos="3279775" algn="l"/>
                <a:tab pos="4035425" algn="l"/>
                <a:tab pos="4608830" algn="l"/>
                <a:tab pos="5273040" algn="l"/>
                <a:tab pos="6174105" algn="l"/>
                <a:tab pos="6602095" algn="l"/>
                <a:tab pos="7266940" algn="l"/>
                <a:tab pos="7931150" algn="l"/>
              </a:tabLst>
            </a:pP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482.35	526.86	2,031.34	558.48	1,165.33	1,022.82	23.80	3,364.02	3,299.17	</a:t>
            </a:r>
            <a:r>
              <a:rPr sz="1150" dirty="0">
                <a:solidFill>
                  <a:srgbClr val="585858"/>
                </a:solidFill>
                <a:latin typeface="Calibri"/>
                <a:cs typeface="Calibri"/>
              </a:rPr>
              <a:t>-	</a:t>
            </a:r>
            <a:r>
              <a:rPr sz="1150" spc="-5" dirty="0">
                <a:solidFill>
                  <a:srgbClr val="585858"/>
                </a:solidFill>
                <a:latin typeface="Calibri"/>
                <a:cs typeface="Calibri"/>
              </a:rPr>
              <a:t>1,497.21	4,175.72	1,641.88</a:t>
            </a:r>
            <a:endParaRPr sz="11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867410" marR="5080">
              <a:lnSpc>
                <a:spcPct val="102299"/>
              </a:lnSpc>
              <a:tabLst>
                <a:tab pos="7862570" algn="l"/>
              </a:tabLst>
            </a:pPr>
            <a:r>
              <a:rPr sz="1750" spc="10" dirty="0">
                <a:latin typeface="Calibri"/>
                <a:cs typeface="Calibri"/>
              </a:rPr>
              <a:t>Counseling </a:t>
            </a:r>
            <a:r>
              <a:rPr sz="1750" spc="15" dirty="0">
                <a:latin typeface="Calibri"/>
                <a:cs typeface="Calibri"/>
              </a:rPr>
              <a:t>– </a:t>
            </a:r>
            <a:r>
              <a:rPr sz="1750" spc="25" dirty="0">
                <a:latin typeface="Calibri"/>
                <a:cs typeface="Calibri"/>
              </a:rPr>
              <a:t>33% </a:t>
            </a:r>
            <a:r>
              <a:rPr sz="1750" spc="10" dirty="0">
                <a:latin typeface="Calibri"/>
                <a:cs typeface="Calibri"/>
              </a:rPr>
              <a:t>growth (part </a:t>
            </a:r>
            <a:r>
              <a:rPr sz="1750" spc="15" dirty="0">
                <a:latin typeface="Calibri"/>
                <a:cs typeface="Calibri"/>
              </a:rPr>
              <a:t>of </a:t>
            </a:r>
            <a:r>
              <a:rPr sz="1750" dirty="0">
                <a:latin typeface="Calibri"/>
                <a:cs typeface="Calibri"/>
              </a:rPr>
              <a:t>Pathways); </a:t>
            </a:r>
            <a:r>
              <a:rPr sz="1750" spc="10" dirty="0">
                <a:latin typeface="Calibri"/>
                <a:cs typeface="Calibri"/>
              </a:rPr>
              <a:t>Health Science </a:t>
            </a:r>
            <a:r>
              <a:rPr sz="1750" spc="20" dirty="0">
                <a:latin typeface="Calibri"/>
                <a:cs typeface="Calibri"/>
              </a:rPr>
              <a:t>24%; </a:t>
            </a:r>
            <a:r>
              <a:rPr sz="1750" spc="10" dirty="0">
                <a:latin typeface="Calibri"/>
                <a:cs typeface="Calibri"/>
              </a:rPr>
              <a:t>Math/CS </a:t>
            </a:r>
            <a:r>
              <a:rPr sz="1750" spc="20" dirty="0">
                <a:latin typeface="Calibri"/>
                <a:cs typeface="Calibri"/>
              </a:rPr>
              <a:t>21%; </a:t>
            </a:r>
            <a:r>
              <a:rPr sz="1750" spc="5" dirty="0">
                <a:latin typeface="Calibri"/>
                <a:cs typeface="Calibri"/>
              </a:rPr>
              <a:t>Natural </a:t>
            </a:r>
            <a:r>
              <a:rPr sz="1750" spc="10" dirty="0">
                <a:latin typeface="Calibri"/>
                <a:cs typeface="Calibri"/>
              </a:rPr>
              <a:t>Science </a:t>
            </a:r>
            <a:r>
              <a:rPr sz="1750" spc="25" dirty="0">
                <a:latin typeface="Calibri"/>
                <a:cs typeface="Calibri"/>
              </a:rPr>
              <a:t>20%  </a:t>
            </a:r>
            <a:r>
              <a:rPr sz="1750" spc="10" dirty="0">
                <a:latin typeface="Calibri"/>
                <a:cs typeface="Calibri"/>
              </a:rPr>
              <a:t>Enrollment </a:t>
            </a:r>
            <a:r>
              <a:rPr sz="1750" dirty="0">
                <a:latin typeface="Calibri"/>
                <a:cs typeface="Calibri"/>
              </a:rPr>
              <a:t>targets for </a:t>
            </a:r>
            <a:r>
              <a:rPr sz="1750" spc="5" dirty="0">
                <a:latin typeface="Calibri"/>
                <a:cs typeface="Calibri"/>
              </a:rPr>
              <a:t>future programs </a:t>
            </a:r>
            <a:r>
              <a:rPr sz="1750" spc="10" dirty="0">
                <a:latin typeface="Calibri"/>
                <a:cs typeface="Calibri"/>
              </a:rPr>
              <a:t>(eg: phlebotomy)</a:t>
            </a:r>
            <a:r>
              <a:rPr sz="1750" spc="114" dirty="0">
                <a:latin typeface="Calibri"/>
                <a:cs typeface="Calibri"/>
              </a:rPr>
              <a:t> </a:t>
            </a:r>
            <a:r>
              <a:rPr sz="1750" spc="15" dirty="0">
                <a:latin typeface="Calibri"/>
                <a:cs typeface="Calibri"/>
              </a:rPr>
              <a:t>not</a:t>
            </a:r>
            <a:r>
              <a:rPr sz="1750" spc="10" dirty="0">
                <a:latin typeface="Calibri"/>
                <a:cs typeface="Calibri"/>
              </a:rPr>
              <a:t> included.	Language/ESL </a:t>
            </a:r>
            <a:r>
              <a:rPr sz="1750" spc="20" dirty="0">
                <a:latin typeface="Calibri"/>
                <a:cs typeface="Calibri"/>
              </a:rPr>
              <a:t>-2%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290" name="object 290"/>
          <p:cNvSpPr/>
          <p:nvPr/>
        </p:nvSpPr>
        <p:spPr>
          <a:xfrm>
            <a:off x="6041135" y="6227064"/>
            <a:ext cx="838200" cy="800100"/>
          </a:xfrm>
          <a:custGeom>
            <a:avLst/>
            <a:gdLst/>
            <a:ahLst/>
            <a:cxnLst/>
            <a:rect l="l" t="t" r="r" b="b"/>
            <a:pathLst>
              <a:path w="838200" h="800100">
                <a:moveTo>
                  <a:pt x="838199" y="420624"/>
                </a:moveTo>
                <a:lnTo>
                  <a:pt x="838199" y="379476"/>
                </a:lnTo>
                <a:lnTo>
                  <a:pt x="836675" y="358140"/>
                </a:lnTo>
                <a:lnTo>
                  <a:pt x="830579" y="318516"/>
                </a:lnTo>
                <a:lnTo>
                  <a:pt x="826007" y="298704"/>
                </a:lnTo>
                <a:lnTo>
                  <a:pt x="819911" y="280416"/>
                </a:lnTo>
                <a:lnTo>
                  <a:pt x="812291" y="262127"/>
                </a:lnTo>
                <a:lnTo>
                  <a:pt x="806195" y="243839"/>
                </a:lnTo>
                <a:lnTo>
                  <a:pt x="787907" y="208787"/>
                </a:lnTo>
                <a:lnTo>
                  <a:pt x="766571" y="175260"/>
                </a:lnTo>
                <a:lnTo>
                  <a:pt x="742187" y="144780"/>
                </a:lnTo>
                <a:lnTo>
                  <a:pt x="714755" y="117348"/>
                </a:lnTo>
                <a:lnTo>
                  <a:pt x="701039" y="103632"/>
                </a:lnTo>
                <a:lnTo>
                  <a:pt x="685799" y="91439"/>
                </a:lnTo>
                <a:lnTo>
                  <a:pt x="669035" y="79248"/>
                </a:lnTo>
                <a:lnTo>
                  <a:pt x="653795" y="67056"/>
                </a:lnTo>
                <a:lnTo>
                  <a:pt x="637031" y="57912"/>
                </a:lnTo>
                <a:lnTo>
                  <a:pt x="618743" y="47244"/>
                </a:lnTo>
                <a:lnTo>
                  <a:pt x="600455" y="39624"/>
                </a:lnTo>
                <a:lnTo>
                  <a:pt x="563879" y="24384"/>
                </a:lnTo>
                <a:lnTo>
                  <a:pt x="524255" y="12191"/>
                </a:lnTo>
                <a:lnTo>
                  <a:pt x="483107" y="4572"/>
                </a:lnTo>
                <a:lnTo>
                  <a:pt x="440436" y="0"/>
                </a:lnTo>
                <a:lnTo>
                  <a:pt x="397763" y="0"/>
                </a:lnTo>
                <a:lnTo>
                  <a:pt x="355091" y="4572"/>
                </a:lnTo>
                <a:lnTo>
                  <a:pt x="315467" y="12191"/>
                </a:lnTo>
                <a:lnTo>
                  <a:pt x="275843" y="24384"/>
                </a:lnTo>
                <a:lnTo>
                  <a:pt x="237743" y="39624"/>
                </a:lnTo>
                <a:lnTo>
                  <a:pt x="202691" y="57912"/>
                </a:lnTo>
                <a:lnTo>
                  <a:pt x="169163" y="79248"/>
                </a:lnTo>
                <a:lnTo>
                  <a:pt x="138684" y="103632"/>
                </a:lnTo>
                <a:lnTo>
                  <a:pt x="96012" y="144780"/>
                </a:lnTo>
                <a:lnTo>
                  <a:pt x="71627" y="176784"/>
                </a:lnTo>
                <a:lnTo>
                  <a:pt x="51815" y="208787"/>
                </a:lnTo>
                <a:lnTo>
                  <a:pt x="41148" y="227075"/>
                </a:lnTo>
                <a:lnTo>
                  <a:pt x="33527" y="243839"/>
                </a:lnTo>
                <a:lnTo>
                  <a:pt x="25908" y="262127"/>
                </a:lnTo>
                <a:lnTo>
                  <a:pt x="19812" y="281940"/>
                </a:lnTo>
                <a:lnTo>
                  <a:pt x="13715" y="300228"/>
                </a:lnTo>
                <a:lnTo>
                  <a:pt x="9143" y="320040"/>
                </a:lnTo>
                <a:lnTo>
                  <a:pt x="3048" y="359664"/>
                </a:lnTo>
                <a:lnTo>
                  <a:pt x="0" y="400812"/>
                </a:lnTo>
                <a:lnTo>
                  <a:pt x="3048" y="441960"/>
                </a:lnTo>
                <a:lnTo>
                  <a:pt x="9143" y="481584"/>
                </a:lnTo>
                <a:lnTo>
                  <a:pt x="19812" y="519684"/>
                </a:lnTo>
                <a:lnTo>
                  <a:pt x="33527" y="556260"/>
                </a:lnTo>
                <a:lnTo>
                  <a:pt x="33527" y="381000"/>
                </a:lnTo>
                <a:lnTo>
                  <a:pt x="35051" y="362712"/>
                </a:lnTo>
                <a:lnTo>
                  <a:pt x="45719" y="307848"/>
                </a:lnTo>
                <a:lnTo>
                  <a:pt x="64008" y="256032"/>
                </a:lnTo>
                <a:lnTo>
                  <a:pt x="71627" y="240791"/>
                </a:lnTo>
                <a:lnTo>
                  <a:pt x="79248" y="224027"/>
                </a:lnTo>
                <a:lnTo>
                  <a:pt x="88391" y="208787"/>
                </a:lnTo>
                <a:lnTo>
                  <a:pt x="99060" y="195072"/>
                </a:lnTo>
                <a:lnTo>
                  <a:pt x="109727" y="179832"/>
                </a:lnTo>
                <a:lnTo>
                  <a:pt x="146303" y="140208"/>
                </a:lnTo>
                <a:lnTo>
                  <a:pt x="204215" y="94487"/>
                </a:lnTo>
                <a:lnTo>
                  <a:pt x="251460" y="68580"/>
                </a:lnTo>
                <a:lnTo>
                  <a:pt x="304800" y="48768"/>
                </a:lnTo>
                <a:lnTo>
                  <a:pt x="381000" y="33527"/>
                </a:lnTo>
                <a:lnTo>
                  <a:pt x="400812" y="32003"/>
                </a:lnTo>
                <a:lnTo>
                  <a:pt x="440436" y="32003"/>
                </a:lnTo>
                <a:lnTo>
                  <a:pt x="460248" y="33527"/>
                </a:lnTo>
                <a:lnTo>
                  <a:pt x="478535" y="36575"/>
                </a:lnTo>
                <a:lnTo>
                  <a:pt x="498347" y="39624"/>
                </a:lnTo>
                <a:lnTo>
                  <a:pt x="553211" y="54863"/>
                </a:lnTo>
                <a:lnTo>
                  <a:pt x="605027" y="77724"/>
                </a:lnTo>
                <a:lnTo>
                  <a:pt x="620267" y="85344"/>
                </a:lnTo>
                <a:lnTo>
                  <a:pt x="637031" y="96012"/>
                </a:lnTo>
                <a:lnTo>
                  <a:pt x="650747" y="105156"/>
                </a:lnTo>
                <a:lnTo>
                  <a:pt x="665987" y="117348"/>
                </a:lnTo>
                <a:lnTo>
                  <a:pt x="679703" y="128015"/>
                </a:lnTo>
                <a:lnTo>
                  <a:pt x="717803" y="166115"/>
                </a:lnTo>
                <a:lnTo>
                  <a:pt x="751331" y="210312"/>
                </a:lnTo>
                <a:lnTo>
                  <a:pt x="783335" y="274320"/>
                </a:lnTo>
                <a:lnTo>
                  <a:pt x="794003" y="309372"/>
                </a:lnTo>
                <a:lnTo>
                  <a:pt x="798575" y="326136"/>
                </a:lnTo>
                <a:lnTo>
                  <a:pt x="804671" y="362712"/>
                </a:lnTo>
                <a:lnTo>
                  <a:pt x="806195" y="381000"/>
                </a:lnTo>
                <a:lnTo>
                  <a:pt x="806195" y="554736"/>
                </a:lnTo>
                <a:lnTo>
                  <a:pt x="813815" y="537972"/>
                </a:lnTo>
                <a:lnTo>
                  <a:pt x="819911" y="518160"/>
                </a:lnTo>
                <a:lnTo>
                  <a:pt x="826007" y="499872"/>
                </a:lnTo>
                <a:lnTo>
                  <a:pt x="830579" y="480060"/>
                </a:lnTo>
                <a:lnTo>
                  <a:pt x="836675" y="440436"/>
                </a:lnTo>
                <a:lnTo>
                  <a:pt x="838199" y="420624"/>
                </a:lnTo>
                <a:close/>
              </a:path>
              <a:path w="838200" h="800100">
                <a:moveTo>
                  <a:pt x="806195" y="554736"/>
                </a:moveTo>
                <a:lnTo>
                  <a:pt x="806195" y="419100"/>
                </a:lnTo>
                <a:lnTo>
                  <a:pt x="804671" y="437388"/>
                </a:lnTo>
                <a:lnTo>
                  <a:pt x="798575" y="473964"/>
                </a:lnTo>
                <a:lnTo>
                  <a:pt x="783335" y="525780"/>
                </a:lnTo>
                <a:lnTo>
                  <a:pt x="740663" y="605028"/>
                </a:lnTo>
                <a:lnTo>
                  <a:pt x="705611" y="647700"/>
                </a:lnTo>
                <a:lnTo>
                  <a:pt x="665987" y="684276"/>
                </a:lnTo>
                <a:lnTo>
                  <a:pt x="635507" y="704088"/>
                </a:lnTo>
                <a:lnTo>
                  <a:pt x="620267" y="714756"/>
                </a:lnTo>
                <a:lnTo>
                  <a:pt x="603503" y="723900"/>
                </a:lnTo>
                <a:lnTo>
                  <a:pt x="569975" y="739140"/>
                </a:lnTo>
                <a:lnTo>
                  <a:pt x="551687" y="745236"/>
                </a:lnTo>
                <a:lnTo>
                  <a:pt x="534923" y="751332"/>
                </a:lnTo>
                <a:lnTo>
                  <a:pt x="516635" y="755904"/>
                </a:lnTo>
                <a:lnTo>
                  <a:pt x="496823" y="760476"/>
                </a:lnTo>
                <a:lnTo>
                  <a:pt x="478535" y="763524"/>
                </a:lnTo>
                <a:lnTo>
                  <a:pt x="419100" y="768096"/>
                </a:lnTo>
                <a:lnTo>
                  <a:pt x="359663" y="763524"/>
                </a:lnTo>
                <a:lnTo>
                  <a:pt x="341375" y="760476"/>
                </a:lnTo>
                <a:lnTo>
                  <a:pt x="304800" y="751332"/>
                </a:lnTo>
                <a:lnTo>
                  <a:pt x="286512" y="745236"/>
                </a:lnTo>
                <a:lnTo>
                  <a:pt x="268224" y="737616"/>
                </a:lnTo>
                <a:lnTo>
                  <a:pt x="251460" y="731520"/>
                </a:lnTo>
                <a:lnTo>
                  <a:pt x="217931" y="713232"/>
                </a:lnTo>
                <a:lnTo>
                  <a:pt x="202691" y="704088"/>
                </a:lnTo>
                <a:lnTo>
                  <a:pt x="187451" y="693420"/>
                </a:lnTo>
                <a:lnTo>
                  <a:pt x="173736" y="682752"/>
                </a:lnTo>
                <a:lnTo>
                  <a:pt x="158496" y="672084"/>
                </a:lnTo>
                <a:lnTo>
                  <a:pt x="120396" y="632460"/>
                </a:lnTo>
                <a:lnTo>
                  <a:pt x="88391" y="589788"/>
                </a:lnTo>
                <a:lnTo>
                  <a:pt x="62484" y="542544"/>
                </a:lnTo>
                <a:lnTo>
                  <a:pt x="45719" y="490728"/>
                </a:lnTo>
                <a:lnTo>
                  <a:pt x="41148" y="473964"/>
                </a:lnTo>
                <a:lnTo>
                  <a:pt x="36575" y="455676"/>
                </a:lnTo>
                <a:lnTo>
                  <a:pt x="33527" y="417576"/>
                </a:lnTo>
                <a:lnTo>
                  <a:pt x="33527" y="556260"/>
                </a:lnTo>
                <a:lnTo>
                  <a:pt x="42672" y="574548"/>
                </a:lnTo>
                <a:lnTo>
                  <a:pt x="60960" y="608076"/>
                </a:lnTo>
                <a:lnTo>
                  <a:pt x="73151" y="624840"/>
                </a:lnTo>
                <a:lnTo>
                  <a:pt x="83819" y="640080"/>
                </a:lnTo>
                <a:lnTo>
                  <a:pt x="97536" y="655320"/>
                </a:lnTo>
                <a:lnTo>
                  <a:pt x="109727" y="669036"/>
                </a:lnTo>
                <a:lnTo>
                  <a:pt x="123443" y="682752"/>
                </a:lnTo>
                <a:lnTo>
                  <a:pt x="169163" y="720852"/>
                </a:lnTo>
                <a:lnTo>
                  <a:pt x="202691" y="742188"/>
                </a:lnTo>
                <a:lnTo>
                  <a:pt x="239267" y="760476"/>
                </a:lnTo>
                <a:lnTo>
                  <a:pt x="275843" y="775716"/>
                </a:lnTo>
                <a:lnTo>
                  <a:pt x="315467" y="787908"/>
                </a:lnTo>
                <a:lnTo>
                  <a:pt x="377951" y="798576"/>
                </a:lnTo>
                <a:lnTo>
                  <a:pt x="397763" y="800100"/>
                </a:lnTo>
                <a:lnTo>
                  <a:pt x="420624" y="800100"/>
                </a:lnTo>
                <a:lnTo>
                  <a:pt x="463295" y="797052"/>
                </a:lnTo>
                <a:lnTo>
                  <a:pt x="483107" y="795528"/>
                </a:lnTo>
                <a:lnTo>
                  <a:pt x="504443" y="790956"/>
                </a:lnTo>
                <a:lnTo>
                  <a:pt x="524255" y="787908"/>
                </a:lnTo>
                <a:lnTo>
                  <a:pt x="563879" y="775716"/>
                </a:lnTo>
                <a:lnTo>
                  <a:pt x="582167" y="768096"/>
                </a:lnTo>
                <a:lnTo>
                  <a:pt x="601979" y="760476"/>
                </a:lnTo>
                <a:lnTo>
                  <a:pt x="618743" y="751332"/>
                </a:lnTo>
                <a:lnTo>
                  <a:pt x="637031" y="742188"/>
                </a:lnTo>
                <a:lnTo>
                  <a:pt x="670559" y="720852"/>
                </a:lnTo>
                <a:lnTo>
                  <a:pt x="701039" y="696468"/>
                </a:lnTo>
                <a:lnTo>
                  <a:pt x="716279" y="682752"/>
                </a:lnTo>
                <a:lnTo>
                  <a:pt x="729995" y="669036"/>
                </a:lnTo>
                <a:lnTo>
                  <a:pt x="742187" y="653796"/>
                </a:lnTo>
                <a:lnTo>
                  <a:pt x="755903" y="638556"/>
                </a:lnTo>
                <a:lnTo>
                  <a:pt x="766571" y="623316"/>
                </a:lnTo>
                <a:lnTo>
                  <a:pt x="778763" y="606552"/>
                </a:lnTo>
                <a:lnTo>
                  <a:pt x="797051" y="573024"/>
                </a:lnTo>
                <a:lnTo>
                  <a:pt x="806195" y="554736"/>
                </a:lnTo>
                <a:close/>
              </a:path>
            </a:pathLst>
          </a:custGeom>
          <a:solidFill>
            <a:srgbClr val="FF404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90026" y="1328272"/>
            <a:ext cx="4224655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50" spc="-5" dirty="0">
                <a:latin typeface="Calibri"/>
                <a:cs typeface="Calibri"/>
              </a:rPr>
              <a:t>District </a:t>
            </a:r>
            <a:r>
              <a:rPr sz="2550" spc="-15" dirty="0">
                <a:latin typeface="Calibri"/>
                <a:cs typeface="Calibri"/>
              </a:rPr>
              <a:t>Inventory </a:t>
            </a:r>
            <a:r>
              <a:rPr sz="2550" spc="-5" dirty="0">
                <a:latin typeface="Calibri"/>
                <a:cs typeface="Calibri"/>
              </a:rPr>
              <a:t>by </a:t>
            </a:r>
            <a:r>
              <a:rPr sz="2550" dirty="0">
                <a:latin typeface="Calibri"/>
                <a:cs typeface="Calibri"/>
              </a:rPr>
              <a:t>Space</a:t>
            </a:r>
            <a:r>
              <a:rPr sz="2550" spc="-55" dirty="0">
                <a:latin typeface="Calibri"/>
                <a:cs typeface="Calibri"/>
              </a:rPr>
              <a:t> </a:t>
            </a:r>
            <a:r>
              <a:rPr sz="2550" spc="-30" dirty="0">
                <a:latin typeface="Calibri"/>
                <a:cs typeface="Calibri"/>
              </a:rPr>
              <a:t>Type</a:t>
            </a:r>
            <a:endParaRPr sz="2550">
              <a:latin typeface="Calibri"/>
              <a:cs typeface="Calibri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767613" y="2687853"/>
          <a:ext cx="11653517" cy="11551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944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9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91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31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52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8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5572"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Campus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Lecture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500" spc="-15" dirty="0">
                          <a:latin typeface="Century Gothic"/>
                          <a:cs typeface="Century Gothic"/>
                        </a:rPr>
                        <a:t>Lab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500" spc="-5" dirty="0">
                          <a:latin typeface="Century Gothic"/>
                          <a:cs typeface="Century Gothic"/>
                        </a:rPr>
                        <a:t>Office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Library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AV/TV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500" spc="-5" dirty="0">
                          <a:latin typeface="Century Gothic"/>
                          <a:cs typeface="Century Gothic"/>
                        </a:rPr>
                        <a:t>Other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Total</a:t>
                      </a:r>
                      <a:r>
                        <a:rPr sz="1500" spc="-4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25" dirty="0">
                          <a:latin typeface="Century Gothic"/>
                          <a:cs typeface="Century Gothic"/>
                        </a:rPr>
                        <a:t>ASF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500" spc="20" dirty="0">
                          <a:latin typeface="Century Gothic"/>
                          <a:cs typeface="Century Gothic"/>
                        </a:rPr>
                        <a:t>Community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Education</a:t>
                      </a:r>
                      <a:r>
                        <a:rPr sz="1500" spc="-8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Center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24,081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13,158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9,403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2,787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569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7,361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57,359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5571"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Pasadena City</a:t>
                      </a:r>
                      <a:r>
                        <a:rPr sz="1500" spc="-2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College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118,317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159,360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128,967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66,062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87,774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197,888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758,368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06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324084" y="1293393"/>
            <a:ext cx="321310" cy="3752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US" sz="2300" spc="-5" dirty="0">
                <a:solidFill>
                  <a:srgbClr val="FFFFFF"/>
                </a:solidFill>
                <a:latin typeface="Calibri"/>
                <a:cs typeface="Calibri"/>
              </a:rPr>
              <a:t>13</a:t>
            </a:r>
            <a:endParaRPr sz="2300" dirty="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591734" y="5060651"/>
            <a:ext cx="2979074" cy="29789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986068" y="6106172"/>
            <a:ext cx="470534" cy="3797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08585" marR="5080" indent="-96520">
              <a:lnSpc>
                <a:spcPct val="101800"/>
              </a:lnSpc>
              <a:spcBef>
                <a:spcPts val="7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L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ec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tu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r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e  42%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77677" y="7445731"/>
            <a:ext cx="233679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L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ab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733267" y="7624076"/>
            <a:ext cx="279400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23%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629989" y="6506898"/>
            <a:ext cx="380365" cy="3797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62865" marR="5080" indent="-50800">
              <a:lnSpc>
                <a:spcPct val="101800"/>
              </a:lnSpc>
              <a:spcBef>
                <a:spcPts val="75"/>
              </a:spcBef>
            </a:pP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O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ffi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ce  16%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145283" y="5097259"/>
            <a:ext cx="706120" cy="80454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413384" marR="5080" indent="-99695">
              <a:lnSpc>
                <a:spcPct val="101800"/>
              </a:lnSpc>
              <a:spcBef>
                <a:spcPts val="75"/>
              </a:spcBef>
            </a:pPr>
            <a:r>
              <a:rPr sz="1150" spc="5" dirty="0">
                <a:solidFill>
                  <a:srgbClr val="3F3F3F"/>
                </a:solidFill>
                <a:latin typeface="Calibri"/>
                <a:cs typeface="Calibri"/>
              </a:rPr>
              <a:t>A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V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/TV  1%</a:t>
            </a:r>
            <a:endParaRPr sz="1150">
              <a:latin typeface="Calibri"/>
              <a:cs typeface="Calibri"/>
            </a:endParaRPr>
          </a:p>
          <a:p>
            <a:pPr marL="125095" marR="277495" indent="-113030">
              <a:lnSpc>
                <a:spcPct val="101800"/>
              </a:lnSpc>
              <a:spcBef>
                <a:spcPts val="540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Lib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r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a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r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y  5%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31588" y="5231420"/>
            <a:ext cx="372745" cy="3797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57785" marR="5080" indent="-45720">
              <a:lnSpc>
                <a:spcPct val="101699"/>
              </a:lnSpc>
              <a:spcBef>
                <a:spcPts val="75"/>
              </a:spcBef>
            </a:pP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O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th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er  13%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444035" y="4316957"/>
            <a:ext cx="3271520" cy="298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750" spc="15" dirty="0">
                <a:solidFill>
                  <a:srgbClr val="585858"/>
                </a:solidFill>
                <a:latin typeface="Century Gothic"/>
                <a:cs typeface="Century Gothic"/>
              </a:rPr>
              <a:t>Community </a:t>
            </a:r>
            <a:r>
              <a:rPr sz="1750" spc="-5" dirty="0">
                <a:solidFill>
                  <a:srgbClr val="585858"/>
                </a:solidFill>
                <a:latin typeface="Century Gothic"/>
                <a:cs typeface="Century Gothic"/>
              </a:rPr>
              <a:t>Education</a:t>
            </a:r>
            <a:r>
              <a:rPr sz="1750" spc="-40" dirty="0">
                <a:solidFill>
                  <a:srgbClr val="585858"/>
                </a:solidFill>
                <a:latin typeface="Century Gothic"/>
                <a:cs typeface="Century Gothic"/>
              </a:rPr>
              <a:t> </a:t>
            </a:r>
            <a:r>
              <a:rPr sz="1750" spc="-10" dirty="0">
                <a:solidFill>
                  <a:srgbClr val="585858"/>
                </a:solidFill>
                <a:latin typeface="Century Gothic"/>
                <a:cs typeface="Century Gothic"/>
              </a:rPr>
              <a:t>Center</a:t>
            </a:r>
            <a:endParaRPr sz="1750">
              <a:latin typeface="Century Gothic"/>
              <a:cs typeface="Century Gothic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617618" y="5031695"/>
            <a:ext cx="2977574" cy="2979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0415995" y="5287747"/>
            <a:ext cx="470534" cy="3797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08585" marR="5080" indent="-96520">
              <a:lnSpc>
                <a:spcPct val="101800"/>
              </a:lnSpc>
              <a:spcBef>
                <a:spcPts val="7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L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ec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tu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r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e  16%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0394635" y="6305730"/>
            <a:ext cx="233679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L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ab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850371" y="6484075"/>
            <a:ext cx="279400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21%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0259011" y="7497522"/>
            <a:ext cx="380365" cy="3797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62865" marR="5080" indent="-50800">
              <a:lnSpc>
                <a:spcPct val="101800"/>
              </a:lnSpc>
              <a:spcBef>
                <a:spcPts val="75"/>
              </a:spcBef>
            </a:pPr>
            <a:r>
              <a:rPr sz="1150" spc="5" dirty="0">
                <a:solidFill>
                  <a:srgbClr val="3F3F3F"/>
                </a:solidFill>
                <a:latin typeface="Calibri"/>
                <a:cs typeface="Calibri"/>
              </a:rPr>
              <a:t>O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ffi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ce  17%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324860" y="7424371"/>
            <a:ext cx="433070" cy="3797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5095" marR="5080" indent="-113030">
              <a:lnSpc>
                <a:spcPct val="101800"/>
              </a:lnSpc>
              <a:spcBef>
                <a:spcPts val="7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Lib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r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a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r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y  9%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764076" y="6830084"/>
            <a:ext cx="404495" cy="3797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74930" marR="5080" indent="-62865">
              <a:lnSpc>
                <a:spcPct val="101800"/>
              </a:lnSpc>
              <a:spcBef>
                <a:spcPts val="75"/>
              </a:spcBef>
            </a:pP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A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V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/TV  11%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044395" y="5493451"/>
            <a:ext cx="372745" cy="3797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58419" marR="5080" indent="-46355">
              <a:lnSpc>
                <a:spcPct val="101800"/>
              </a:lnSpc>
              <a:spcBef>
                <a:spcPts val="75"/>
              </a:spcBef>
            </a:pPr>
            <a:r>
              <a:rPr sz="1150" spc="5" dirty="0">
                <a:solidFill>
                  <a:srgbClr val="3F3F3F"/>
                </a:solidFill>
                <a:latin typeface="Calibri"/>
                <a:cs typeface="Calibri"/>
              </a:rPr>
              <a:t>O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th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er  26%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824870" y="4288119"/>
            <a:ext cx="2560955" cy="298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750" spc="-5" dirty="0">
                <a:solidFill>
                  <a:srgbClr val="585858"/>
                </a:solidFill>
                <a:latin typeface="Century Gothic"/>
                <a:cs typeface="Century Gothic"/>
              </a:rPr>
              <a:t>Pasadena </a:t>
            </a:r>
            <a:r>
              <a:rPr sz="1750" spc="20" dirty="0">
                <a:solidFill>
                  <a:srgbClr val="585858"/>
                </a:solidFill>
                <a:latin typeface="Century Gothic"/>
                <a:cs typeface="Century Gothic"/>
              </a:rPr>
              <a:t>City</a:t>
            </a:r>
            <a:r>
              <a:rPr sz="1750" spc="-25" dirty="0">
                <a:solidFill>
                  <a:srgbClr val="585858"/>
                </a:solidFill>
                <a:latin typeface="Century Gothic"/>
                <a:cs typeface="Century Gothic"/>
              </a:rPr>
              <a:t> </a:t>
            </a:r>
            <a:r>
              <a:rPr sz="1750" spc="15" dirty="0">
                <a:solidFill>
                  <a:srgbClr val="585858"/>
                </a:solidFill>
                <a:latin typeface="Century Gothic"/>
                <a:cs typeface="Century Gothic"/>
              </a:rPr>
              <a:t>College</a:t>
            </a:r>
            <a:endParaRPr sz="175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165" y="2691778"/>
            <a:ext cx="13367385" cy="7270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53300"/>
              </a:lnSpc>
              <a:spcBef>
                <a:spcPts val="90"/>
              </a:spcBef>
            </a:pPr>
            <a:r>
              <a:rPr sz="1500" spc="15" dirty="0">
                <a:latin typeface="Century Gothic"/>
                <a:cs typeface="Century Gothic"/>
              </a:rPr>
              <a:t>Currently </a:t>
            </a:r>
            <a:r>
              <a:rPr sz="1500" spc="25" dirty="0">
                <a:latin typeface="Century Gothic"/>
                <a:cs typeface="Century Gothic"/>
              </a:rPr>
              <a:t>PCC </a:t>
            </a:r>
            <a:r>
              <a:rPr sz="1500" spc="15" dirty="0">
                <a:latin typeface="Century Gothic"/>
                <a:cs typeface="Century Gothic"/>
              </a:rPr>
              <a:t>has </a:t>
            </a:r>
            <a:r>
              <a:rPr sz="1500" spc="20" dirty="0">
                <a:latin typeface="Century Gothic"/>
                <a:cs typeface="Century Gothic"/>
              </a:rPr>
              <a:t>a </a:t>
            </a:r>
            <a:r>
              <a:rPr sz="1500" spc="15" dirty="0">
                <a:latin typeface="Century Gothic"/>
                <a:cs typeface="Century Gothic"/>
              </a:rPr>
              <a:t>higher percent of laboratory space than other space </a:t>
            </a:r>
            <a:r>
              <a:rPr sz="1500" spc="10" dirty="0">
                <a:latin typeface="Century Gothic"/>
                <a:cs typeface="Century Gothic"/>
              </a:rPr>
              <a:t>types. </a:t>
            </a:r>
            <a:r>
              <a:rPr sz="1500" spc="20" dirty="0">
                <a:latin typeface="Century Gothic"/>
                <a:cs typeface="Century Gothic"/>
              </a:rPr>
              <a:t>However, </a:t>
            </a:r>
            <a:r>
              <a:rPr sz="1500" spc="15" dirty="0">
                <a:latin typeface="Century Gothic"/>
                <a:cs typeface="Century Gothic"/>
              </a:rPr>
              <a:t>early space projections </a:t>
            </a:r>
            <a:r>
              <a:rPr sz="1500" spc="10" dirty="0">
                <a:latin typeface="Century Gothic"/>
                <a:cs typeface="Century Gothic"/>
              </a:rPr>
              <a:t>included later in this </a:t>
            </a:r>
            <a:r>
              <a:rPr sz="1500" spc="15" dirty="0">
                <a:latin typeface="Century Gothic"/>
                <a:cs typeface="Century Gothic"/>
              </a:rPr>
              <a:t>report  indicate this </a:t>
            </a:r>
            <a:r>
              <a:rPr sz="1500" spc="10" dirty="0">
                <a:latin typeface="Century Gothic"/>
                <a:cs typeface="Century Gothic"/>
              </a:rPr>
              <a:t>is </a:t>
            </a:r>
            <a:r>
              <a:rPr sz="1500" spc="15" dirty="0">
                <a:latin typeface="Century Gothic"/>
                <a:cs typeface="Century Gothic"/>
              </a:rPr>
              <a:t>an area </a:t>
            </a:r>
            <a:r>
              <a:rPr sz="1500" spc="25" dirty="0">
                <a:latin typeface="Century Gothic"/>
                <a:cs typeface="Century Gothic"/>
              </a:rPr>
              <a:t>where </a:t>
            </a:r>
            <a:r>
              <a:rPr sz="1500" spc="15" dirty="0">
                <a:latin typeface="Century Gothic"/>
                <a:cs typeface="Century Gothic"/>
              </a:rPr>
              <a:t>additional square </a:t>
            </a:r>
            <a:r>
              <a:rPr sz="1500" spc="10" dirty="0">
                <a:latin typeface="Century Gothic"/>
                <a:cs typeface="Century Gothic"/>
              </a:rPr>
              <a:t>feet </a:t>
            </a:r>
            <a:r>
              <a:rPr sz="1500" spc="15" dirty="0">
                <a:latin typeface="Century Gothic"/>
                <a:cs typeface="Century Gothic"/>
              </a:rPr>
              <a:t>are</a:t>
            </a:r>
            <a:r>
              <a:rPr sz="1500" spc="-175" dirty="0">
                <a:latin typeface="Century Gothic"/>
                <a:cs typeface="Century Gothic"/>
              </a:rPr>
              <a:t> </a:t>
            </a:r>
            <a:r>
              <a:rPr sz="1500" spc="20" dirty="0">
                <a:latin typeface="Century Gothic"/>
                <a:cs typeface="Century Gothic"/>
              </a:rPr>
              <a:t>warranted.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90026" y="1331517"/>
            <a:ext cx="8354059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50" spc="45" dirty="0"/>
              <a:t>EXISTING </a:t>
            </a:r>
            <a:r>
              <a:rPr sz="2550" spc="-30" dirty="0"/>
              <a:t>SPACE </a:t>
            </a:r>
            <a:r>
              <a:rPr sz="2550" dirty="0"/>
              <a:t>– </a:t>
            </a:r>
            <a:r>
              <a:rPr sz="2550" spc="5" dirty="0"/>
              <a:t>DISTRICT </a:t>
            </a:r>
            <a:r>
              <a:rPr sz="2550" spc="-5" dirty="0"/>
              <a:t>INVENTORY </a:t>
            </a:r>
            <a:r>
              <a:rPr sz="2550" spc="45" dirty="0"/>
              <a:t>BY </a:t>
            </a:r>
            <a:r>
              <a:rPr sz="2550" spc="-30" dirty="0"/>
              <a:t>SPACE</a:t>
            </a:r>
            <a:r>
              <a:rPr sz="2550" spc="-135" dirty="0"/>
              <a:t> </a:t>
            </a:r>
            <a:r>
              <a:rPr sz="2550" spc="-20" dirty="0"/>
              <a:t>TYPE</a:t>
            </a:r>
            <a:endParaRPr sz="2550"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6601485" y="3878097"/>
          <a:ext cx="8335008" cy="44333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91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1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7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026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5967">
                <a:tc gridSpan="2"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1115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Room </a:t>
                      </a:r>
                      <a:r>
                        <a:rPr sz="1500" spc="30" dirty="0">
                          <a:latin typeface="Century Gothic"/>
                          <a:cs typeface="Century Gothic"/>
                        </a:rPr>
                        <a:t>Use</a:t>
                      </a:r>
                      <a:r>
                        <a:rPr sz="1500" spc="-4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5" dirty="0">
                          <a:latin typeface="Century Gothic"/>
                          <a:cs typeface="Century Gothic"/>
                        </a:rPr>
                        <a:t>Category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416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15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Total</a:t>
                      </a:r>
                      <a:r>
                        <a:rPr sz="1500" spc="-4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30" dirty="0">
                          <a:latin typeface="Century Gothic"/>
                          <a:cs typeface="Century Gothic"/>
                        </a:rPr>
                        <a:t>ASF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416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40640">
                        <a:lnSpc>
                          <a:spcPct val="100000"/>
                        </a:lnSpc>
                        <a:spcBef>
                          <a:spcPts val="1115"/>
                        </a:spcBef>
                      </a:pPr>
                      <a:r>
                        <a:rPr sz="1500" spc="-160" dirty="0">
                          <a:latin typeface="Century Gothic"/>
                          <a:cs typeface="Century Gothic"/>
                        </a:rPr>
                        <a:t>#</a:t>
                      </a:r>
                      <a:r>
                        <a:rPr sz="1500" spc="-4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Rooms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416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1115"/>
                        </a:spcBef>
                      </a:pPr>
                      <a:r>
                        <a:rPr sz="1500" spc="30" dirty="0">
                          <a:latin typeface="Century Gothic"/>
                          <a:cs typeface="Century Gothic"/>
                        </a:rPr>
                        <a:t>Example 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of </a:t>
                      </a:r>
                      <a:r>
                        <a:rPr sz="1500" spc="30" dirty="0">
                          <a:latin typeface="Century Gothic"/>
                          <a:cs typeface="Century Gothic"/>
                        </a:rPr>
                        <a:t>Facility</a:t>
                      </a:r>
                      <a:r>
                        <a:rPr sz="1500" spc="-8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Type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4160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012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000s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2636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marR="630555">
                        <a:lnSpc>
                          <a:spcPct val="102000"/>
                        </a:lnSpc>
                        <a:spcBef>
                          <a:spcPts val="3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Out</a:t>
                      </a:r>
                      <a:r>
                        <a:rPr sz="1500" spc="-9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of  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4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77,473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2636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0035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228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2636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marR="570865">
                        <a:lnSpc>
                          <a:spcPct val="102000"/>
                        </a:lnSpc>
                        <a:spcBef>
                          <a:spcPts val="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Inactive, Alteration,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Unfinished.  (Sarafain)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4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419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100s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38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Classroom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38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119,214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38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734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169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38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Classrooms,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38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2419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200s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Laboratory</a:t>
                      </a:r>
                      <a:r>
                        <a:rPr sz="1500" spc="-3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160,716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734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241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Teaching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Labs,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Open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Labs,</a:t>
                      </a:r>
                      <a:r>
                        <a:rPr sz="1500" spc="-6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300s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Office</a:t>
                      </a:r>
                      <a:r>
                        <a:rPr sz="1500" spc="-3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128,967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003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676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Offices,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Conference,</a:t>
                      </a:r>
                      <a:r>
                        <a:rPr sz="1500" spc="-4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2420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400s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38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500" spc="20" dirty="0">
                          <a:latin typeface="Century Gothic"/>
                          <a:cs typeface="Century Gothic"/>
                        </a:rPr>
                        <a:t>Study</a:t>
                      </a:r>
                      <a:r>
                        <a:rPr sz="1500" spc="-2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38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66,062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38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989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55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38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Library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Stacks,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Study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Space,</a:t>
                      </a:r>
                      <a:r>
                        <a:rPr sz="1500" spc="-114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38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7012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500s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2636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Special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Use</a:t>
                      </a:r>
                      <a:r>
                        <a:rPr sz="1500" spc="-6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2636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87,894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2636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7340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138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2636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marR="173990">
                        <a:lnSpc>
                          <a:spcPct val="102000"/>
                        </a:lnSpc>
                        <a:spcBef>
                          <a:spcPts val="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Athletics, AV/Radio/TV, Child</a:t>
                      </a:r>
                      <a:r>
                        <a:rPr sz="1500" spc="-11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Care,  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4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2419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600s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General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Use</a:t>
                      </a:r>
                      <a:r>
                        <a:rPr sz="1500" spc="-6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94,696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734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130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Assembly, Exhibition,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Food,</a:t>
                      </a:r>
                      <a:r>
                        <a:rPr sz="1500" spc="-5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2420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700s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Supporting</a:t>
                      </a:r>
                      <a:r>
                        <a:rPr sz="1500" spc="-3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87,650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003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134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20" dirty="0">
                          <a:latin typeface="Century Gothic"/>
                          <a:cs typeface="Century Gothic"/>
                        </a:rPr>
                        <a:t>Computer,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Shop, Storage,</a:t>
                      </a:r>
                      <a:r>
                        <a:rPr sz="1500" spc="-6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800s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Health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Care</a:t>
                      </a:r>
                      <a:r>
                        <a:rPr sz="1500" spc="-3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2,512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18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Treatment,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Waiting,</a:t>
                      </a:r>
                      <a:r>
                        <a:rPr sz="1500" spc="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25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77012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900s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2636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Residential</a:t>
                      </a:r>
                      <a:r>
                        <a:rPr sz="1500" spc="-2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2636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742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2636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2636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marR="666750">
                        <a:lnSpc>
                          <a:spcPct val="102000"/>
                        </a:lnSpc>
                        <a:spcBef>
                          <a:spcPts val="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Sleep,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Toilet/Bath,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Apartment,  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4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24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Total Room</a:t>
                      </a:r>
                      <a:r>
                        <a:rPr sz="1500" spc="-4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5" dirty="0">
                          <a:latin typeface="Century Gothic"/>
                          <a:cs typeface="Century Gothic"/>
                        </a:rPr>
                        <a:t>Detail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38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825,926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38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146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1,794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38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object 5"/>
          <p:cNvSpPr/>
          <p:nvPr/>
        </p:nvSpPr>
        <p:spPr>
          <a:xfrm>
            <a:off x="1903476" y="5087493"/>
            <a:ext cx="3174492" cy="23385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161804" y="4731499"/>
            <a:ext cx="1040765" cy="3797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423545" marR="5080" indent="-411480">
              <a:lnSpc>
                <a:spcPct val="101800"/>
              </a:lnSpc>
              <a:spcBef>
                <a:spcPts val="75"/>
              </a:spcBef>
            </a:pPr>
            <a:r>
              <a:rPr sz="1150" spc="-5" dirty="0">
                <a:solidFill>
                  <a:srgbClr val="3F3F3F"/>
                </a:solidFill>
                <a:latin typeface="Century Gothic"/>
                <a:cs typeface="Century Gothic"/>
              </a:rPr>
              <a:t>Study</a:t>
            </a:r>
            <a:r>
              <a:rPr sz="1150" spc="-85" dirty="0">
                <a:solidFill>
                  <a:srgbClr val="3F3F3F"/>
                </a:solidFill>
                <a:latin typeface="Century Gothic"/>
                <a:cs typeface="Century Gothic"/>
              </a:rPr>
              <a:t> </a:t>
            </a:r>
            <a:r>
              <a:rPr sz="1150" dirty="0">
                <a:solidFill>
                  <a:srgbClr val="3F3F3F"/>
                </a:solidFill>
                <a:latin typeface="Century Gothic"/>
                <a:cs typeface="Century Gothic"/>
              </a:rPr>
              <a:t>Facilities  </a:t>
            </a:r>
            <a:r>
              <a:rPr sz="1150" spc="-5" dirty="0">
                <a:solidFill>
                  <a:srgbClr val="3F3F3F"/>
                </a:solidFill>
                <a:latin typeface="Century Gothic"/>
                <a:cs typeface="Century Gothic"/>
              </a:rPr>
              <a:t>8%</a:t>
            </a:r>
            <a:endParaRPr sz="1150">
              <a:latin typeface="Century Gothic"/>
              <a:cs typeface="Century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33188" y="4877803"/>
            <a:ext cx="1094105" cy="55943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algn="ctr">
              <a:lnSpc>
                <a:spcPct val="101800"/>
              </a:lnSpc>
              <a:spcBef>
                <a:spcPts val="75"/>
              </a:spcBef>
            </a:pPr>
            <a:r>
              <a:rPr sz="1150" dirty="0">
                <a:solidFill>
                  <a:srgbClr val="3F3F3F"/>
                </a:solidFill>
                <a:latin typeface="Century Gothic"/>
                <a:cs typeface="Century Gothic"/>
              </a:rPr>
              <a:t>Facilities </a:t>
            </a:r>
            <a:r>
              <a:rPr sz="1150" spc="-5" dirty="0">
                <a:solidFill>
                  <a:srgbClr val="3F3F3F"/>
                </a:solidFill>
                <a:latin typeface="Century Gothic"/>
                <a:cs typeface="Century Gothic"/>
              </a:rPr>
              <a:t>Out</a:t>
            </a:r>
            <a:r>
              <a:rPr sz="1150" spc="-145" dirty="0">
                <a:solidFill>
                  <a:srgbClr val="3F3F3F"/>
                </a:solidFill>
                <a:latin typeface="Century Gothic"/>
                <a:cs typeface="Century Gothic"/>
              </a:rPr>
              <a:t> </a:t>
            </a:r>
            <a:r>
              <a:rPr sz="1150" dirty="0">
                <a:solidFill>
                  <a:srgbClr val="3F3F3F"/>
                </a:solidFill>
                <a:latin typeface="Century Gothic"/>
                <a:cs typeface="Century Gothic"/>
              </a:rPr>
              <a:t>of  </a:t>
            </a:r>
            <a:r>
              <a:rPr sz="1150" spc="-5" dirty="0">
                <a:solidFill>
                  <a:srgbClr val="3F3F3F"/>
                </a:solidFill>
                <a:latin typeface="Century Gothic"/>
                <a:cs typeface="Century Gothic"/>
              </a:rPr>
              <a:t>Service</a:t>
            </a:r>
            <a:endParaRPr sz="115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  <a:spcBef>
                <a:spcPts val="35"/>
              </a:spcBef>
            </a:pPr>
            <a:r>
              <a:rPr sz="1150" spc="-5" dirty="0">
                <a:solidFill>
                  <a:srgbClr val="3F3F3F"/>
                </a:solidFill>
                <a:latin typeface="Century Gothic"/>
                <a:cs typeface="Century Gothic"/>
              </a:rPr>
              <a:t>9%</a:t>
            </a:r>
            <a:endParaRPr sz="1150">
              <a:latin typeface="Century Gothic"/>
              <a:cs typeface="Century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557836" y="5813564"/>
            <a:ext cx="793115" cy="559435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12700" marR="5080" algn="ctr">
              <a:lnSpc>
                <a:spcPct val="102200"/>
              </a:lnSpc>
              <a:spcBef>
                <a:spcPts val="70"/>
              </a:spcBef>
            </a:pPr>
            <a:r>
              <a:rPr sz="1150" dirty="0">
                <a:solidFill>
                  <a:srgbClr val="3F3F3F"/>
                </a:solidFill>
                <a:latin typeface="Century Gothic"/>
                <a:cs typeface="Century Gothic"/>
              </a:rPr>
              <a:t>S</a:t>
            </a:r>
            <a:r>
              <a:rPr sz="1150" spc="-5" dirty="0">
                <a:solidFill>
                  <a:srgbClr val="3F3F3F"/>
                </a:solidFill>
                <a:latin typeface="Century Gothic"/>
                <a:cs typeface="Century Gothic"/>
              </a:rPr>
              <a:t>u</a:t>
            </a:r>
            <a:r>
              <a:rPr sz="1150" spc="-10" dirty="0">
                <a:solidFill>
                  <a:srgbClr val="3F3F3F"/>
                </a:solidFill>
                <a:latin typeface="Century Gothic"/>
                <a:cs typeface="Century Gothic"/>
              </a:rPr>
              <a:t>pp</a:t>
            </a:r>
            <a:r>
              <a:rPr sz="1150" dirty="0">
                <a:solidFill>
                  <a:srgbClr val="3F3F3F"/>
                </a:solidFill>
                <a:latin typeface="Century Gothic"/>
                <a:cs typeface="Century Gothic"/>
              </a:rPr>
              <a:t>or</a:t>
            </a:r>
            <a:r>
              <a:rPr sz="1150" spc="-10" dirty="0">
                <a:solidFill>
                  <a:srgbClr val="3F3F3F"/>
                </a:solidFill>
                <a:latin typeface="Century Gothic"/>
                <a:cs typeface="Century Gothic"/>
              </a:rPr>
              <a:t>t</a:t>
            </a:r>
            <a:r>
              <a:rPr sz="1150" spc="5" dirty="0">
                <a:solidFill>
                  <a:srgbClr val="3F3F3F"/>
                </a:solidFill>
                <a:latin typeface="Century Gothic"/>
                <a:cs typeface="Century Gothic"/>
              </a:rPr>
              <a:t>in</a:t>
            </a:r>
            <a:r>
              <a:rPr sz="1150" dirty="0">
                <a:solidFill>
                  <a:srgbClr val="3F3F3F"/>
                </a:solidFill>
                <a:latin typeface="Century Gothic"/>
                <a:cs typeface="Century Gothic"/>
              </a:rPr>
              <a:t>g  Facilities  </a:t>
            </a:r>
            <a:r>
              <a:rPr sz="1150" spc="-5" dirty="0">
                <a:solidFill>
                  <a:srgbClr val="3F3F3F"/>
                </a:solidFill>
                <a:latin typeface="Century Gothic"/>
                <a:cs typeface="Century Gothic"/>
              </a:rPr>
              <a:t>11%</a:t>
            </a:r>
            <a:endParaRPr sz="1150">
              <a:latin typeface="Century Gothic"/>
              <a:cs typeface="Century Gothi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088189" y="6747715"/>
            <a:ext cx="832485" cy="559435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12700" marR="5080" algn="ctr">
              <a:lnSpc>
                <a:spcPct val="102200"/>
              </a:lnSpc>
              <a:spcBef>
                <a:spcPts val="70"/>
              </a:spcBef>
            </a:pPr>
            <a:r>
              <a:rPr sz="1150" spc="-5" dirty="0">
                <a:solidFill>
                  <a:srgbClr val="3F3F3F"/>
                </a:solidFill>
                <a:latin typeface="Century Gothic"/>
                <a:cs typeface="Century Gothic"/>
              </a:rPr>
              <a:t>Special</a:t>
            </a:r>
            <a:r>
              <a:rPr sz="1150" spc="-80" dirty="0">
                <a:solidFill>
                  <a:srgbClr val="3F3F3F"/>
                </a:solidFill>
                <a:latin typeface="Century Gothic"/>
                <a:cs typeface="Century Gothic"/>
              </a:rPr>
              <a:t> </a:t>
            </a:r>
            <a:r>
              <a:rPr sz="1150" spc="-5" dirty="0">
                <a:solidFill>
                  <a:srgbClr val="3F3F3F"/>
                </a:solidFill>
                <a:latin typeface="Century Gothic"/>
                <a:cs typeface="Century Gothic"/>
              </a:rPr>
              <a:t>Use  </a:t>
            </a:r>
            <a:r>
              <a:rPr sz="1150" dirty="0">
                <a:solidFill>
                  <a:srgbClr val="3F3F3F"/>
                </a:solidFill>
                <a:latin typeface="Century Gothic"/>
                <a:cs typeface="Century Gothic"/>
              </a:rPr>
              <a:t>Facilities  </a:t>
            </a:r>
            <a:r>
              <a:rPr sz="1150" spc="-5" dirty="0">
                <a:solidFill>
                  <a:srgbClr val="3F3F3F"/>
                </a:solidFill>
                <a:latin typeface="Century Gothic"/>
                <a:cs typeface="Century Gothic"/>
              </a:rPr>
              <a:t>11%</a:t>
            </a:r>
            <a:endParaRPr sz="1150">
              <a:latin typeface="Century Gothic"/>
              <a:cs typeface="Century Goth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158427" y="7197307"/>
            <a:ext cx="892175" cy="559435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12700" marR="5080" algn="ctr">
              <a:lnSpc>
                <a:spcPct val="102200"/>
              </a:lnSpc>
              <a:spcBef>
                <a:spcPts val="70"/>
              </a:spcBef>
            </a:pPr>
            <a:r>
              <a:rPr sz="1150" dirty="0">
                <a:solidFill>
                  <a:srgbClr val="3F3F3F"/>
                </a:solidFill>
                <a:latin typeface="Century Gothic"/>
                <a:cs typeface="Century Gothic"/>
              </a:rPr>
              <a:t>General</a:t>
            </a:r>
            <a:r>
              <a:rPr sz="1150" spc="-100" dirty="0">
                <a:solidFill>
                  <a:srgbClr val="3F3F3F"/>
                </a:solidFill>
                <a:latin typeface="Century Gothic"/>
                <a:cs typeface="Century Gothic"/>
              </a:rPr>
              <a:t> </a:t>
            </a:r>
            <a:r>
              <a:rPr sz="1150" spc="-5" dirty="0">
                <a:solidFill>
                  <a:srgbClr val="3F3F3F"/>
                </a:solidFill>
                <a:latin typeface="Century Gothic"/>
                <a:cs typeface="Century Gothic"/>
              </a:rPr>
              <a:t>Use  </a:t>
            </a:r>
            <a:r>
              <a:rPr sz="1150" dirty="0">
                <a:solidFill>
                  <a:srgbClr val="3F3F3F"/>
                </a:solidFill>
                <a:latin typeface="Century Gothic"/>
                <a:cs typeface="Century Gothic"/>
              </a:rPr>
              <a:t>Facilities  </a:t>
            </a:r>
            <a:r>
              <a:rPr sz="1150" spc="-5" dirty="0">
                <a:solidFill>
                  <a:srgbClr val="3F3F3F"/>
                </a:solidFill>
                <a:latin typeface="Century Gothic"/>
                <a:cs typeface="Century Gothic"/>
              </a:rPr>
              <a:t>11%</a:t>
            </a:r>
            <a:endParaRPr sz="1150">
              <a:latin typeface="Century Gothic"/>
              <a:cs typeface="Century Gothic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264387" y="7142443"/>
            <a:ext cx="762000" cy="559435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12700" marR="5080" algn="ctr">
              <a:lnSpc>
                <a:spcPct val="102200"/>
              </a:lnSpc>
              <a:spcBef>
                <a:spcPts val="70"/>
              </a:spcBef>
            </a:pPr>
            <a:r>
              <a:rPr sz="1150" dirty="0">
                <a:solidFill>
                  <a:srgbClr val="3F3F3F"/>
                </a:solidFill>
                <a:latin typeface="Century Gothic"/>
                <a:cs typeface="Century Gothic"/>
              </a:rPr>
              <a:t>C</a:t>
            </a:r>
            <a:r>
              <a:rPr sz="1150" spc="5" dirty="0">
                <a:solidFill>
                  <a:srgbClr val="3F3F3F"/>
                </a:solidFill>
                <a:latin typeface="Century Gothic"/>
                <a:cs typeface="Century Gothic"/>
              </a:rPr>
              <a:t>l</a:t>
            </a:r>
            <a:r>
              <a:rPr sz="1150" dirty="0">
                <a:solidFill>
                  <a:srgbClr val="3F3F3F"/>
                </a:solidFill>
                <a:latin typeface="Century Gothic"/>
                <a:cs typeface="Century Gothic"/>
              </a:rPr>
              <a:t>a</a:t>
            </a:r>
            <a:r>
              <a:rPr sz="1150" spc="-5" dirty="0">
                <a:solidFill>
                  <a:srgbClr val="3F3F3F"/>
                </a:solidFill>
                <a:latin typeface="Century Gothic"/>
                <a:cs typeface="Century Gothic"/>
              </a:rPr>
              <a:t>ss</a:t>
            </a:r>
            <a:r>
              <a:rPr sz="1150" dirty="0">
                <a:solidFill>
                  <a:srgbClr val="3F3F3F"/>
                </a:solidFill>
                <a:latin typeface="Century Gothic"/>
                <a:cs typeface="Century Gothic"/>
              </a:rPr>
              <a:t>room  Facilities  </a:t>
            </a:r>
            <a:r>
              <a:rPr sz="1150" spc="-5" dirty="0">
                <a:solidFill>
                  <a:srgbClr val="3F3F3F"/>
                </a:solidFill>
                <a:latin typeface="Century Gothic"/>
                <a:cs typeface="Century Gothic"/>
              </a:rPr>
              <a:t>14%</a:t>
            </a:r>
            <a:endParaRPr sz="1150">
              <a:latin typeface="Century Gothic"/>
              <a:cs typeface="Century Gothic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05724" y="6444427"/>
            <a:ext cx="1088390" cy="3797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405765" marR="5080" indent="-393700">
              <a:lnSpc>
                <a:spcPct val="101800"/>
              </a:lnSpc>
              <a:spcBef>
                <a:spcPts val="75"/>
              </a:spcBef>
            </a:pPr>
            <a:r>
              <a:rPr sz="1150" spc="-5" dirty="0">
                <a:solidFill>
                  <a:srgbClr val="3F3F3F"/>
                </a:solidFill>
                <a:latin typeface="Century Gothic"/>
                <a:cs typeface="Century Gothic"/>
              </a:rPr>
              <a:t>Office Facilities  16%</a:t>
            </a:r>
            <a:endParaRPr sz="1150">
              <a:latin typeface="Century Gothic"/>
              <a:cs typeface="Century Gothic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755091" y="4759005"/>
            <a:ext cx="800735" cy="559435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12700" marR="5080" algn="ctr">
              <a:lnSpc>
                <a:spcPct val="102099"/>
              </a:lnSpc>
              <a:spcBef>
                <a:spcPts val="70"/>
              </a:spcBef>
            </a:pPr>
            <a:r>
              <a:rPr sz="1150" spc="-5" dirty="0">
                <a:solidFill>
                  <a:srgbClr val="3F3F3F"/>
                </a:solidFill>
                <a:latin typeface="Century Gothic"/>
                <a:cs typeface="Century Gothic"/>
              </a:rPr>
              <a:t>L</a:t>
            </a:r>
            <a:r>
              <a:rPr sz="1150" dirty="0">
                <a:solidFill>
                  <a:srgbClr val="3F3F3F"/>
                </a:solidFill>
                <a:latin typeface="Century Gothic"/>
                <a:cs typeface="Century Gothic"/>
              </a:rPr>
              <a:t>a</a:t>
            </a:r>
            <a:r>
              <a:rPr sz="1150" spc="-10" dirty="0">
                <a:solidFill>
                  <a:srgbClr val="3F3F3F"/>
                </a:solidFill>
                <a:latin typeface="Century Gothic"/>
                <a:cs typeface="Century Gothic"/>
              </a:rPr>
              <a:t>b</a:t>
            </a:r>
            <a:r>
              <a:rPr sz="1150" dirty="0">
                <a:solidFill>
                  <a:srgbClr val="3F3F3F"/>
                </a:solidFill>
                <a:latin typeface="Century Gothic"/>
                <a:cs typeface="Century Gothic"/>
              </a:rPr>
              <a:t>ora</a:t>
            </a:r>
            <a:r>
              <a:rPr sz="1150" spc="-10" dirty="0">
                <a:solidFill>
                  <a:srgbClr val="3F3F3F"/>
                </a:solidFill>
                <a:latin typeface="Century Gothic"/>
                <a:cs typeface="Century Gothic"/>
              </a:rPr>
              <a:t>t</a:t>
            </a:r>
            <a:r>
              <a:rPr sz="1150" dirty="0">
                <a:solidFill>
                  <a:srgbClr val="3F3F3F"/>
                </a:solidFill>
                <a:latin typeface="Century Gothic"/>
                <a:cs typeface="Century Gothic"/>
              </a:rPr>
              <a:t>ory  Facilities  </a:t>
            </a:r>
            <a:r>
              <a:rPr sz="1150" spc="-5" dirty="0">
                <a:solidFill>
                  <a:srgbClr val="3F3F3F"/>
                </a:solidFill>
                <a:latin typeface="Century Gothic"/>
                <a:cs typeface="Century Gothic"/>
              </a:rPr>
              <a:t>20%</a:t>
            </a:r>
            <a:endParaRPr sz="1150">
              <a:latin typeface="Century Gothic"/>
              <a:cs typeface="Century Goth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171089" y="4307874"/>
            <a:ext cx="2832100" cy="298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750" spc="15" dirty="0">
                <a:solidFill>
                  <a:srgbClr val="585858"/>
                </a:solidFill>
                <a:latin typeface="Century Gothic"/>
                <a:cs typeface="Century Gothic"/>
              </a:rPr>
              <a:t>District </a:t>
            </a:r>
            <a:r>
              <a:rPr sz="1750" spc="25" dirty="0">
                <a:solidFill>
                  <a:srgbClr val="585858"/>
                </a:solidFill>
                <a:latin typeface="Century Gothic"/>
                <a:cs typeface="Century Gothic"/>
              </a:rPr>
              <a:t>ASF </a:t>
            </a:r>
            <a:r>
              <a:rPr sz="1750" spc="40" dirty="0">
                <a:solidFill>
                  <a:srgbClr val="585858"/>
                </a:solidFill>
                <a:latin typeface="Century Gothic"/>
                <a:cs typeface="Century Gothic"/>
              </a:rPr>
              <a:t>by </a:t>
            </a:r>
            <a:r>
              <a:rPr sz="1750" spc="-5" dirty="0">
                <a:solidFill>
                  <a:srgbClr val="585858"/>
                </a:solidFill>
                <a:latin typeface="Century Gothic"/>
                <a:cs typeface="Century Gothic"/>
              </a:rPr>
              <a:t>Room</a:t>
            </a:r>
            <a:r>
              <a:rPr sz="1750" spc="-95" dirty="0">
                <a:solidFill>
                  <a:srgbClr val="585858"/>
                </a:solidFill>
                <a:latin typeface="Century Gothic"/>
                <a:cs typeface="Century Gothic"/>
              </a:rPr>
              <a:t> </a:t>
            </a:r>
            <a:r>
              <a:rPr sz="1750" spc="20" dirty="0">
                <a:solidFill>
                  <a:srgbClr val="585858"/>
                </a:solidFill>
                <a:latin typeface="Century Gothic"/>
                <a:cs typeface="Century Gothic"/>
              </a:rPr>
              <a:t>Type</a:t>
            </a:r>
            <a:endParaRPr sz="1750">
              <a:latin typeface="Century Gothic"/>
              <a:cs typeface="Century Goth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6722" y="1293393"/>
            <a:ext cx="321310" cy="3752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spc="-5" dirty="0">
                <a:solidFill>
                  <a:srgbClr val="FFFFFF"/>
                </a:solidFill>
                <a:latin typeface="Calibri"/>
                <a:cs typeface="Calibri"/>
              </a:rPr>
              <a:t>30</a:t>
            </a:r>
            <a:endParaRPr sz="23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90026" y="1331517"/>
            <a:ext cx="9329420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50" spc="45" dirty="0"/>
              <a:t>EXISTING </a:t>
            </a:r>
            <a:r>
              <a:rPr sz="2550" spc="-30" dirty="0"/>
              <a:t>SPACE </a:t>
            </a:r>
            <a:r>
              <a:rPr sz="2550" spc="225" dirty="0"/>
              <a:t>- </a:t>
            </a:r>
            <a:r>
              <a:rPr sz="2550" spc="25" dirty="0"/>
              <a:t>MAIN </a:t>
            </a:r>
            <a:r>
              <a:rPr sz="2550" spc="-30" dirty="0"/>
              <a:t>CAMPUS </a:t>
            </a:r>
            <a:r>
              <a:rPr sz="2550" spc="-5" dirty="0"/>
              <a:t>INVENTORY </a:t>
            </a:r>
            <a:r>
              <a:rPr sz="2550" spc="-30" dirty="0"/>
              <a:t>SPACE </a:t>
            </a:r>
            <a:r>
              <a:rPr sz="2550" spc="45" dirty="0"/>
              <a:t>BY</a:t>
            </a:r>
            <a:r>
              <a:rPr sz="2550" spc="-305" dirty="0"/>
              <a:t> </a:t>
            </a:r>
            <a:r>
              <a:rPr sz="2550" spc="-20" dirty="0"/>
              <a:t>TYPE</a:t>
            </a:r>
            <a:endParaRPr sz="2550"/>
          </a:p>
        </p:txBody>
      </p:sp>
      <p:sp>
        <p:nvSpPr>
          <p:cNvPr id="3" name="object 3"/>
          <p:cNvSpPr/>
          <p:nvPr/>
        </p:nvSpPr>
        <p:spPr>
          <a:xfrm>
            <a:off x="2176272" y="5504688"/>
            <a:ext cx="3253739" cy="2646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65434" y="6226580"/>
            <a:ext cx="946785" cy="55626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260985" marR="5080" indent="-248920">
              <a:lnSpc>
                <a:spcPct val="101299"/>
              </a:lnSpc>
              <a:spcBef>
                <a:spcPts val="85"/>
              </a:spcBef>
            </a:pP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Facilities Out</a:t>
            </a:r>
            <a:r>
              <a:rPr sz="1150" spc="-120" dirty="0">
                <a:solidFill>
                  <a:srgbClr val="3F3F3F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of  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Service 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10%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94403" y="6979460"/>
            <a:ext cx="645795" cy="55626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ctr">
              <a:lnSpc>
                <a:spcPct val="101299"/>
              </a:lnSpc>
              <a:spcBef>
                <a:spcPts val="8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Cl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a</a:t>
            </a:r>
            <a:r>
              <a:rPr sz="1150" spc="5" dirty="0">
                <a:solidFill>
                  <a:srgbClr val="3F3F3F"/>
                </a:solidFill>
                <a:latin typeface="Calibri"/>
                <a:cs typeface="Calibri"/>
              </a:rPr>
              <a:t>ss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r</a:t>
            </a:r>
            <a:r>
              <a:rPr sz="1150" spc="5" dirty="0">
                <a:solidFill>
                  <a:srgbClr val="3F3F3F"/>
                </a:solidFill>
                <a:latin typeface="Calibri"/>
                <a:cs typeface="Calibri"/>
              </a:rPr>
              <a:t>o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om  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Facilities 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14%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54843" y="7175947"/>
            <a:ext cx="674370" cy="55626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065" marR="5080" algn="ctr">
              <a:lnSpc>
                <a:spcPct val="101299"/>
              </a:lnSpc>
              <a:spcBef>
                <a:spcPts val="8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L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a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b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o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r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a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t</a:t>
            </a:r>
            <a:r>
              <a:rPr sz="1150" spc="5" dirty="0">
                <a:solidFill>
                  <a:srgbClr val="3F3F3F"/>
                </a:solidFill>
                <a:latin typeface="Calibri"/>
                <a:cs typeface="Calibri"/>
              </a:rPr>
              <a:t>o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r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y  Facilities  21%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311180" y="7528100"/>
            <a:ext cx="538480" cy="55626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ctr">
              <a:lnSpc>
                <a:spcPct val="101299"/>
              </a:lnSpc>
              <a:spcBef>
                <a:spcPts val="85"/>
              </a:spcBef>
            </a:pP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Office  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F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ac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iliti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es  16%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710907" y="7982228"/>
            <a:ext cx="906144" cy="3797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63220" marR="5080" indent="-351155">
              <a:lnSpc>
                <a:spcPct val="101800"/>
              </a:lnSpc>
              <a:spcBef>
                <a:spcPts val="7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Study</a:t>
            </a:r>
            <a:r>
              <a:rPr sz="1150" spc="-45" dirty="0">
                <a:solidFill>
                  <a:srgbClr val="3F3F3F"/>
                </a:solidFill>
                <a:latin typeface="Calibri"/>
                <a:cs typeface="Calibri"/>
              </a:rPr>
              <a:t> 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Facilities 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8%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561531" y="7302500"/>
            <a:ext cx="699135" cy="55626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ctr">
              <a:lnSpc>
                <a:spcPct val="101299"/>
              </a:lnSpc>
              <a:spcBef>
                <a:spcPts val="8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Special</a:t>
            </a:r>
            <a:r>
              <a:rPr sz="1150" spc="-65" dirty="0">
                <a:solidFill>
                  <a:srgbClr val="3F3F3F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Use  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Facilities 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9%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32052" y="6634915"/>
            <a:ext cx="752475" cy="55626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ctr">
              <a:lnSpc>
                <a:spcPct val="101299"/>
              </a:lnSpc>
              <a:spcBef>
                <a:spcPts val="8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General</a:t>
            </a:r>
            <a:r>
              <a:rPr sz="1150" spc="-70" dirty="0">
                <a:solidFill>
                  <a:srgbClr val="3F3F3F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Use  Facilities  12%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86916" y="5994834"/>
            <a:ext cx="676910" cy="55626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065" marR="5080" algn="ctr">
              <a:lnSpc>
                <a:spcPct val="101299"/>
              </a:lnSpc>
              <a:spcBef>
                <a:spcPts val="8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Supp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o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r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tin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g  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Facilities 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10%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470091" y="5351828"/>
            <a:ext cx="721995" cy="55626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065" marR="5080" algn="ctr">
              <a:lnSpc>
                <a:spcPct val="101299"/>
              </a:lnSpc>
              <a:spcBef>
                <a:spcPts val="85"/>
              </a:spcBef>
            </a:pP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Health</a:t>
            </a:r>
            <a:r>
              <a:rPr sz="1150" spc="-100" dirty="0">
                <a:solidFill>
                  <a:srgbClr val="3F3F3F"/>
                </a:solidFill>
                <a:latin typeface="Calibri"/>
                <a:cs typeface="Calibri"/>
              </a:rPr>
              <a:t> 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Care 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Facilities  0%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438587" y="5577283"/>
            <a:ext cx="680720" cy="55626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065" marR="5080" algn="ctr">
              <a:lnSpc>
                <a:spcPct val="101299"/>
              </a:lnSpc>
              <a:spcBef>
                <a:spcPts val="8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R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e</a:t>
            </a:r>
            <a:r>
              <a:rPr sz="1150" spc="5" dirty="0">
                <a:solidFill>
                  <a:srgbClr val="3F3F3F"/>
                </a:solidFill>
                <a:latin typeface="Calibri"/>
                <a:cs typeface="Calibri"/>
              </a:rPr>
              <a:t>s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id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e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nti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a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l 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Facilities  0%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446987" y="5047007"/>
            <a:ext cx="2832100" cy="298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750" spc="15" dirty="0">
                <a:solidFill>
                  <a:srgbClr val="585858"/>
                </a:solidFill>
                <a:latin typeface="Century Gothic"/>
                <a:cs typeface="Century Gothic"/>
              </a:rPr>
              <a:t>District </a:t>
            </a:r>
            <a:r>
              <a:rPr sz="1750" spc="25" dirty="0">
                <a:solidFill>
                  <a:srgbClr val="585858"/>
                </a:solidFill>
                <a:latin typeface="Century Gothic"/>
                <a:cs typeface="Century Gothic"/>
              </a:rPr>
              <a:t>ASF </a:t>
            </a:r>
            <a:r>
              <a:rPr sz="1750" spc="40" dirty="0">
                <a:solidFill>
                  <a:srgbClr val="585858"/>
                </a:solidFill>
                <a:latin typeface="Century Gothic"/>
                <a:cs typeface="Century Gothic"/>
              </a:rPr>
              <a:t>by </a:t>
            </a:r>
            <a:r>
              <a:rPr sz="1750" spc="-5" dirty="0">
                <a:solidFill>
                  <a:srgbClr val="585858"/>
                </a:solidFill>
                <a:latin typeface="Century Gothic"/>
                <a:cs typeface="Century Gothic"/>
              </a:rPr>
              <a:t>Room</a:t>
            </a:r>
            <a:r>
              <a:rPr sz="1750" spc="-100" dirty="0">
                <a:solidFill>
                  <a:srgbClr val="585858"/>
                </a:solidFill>
                <a:latin typeface="Century Gothic"/>
                <a:cs typeface="Century Gothic"/>
              </a:rPr>
              <a:t> </a:t>
            </a:r>
            <a:r>
              <a:rPr sz="1750" spc="20" dirty="0">
                <a:solidFill>
                  <a:srgbClr val="585858"/>
                </a:solidFill>
                <a:latin typeface="Century Gothic"/>
                <a:cs typeface="Century Gothic"/>
              </a:rPr>
              <a:t>Type</a:t>
            </a:r>
            <a:endParaRPr sz="1750">
              <a:latin typeface="Century Gothic"/>
              <a:cs typeface="Century Gothic"/>
            </a:endParaRPr>
          </a:p>
        </p:txBody>
      </p:sp>
      <p:graphicFrame>
        <p:nvGraphicFramePr>
          <p:cNvPr id="15" name="object 15"/>
          <p:cNvGraphicFramePr>
            <a:graphicFrameLocks noGrp="1"/>
          </p:cNvGraphicFramePr>
          <p:nvPr/>
        </p:nvGraphicFramePr>
        <p:xfrm>
          <a:off x="7069353" y="3181629"/>
          <a:ext cx="7814942" cy="53339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6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83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52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10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37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0831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8890">
                        <a:lnSpc>
                          <a:spcPct val="100000"/>
                        </a:lnSpc>
                      </a:pPr>
                      <a:r>
                        <a:rPr sz="1400" spc="-20" dirty="0">
                          <a:latin typeface="Century Gothic"/>
                          <a:cs typeface="Century Gothic"/>
                        </a:rPr>
                        <a:t>Room </a:t>
                      </a:r>
                      <a:r>
                        <a:rPr sz="1400" spc="10" dirty="0">
                          <a:latin typeface="Century Gothic"/>
                          <a:cs typeface="Century Gothic"/>
                        </a:rPr>
                        <a:t>Use</a:t>
                      </a:r>
                      <a:r>
                        <a:rPr sz="1400" spc="1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spc="-15" dirty="0">
                          <a:latin typeface="Century Gothic"/>
                          <a:cs typeface="Century Gothic"/>
                        </a:rPr>
                        <a:t>Category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44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139700">
                        <a:lnSpc>
                          <a:spcPct val="100000"/>
                        </a:lnSpc>
                      </a:pPr>
                      <a:r>
                        <a:rPr sz="1400" spc="-15" dirty="0">
                          <a:latin typeface="Century Gothic"/>
                          <a:cs typeface="Century Gothic"/>
                        </a:rPr>
                        <a:t>Total</a:t>
                      </a:r>
                      <a:r>
                        <a:rPr sz="1400" spc="-3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spc="10" dirty="0">
                          <a:latin typeface="Century Gothic"/>
                          <a:cs typeface="Century Gothic"/>
                        </a:rPr>
                        <a:t>ASF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44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400" spc="-170" dirty="0">
                          <a:latin typeface="Century Gothic"/>
                          <a:cs typeface="Century Gothic"/>
                        </a:rPr>
                        <a:t>#</a:t>
                      </a:r>
                      <a:r>
                        <a:rPr sz="1400" spc="-2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Rooms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44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8890">
                        <a:lnSpc>
                          <a:spcPct val="100000"/>
                        </a:lnSpc>
                      </a:pPr>
                      <a:r>
                        <a:rPr sz="1400" spc="10" dirty="0">
                          <a:latin typeface="Century Gothic"/>
                          <a:cs typeface="Century Gothic"/>
                        </a:rPr>
                        <a:t>Example </a:t>
                      </a:r>
                      <a:r>
                        <a:rPr sz="1400" spc="-35" dirty="0">
                          <a:latin typeface="Century Gothic"/>
                          <a:cs typeface="Century Gothic"/>
                        </a:rPr>
                        <a:t>of </a:t>
                      </a:r>
                      <a:r>
                        <a:rPr sz="1400" spc="10" dirty="0">
                          <a:latin typeface="Century Gothic"/>
                          <a:cs typeface="Century Gothic"/>
                        </a:rPr>
                        <a:t>Facility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Type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44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388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000s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marR="63373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400" spc="5" dirty="0">
                          <a:latin typeface="Century Gothic"/>
                          <a:cs typeface="Century Gothic"/>
                        </a:rPr>
                        <a:t>Facilities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Out</a:t>
                      </a:r>
                      <a:r>
                        <a:rPr sz="1400" spc="-16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of  Service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508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249554">
                        <a:lnSpc>
                          <a:spcPts val="1625"/>
                        </a:lnSpc>
                      </a:pPr>
                      <a:r>
                        <a:rPr sz="1400" spc="-5" dirty="0">
                          <a:latin typeface="Century Gothic"/>
                          <a:cs typeface="Century Gothic"/>
                        </a:rPr>
                        <a:t>77,473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63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228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marR="57531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Inactive, Alteration,</a:t>
                      </a:r>
                      <a:r>
                        <a:rPr sz="1400" spc="-11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Unfinished.  (Sarafain)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508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387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100s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Classroom</a:t>
                      </a:r>
                      <a:r>
                        <a:rPr sz="1400" spc="-3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spc="5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99390">
                        <a:lnSpc>
                          <a:spcPts val="1625"/>
                        </a:lnSpc>
                      </a:pPr>
                      <a:r>
                        <a:rPr sz="1400" spc="-5" dirty="0">
                          <a:latin typeface="Century Gothic"/>
                          <a:cs typeface="Century Gothic"/>
                        </a:rPr>
                        <a:t>109,828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63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156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Classrooms,</a:t>
                      </a:r>
                      <a:r>
                        <a:rPr sz="1400" spc="-3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7388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200s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spc="-5" dirty="0">
                          <a:latin typeface="Century Gothic"/>
                          <a:cs typeface="Century Gothic"/>
                        </a:rPr>
                        <a:t>Laboratory</a:t>
                      </a:r>
                      <a:r>
                        <a:rPr sz="1400" spc="-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99390">
                        <a:lnSpc>
                          <a:spcPts val="1625"/>
                        </a:lnSpc>
                      </a:pPr>
                      <a:r>
                        <a:rPr sz="1400" spc="-5" dirty="0">
                          <a:latin typeface="Century Gothic"/>
                          <a:cs typeface="Century Gothic"/>
                        </a:rPr>
                        <a:t>160,716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63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241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Teaching Labs, Open Labs,</a:t>
                      </a:r>
                      <a:r>
                        <a:rPr sz="1400" spc="-9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7387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300s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Office</a:t>
                      </a:r>
                      <a:r>
                        <a:rPr sz="1400" spc="-4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spc="5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99390">
                        <a:lnSpc>
                          <a:spcPts val="1625"/>
                        </a:lnSpc>
                      </a:pPr>
                      <a:r>
                        <a:rPr sz="1400" spc="-5" dirty="0">
                          <a:latin typeface="Century Gothic"/>
                          <a:cs typeface="Century Gothic"/>
                        </a:rPr>
                        <a:t>124,346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63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647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Offices, Conference,</a:t>
                      </a:r>
                      <a:r>
                        <a:rPr sz="1400" spc="-5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7388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400s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spc="-5" dirty="0">
                          <a:latin typeface="Century Gothic"/>
                          <a:cs typeface="Century Gothic"/>
                        </a:rPr>
                        <a:t>Study</a:t>
                      </a:r>
                      <a:r>
                        <a:rPr sz="1400" spc="-1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249554">
                        <a:lnSpc>
                          <a:spcPts val="1625"/>
                        </a:lnSpc>
                      </a:pPr>
                      <a:r>
                        <a:rPr sz="1400" spc="-5" dirty="0">
                          <a:latin typeface="Century Gothic"/>
                          <a:cs typeface="Century Gothic"/>
                        </a:rPr>
                        <a:t>65,625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63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54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Library </a:t>
                      </a:r>
                      <a:r>
                        <a:rPr sz="1400" spc="-5" dirty="0">
                          <a:latin typeface="Century Gothic"/>
                          <a:cs typeface="Century Gothic"/>
                        </a:rPr>
                        <a:t>Stacks, Study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Space,</a:t>
                      </a:r>
                      <a:r>
                        <a:rPr sz="1400" spc="-8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7387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500s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Special </a:t>
                      </a:r>
                      <a:r>
                        <a:rPr sz="1400" spc="-10" dirty="0">
                          <a:latin typeface="Century Gothic"/>
                          <a:cs typeface="Century Gothic"/>
                        </a:rPr>
                        <a:t>Use</a:t>
                      </a:r>
                      <a:r>
                        <a:rPr sz="1400" spc="-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249554">
                        <a:lnSpc>
                          <a:spcPts val="1625"/>
                        </a:lnSpc>
                      </a:pPr>
                      <a:r>
                        <a:rPr sz="1400" spc="-5" dirty="0">
                          <a:latin typeface="Century Gothic"/>
                          <a:cs typeface="Century Gothic"/>
                        </a:rPr>
                        <a:t>72,883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63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112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marR="20955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Athletics, </a:t>
                      </a:r>
                      <a:r>
                        <a:rPr sz="1400" spc="-5" dirty="0">
                          <a:latin typeface="Century Gothic"/>
                          <a:cs typeface="Century Gothic"/>
                        </a:rPr>
                        <a:t>AV/Radio/TV, </a:t>
                      </a:r>
                      <a:r>
                        <a:rPr sz="1400" spc="5" dirty="0">
                          <a:latin typeface="Century Gothic"/>
                          <a:cs typeface="Century Gothic"/>
                        </a:rPr>
                        <a:t>Child</a:t>
                      </a:r>
                      <a:r>
                        <a:rPr sz="1400" spc="-10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Care,  Service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508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7388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600s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spc="-5" dirty="0">
                          <a:latin typeface="Century Gothic"/>
                          <a:cs typeface="Century Gothic"/>
                        </a:rPr>
                        <a:t>General </a:t>
                      </a:r>
                      <a:r>
                        <a:rPr sz="1400" spc="-10" dirty="0">
                          <a:latin typeface="Century Gothic"/>
                          <a:cs typeface="Century Gothic"/>
                        </a:rPr>
                        <a:t>Use</a:t>
                      </a:r>
                      <a:r>
                        <a:rPr sz="1400" spc="-1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spc="5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249554">
                        <a:lnSpc>
                          <a:spcPts val="1625"/>
                        </a:lnSpc>
                      </a:pPr>
                      <a:r>
                        <a:rPr sz="1400" spc="-5" dirty="0">
                          <a:latin typeface="Century Gothic"/>
                          <a:cs typeface="Century Gothic"/>
                        </a:rPr>
                        <a:t>93,024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63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 algn="ctr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126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Assembly, Exhibition, Food,</a:t>
                      </a:r>
                      <a:r>
                        <a:rPr sz="1400" spc="-10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5863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700s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Supporting</a:t>
                      </a:r>
                      <a:r>
                        <a:rPr sz="1400" spc="-4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spc="5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249554">
                        <a:lnSpc>
                          <a:spcPts val="1625"/>
                        </a:lnSpc>
                      </a:pPr>
                      <a:r>
                        <a:rPr sz="1400" spc="-5" dirty="0">
                          <a:latin typeface="Century Gothic"/>
                          <a:cs typeface="Century Gothic"/>
                        </a:rPr>
                        <a:t>77,058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508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 algn="ctr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128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400" spc="-5" dirty="0">
                          <a:latin typeface="Century Gothic"/>
                          <a:cs typeface="Century Gothic"/>
                        </a:rPr>
                        <a:t>Computer,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Shop, </a:t>
                      </a:r>
                      <a:r>
                        <a:rPr sz="1400" spc="-5" dirty="0">
                          <a:latin typeface="Century Gothic"/>
                          <a:cs typeface="Century Gothic"/>
                        </a:rPr>
                        <a:t>Storage,</a:t>
                      </a:r>
                      <a:r>
                        <a:rPr sz="1400" spc="-2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7388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800s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303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Health Care</a:t>
                      </a:r>
                      <a:r>
                        <a:rPr sz="1400" spc="-6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spc="5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303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298450">
                        <a:lnSpc>
                          <a:spcPts val="1625"/>
                        </a:lnSpc>
                      </a:pPr>
                      <a:r>
                        <a:rPr sz="1400" spc="-5" dirty="0">
                          <a:latin typeface="Century Gothic"/>
                          <a:cs typeface="Century Gothic"/>
                        </a:rPr>
                        <a:t>2,512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63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18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303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sz="1400" spc="-5" dirty="0">
                          <a:latin typeface="Century Gothic"/>
                          <a:cs typeface="Century Gothic"/>
                        </a:rPr>
                        <a:t>Treatment,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Waiting,</a:t>
                      </a:r>
                      <a:r>
                        <a:rPr sz="1400" spc="-3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303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7388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900s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303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Residential</a:t>
                      </a:r>
                      <a:r>
                        <a:rPr sz="1400" spc="-5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spc="5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303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625"/>
                        </a:lnSpc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452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635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2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11303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marR="66040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400" dirty="0">
                          <a:latin typeface="Century Gothic"/>
                          <a:cs typeface="Century Gothic"/>
                        </a:rPr>
                        <a:t>Sleep, Toilet/Bath,</a:t>
                      </a:r>
                      <a:r>
                        <a:rPr sz="1400" spc="-1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dirty="0">
                          <a:latin typeface="Century Gothic"/>
                          <a:cs typeface="Century Gothic"/>
                        </a:rPr>
                        <a:t>Apartment,  Service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508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0081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735"/>
                        </a:spcBef>
                      </a:pPr>
                      <a:r>
                        <a:rPr sz="1400" spc="-15" dirty="0">
                          <a:latin typeface="Century Gothic"/>
                          <a:cs typeface="Century Gothic"/>
                        </a:rPr>
                        <a:t>Total </a:t>
                      </a:r>
                      <a:r>
                        <a:rPr sz="1400" spc="-20" dirty="0">
                          <a:latin typeface="Century Gothic"/>
                          <a:cs typeface="Century Gothic"/>
                        </a:rPr>
                        <a:t>Room</a:t>
                      </a:r>
                      <a:r>
                        <a:rPr sz="1400" spc="-1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spc="-10" dirty="0">
                          <a:latin typeface="Century Gothic"/>
                          <a:cs typeface="Century Gothic"/>
                        </a:rPr>
                        <a:t>Detail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933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1475">
                        <a:lnSpc>
                          <a:spcPct val="100000"/>
                        </a:lnSpc>
                        <a:spcBef>
                          <a:spcPts val="735"/>
                        </a:spcBef>
                      </a:pPr>
                      <a:r>
                        <a:rPr sz="1400" spc="10" dirty="0">
                          <a:latin typeface="Century Gothic"/>
                          <a:cs typeface="Century Gothic"/>
                        </a:rPr>
                        <a:t>783,917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933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35"/>
                        </a:spcBef>
                      </a:pPr>
                      <a:r>
                        <a:rPr sz="1400" spc="10" dirty="0">
                          <a:latin typeface="Century Gothic"/>
                          <a:cs typeface="Century Gothic"/>
                        </a:rPr>
                        <a:t>1,712</a:t>
                      </a:r>
                      <a:endParaRPr sz="1400">
                        <a:latin typeface="Century Gothic"/>
                        <a:cs typeface="Century Gothic"/>
                      </a:endParaRPr>
                    </a:p>
                  </a:txBody>
                  <a:tcPr marL="0" marR="0" marT="933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6" name="object 16"/>
          <p:cNvSpPr txBox="1"/>
          <p:nvPr/>
        </p:nvSpPr>
        <p:spPr>
          <a:xfrm>
            <a:off x="296722" y="1293393"/>
            <a:ext cx="321310" cy="3752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spc="-5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lang="en-US" sz="2300" spc="-5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23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165" y="2691778"/>
            <a:ext cx="13600430" cy="10756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53000"/>
              </a:lnSpc>
              <a:spcBef>
                <a:spcPts val="95"/>
              </a:spcBef>
            </a:pPr>
            <a:r>
              <a:rPr sz="1500" spc="20" dirty="0">
                <a:latin typeface="Century Gothic"/>
                <a:cs typeface="Century Gothic"/>
              </a:rPr>
              <a:t>The </a:t>
            </a:r>
            <a:r>
              <a:rPr sz="1500" spc="15" dirty="0">
                <a:latin typeface="Century Gothic"/>
                <a:cs typeface="Century Gothic"/>
              </a:rPr>
              <a:t>fact that Rosemead </a:t>
            </a:r>
            <a:r>
              <a:rPr sz="1500" spc="10" dirty="0">
                <a:latin typeface="Century Gothic"/>
                <a:cs typeface="Century Gothic"/>
              </a:rPr>
              <a:t>is </a:t>
            </a:r>
            <a:r>
              <a:rPr sz="1500" spc="20" dirty="0">
                <a:latin typeface="Century Gothic"/>
                <a:cs typeface="Century Gothic"/>
              </a:rPr>
              <a:t>a </a:t>
            </a:r>
            <a:r>
              <a:rPr sz="1500" spc="15" dirty="0">
                <a:latin typeface="Century Gothic"/>
                <a:cs typeface="Century Gothic"/>
              </a:rPr>
              <a:t>small </a:t>
            </a:r>
            <a:r>
              <a:rPr sz="1500" spc="10" dirty="0">
                <a:latin typeface="Century Gothic"/>
                <a:cs typeface="Century Gothic"/>
              </a:rPr>
              <a:t>satellite facility delivering </a:t>
            </a:r>
            <a:r>
              <a:rPr sz="1500" spc="15" dirty="0">
                <a:latin typeface="Century Gothic"/>
                <a:cs typeface="Century Gothic"/>
              </a:rPr>
              <a:t>mostly instruction </a:t>
            </a:r>
            <a:r>
              <a:rPr sz="1500" spc="10" dirty="0">
                <a:latin typeface="Century Gothic"/>
                <a:cs typeface="Century Gothic"/>
              </a:rPr>
              <a:t>is </a:t>
            </a:r>
            <a:r>
              <a:rPr sz="1500" spc="15" dirty="0">
                <a:latin typeface="Century Gothic"/>
                <a:cs typeface="Century Gothic"/>
              </a:rPr>
              <a:t>apparent </a:t>
            </a:r>
            <a:r>
              <a:rPr sz="1500" spc="10" dirty="0">
                <a:latin typeface="Century Gothic"/>
                <a:cs typeface="Century Gothic"/>
              </a:rPr>
              <a:t>in </a:t>
            </a:r>
            <a:r>
              <a:rPr sz="1500" spc="15" dirty="0">
                <a:latin typeface="Century Gothic"/>
                <a:cs typeface="Century Gothic"/>
              </a:rPr>
              <a:t>the table </a:t>
            </a:r>
            <a:r>
              <a:rPr sz="1500" spc="20" dirty="0">
                <a:latin typeface="Century Gothic"/>
                <a:cs typeface="Century Gothic"/>
              </a:rPr>
              <a:t>and </a:t>
            </a:r>
            <a:r>
              <a:rPr sz="1500" spc="15" dirty="0">
                <a:latin typeface="Century Gothic"/>
                <a:cs typeface="Century Gothic"/>
              </a:rPr>
              <a:t>pie chart here. Students are attending  Rosemead </a:t>
            </a:r>
            <a:r>
              <a:rPr sz="1500" spc="10" dirty="0">
                <a:latin typeface="Century Gothic"/>
                <a:cs typeface="Century Gothic"/>
              </a:rPr>
              <a:t>for </a:t>
            </a:r>
            <a:r>
              <a:rPr sz="1500" spc="20" dirty="0">
                <a:latin typeface="Century Gothic"/>
                <a:cs typeface="Century Gothic"/>
              </a:rPr>
              <a:t>a </a:t>
            </a:r>
            <a:r>
              <a:rPr sz="1500" spc="10" dirty="0">
                <a:latin typeface="Century Gothic"/>
                <a:cs typeface="Century Gothic"/>
              </a:rPr>
              <a:t>limited </a:t>
            </a:r>
            <a:r>
              <a:rPr sz="1500" spc="20" dirty="0">
                <a:latin typeface="Century Gothic"/>
                <a:cs typeface="Century Gothic"/>
              </a:rPr>
              <a:t>number and </a:t>
            </a:r>
            <a:r>
              <a:rPr sz="1500" spc="15" dirty="0">
                <a:latin typeface="Century Gothic"/>
                <a:cs typeface="Century Gothic"/>
              </a:rPr>
              <a:t>range of </a:t>
            </a:r>
            <a:r>
              <a:rPr sz="1500" spc="10" dirty="0">
                <a:latin typeface="Century Gothic"/>
                <a:cs typeface="Century Gothic"/>
              </a:rPr>
              <a:t>classes, </a:t>
            </a:r>
            <a:r>
              <a:rPr sz="1500" spc="15" dirty="0">
                <a:latin typeface="Century Gothic"/>
                <a:cs typeface="Century Gothic"/>
              </a:rPr>
              <a:t>but they </a:t>
            </a:r>
            <a:r>
              <a:rPr sz="1500" spc="20" dirty="0">
                <a:latin typeface="Century Gothic"/>
                <a:cs typeface="Century Gothic"/>
              </a:rPr>
              <a:t>must </a:t>
            </a:r>
            <a:r>
              <a:rPr sz="1500" spc="15" dirty="0">
                <a:latin typeface="Century Gothic"/>
                <a:cs typeface="Century Gothic"/>
              </a:rPr>
              <a:t>travel </a:t>
            </a:r>
            <a:r>
              <a:rPr sz="1500" spc="20" dirty="0">
                <a:latin typeface="Century Gothic"/>
                <a:cs typeface="Century Gothic"/>
              </a:rPr>
              <a:t>to the </a:t>
            </a:r>
            <a:r>
              <a:rPr sz="1500" spc="15" dirty="0">
                <a:latin typeface="Century Gothic"/>
                <a:cs typeface="Century Gothic"/>
              </a:rPr>
              <a:t>main </a:t>
            </a:r>
            <a:r>
              <a:rPr sz="1500" spc="20" dirty="0">
                <a:latin typeface="Century Gothic"/>
                <a:cs typeface="Century Gothic"/>
              </a:rPr>
              <a:t>campus </a:t>
            </a:r>
            <a:r>
              <a:rPr sz="1500" spc="10" dirty="0">
                <a:latin typeface="Century Gothic"/>
                <a:cs typeface="Century Gothic"/>
              </a:rPr>
              <a:t>for </a:t>
            </a:r>
            <a:r>
              <a:rPr sz="1500" spc="15" dirty="0">
                <a:latin typeface="Century Gothic"/>
                <a:cs typeface="Century Gothic"/>
              </a:rPr>
              <a:t>student </a:t>
            </a:r>
            <a:r>
              <a:rPr sz="1500" spc="10" dirty="0">
                <a:latin typeface="Century Gothic"/>
                <a:cs typeface="Century Gothic"/>
              </a:rPr>
              <a:t>services, </a:t>
            </a:r>
            <a:r>
              <a:rPr sz="1500" spc="15" dirty="0">
                <a:latin typeface="Century Gothic"/>
                <a:cs typeface="Century Gothic"/>
              </a:rPr>
              <a:t>laboratory </a:t>
            </a:r>
            <a:r>
              <a:rPr sz="1500" spc="20" dirty="0">
                <a:latin typeface="Century Gothic"/>
                <a:cs typeface="Century Gothic"/>
              </a:rPr>
              <a:t>and </a:t>
            </a:r>
            <a:r>
              <a:rPr sz="1500" spc="15" dirty="0">
                <a:latin typeface="Century Gothic"/>
                <a:cs typeface="Century Gothic"/>
              </a:rPr>
              <a:t>research  </a:t>
            </a:r>
            <a:r>
              <a:rPr sz="1500" spc="5" dirty="0">
                <a:latin typeface="Century Gothic"/>
                <a:cs typeface="Century Gothic"/>
              </a:rPr>
              <a:t>(library)</a:t>
            </a:r>
            <a:r>
              <a:rPr sz="1500" spc="-15" dirty="0">
                <a:latin typeface="Century Gothic"/>
                <a:cs typeface="Century Gothic"/>
              </a:rPr>
              <a:t> </a:t>
            </a:r>
            <a:r>
              <a:rPr sz="1500" spc="10" dirty="0">
                <a:latin typeface="Century Gothic"/>
                <a:cs typeface="Century Gothic"/>
              </a:rPr>
              <a:t>facilities.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90026" y="1331517"/>
            <a:ext cx="8763635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50" spc="45" dirty="0"/>
              <a:t>EXISTING </a:t>
            </a:r>
            <a:r>
              <a:rPr sz="2550" spc="-35" dirty="0"/>
              <a:t>SPACE—ROSEMEAD </a:t>
            </a:r>
            <a:r>
              <a:rPr sz="2550" dirty="0"/>
              <a:t>INVENTORY </a:t>
            </a:r>
            <a:r>
              <a:rPr sz="2550" spc="-30" dirty="0"/>
              <a:t>SPACE </a:t>
            </a:r>
            <a:r>
              <a:rPr sz="2550" spc="45" dirty="0"/>
              <a:t>BY</a:t>
            </a:r>
            <a:r>
              <a:rPr sz="2550" spc="-150" dirty="0"/>
              <a:t> </a:t>
            </a:r>
            <a:r>
              <a:rPr sz="2550" spc="-20" dirty="0"/>
              <a:t>TYPE</a:t>
            </a:r>
            <a:endParaRPr sz="2550"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6601485" y="4327677"/>
          <a:ext cx="8618854" cy="41528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49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5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9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39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401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0039">
                <a:tc gridSpan="2"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Room </a:t>
                      </a:r>
                      <a:r>
                        <a:rPr sz="1500" spc="30" dirty="0">
                          <a:latin typeface="Century Gothic"/>
                          <a:cs typeface="Century Gothic"/>
                        </a:rPr>
                        <a:t>Use</a:t>
                      </a:r>
                      <a:r>
                        <a:rPr sz="1500" spc="-4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5" dirty="0">
                          <a:latin typeface="Century Gothic"/>
                          <a:cs typeface="Century Gothic"/>
                        </a:rPr>
                        <a:t>Category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82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Total</a:t>
                      </a:r>
                      <a:r>
                        <a:rPr sz="1500" spc="-6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25" dirty="0">
                          <a:latin typeface="Century Gothic"/>
                          <a:cs typeface="Century Gothic"/>
                        </a:rPr>
                        <a:t>ASF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82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1500" spc="-160" dirty="0">
                          <a:latin typeface="Century Gothic"/>
                          <a:cs typeface="Century Gothic"/>
                        </a:rPr>
                        <a:t>#</a:t>
                      </a:r>
                      <a:r>
                        <a:rPr sz="1500" spc="-4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Rooms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82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1500" spc="30" dirty="0">
                          <a:latin typeface="Century Gothic"/>
                          <a:cs typeface="Century Gothic"/>
                        </a:rPr>
                        <a:t>Example 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of </a:t>
                      </a:r>
                      <a:r>
                        <a:rPr sz="1500" spc="30" dirty="0">
                          <a:latin typeface="Century Gothic"/>
                          <a:cs typeface="Century Gothic"/>
                        </a:rPr>
                        <a:t>Facility</a:t>
                      </a:r>
                      <a:r>
                        <a:rPr sz="1500" spc="-8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Type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82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012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000s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2636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Out of</a:t>
                      </a:r>
                      <a:r>
                        <a:rPr sz="1500" spc="-7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26364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marR="808355">
                        <a:lnSpc>
                          <a:spcPct val="102000"/>
                        </a:lnSpc>
                        <a:spcBef>
                          <a:spcPts val="3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Inactive, Alteration,</a:t>
                      </a:r>
                      <a:r>
                        <a:rPr sz="1500" spc="-9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Unfinished. 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(Sarafain)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44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39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100s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20" dirty="0">
                          <a:latin typeface="Century Gothic"/>
                          <a:cs typeface="Century Gothic"/>
                        </a:rPr>
                        <a:t>Classroom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9,386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Classrooms,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200s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Laboratory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Teaching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Labs,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Open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Labs,</a:t>
                      </a:r>
                      <a:r>
                        <a:rPr sz="1500" spc="-6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300s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Office</a:t>
                      </a:r>
                      <a:r>
                        <a:rPr sz="1500" spc="-3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1,959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Offices,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Conference,</a:t>
                      </a:r>
                      <a:r>
                        <a:rPr sz="1500" spc="-4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39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400s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20" dirty="0">
                          <a:latin typeface="Century Gothic"/>
                          <a:cs typeface="Century Gothic"/>
                        </a:rPr>
                        <a:t>Study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437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Library Stacks,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Study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Space,</a:t>
                      </a:r>
                      <a:r>
                        <a:rPr sz="1500" spc="-12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5488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9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500s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244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9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Special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Use</a:t>
                      </a:r>
                      <a:r>
                        <a:rPr sz="1500" spc="-5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2446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marR="412115">
                        <a:lnSpc>
                          <a:spcPct val="102000"/>
                        </a:lnSpc>
                        <a:spcBef>
                          <a:spcPts val="2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Athletics, AV/Radio/TV, Child</a:t>
                      </a:r>
                      <a:r>
                        <a:rPr sz="1500" spc="-1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Care,  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317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600s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General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Use</a:t>
                      </a:r>
                      <a:r>
                        <a:rPr sz="1500" spc="-4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715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Assembly, Exhibition,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Food,</a:t>
                      </a:r>
                      <a:r>
                        <a:rPr sz="1500" spc="-5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0039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700s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Supporting</a:t>
                      </a:r>
                      <a:r>
                        <a:rPr sz="1500" spc="-3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538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Computer, Shop, Storage,</a:t>
                      </a:r>
                      <a:r>
                        <a:rPr sz="1500" spc="-4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0039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800s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Health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Care</a:t>
                      </a:r>
                      <a:r>
                        <a:rPr sz="1500" spc="-1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Treatment,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Waiting,</a:t>
                      </a:r>
                      <a:r>
                        <a:rPr sz="1500" spc="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0039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900s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Residential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Sleep,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Toilet/Bath,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Apartment,</a:t>
                      </a:r>
                      <a:r>
                        <a:rPr sz="1500" spc="-5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00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Total Room</a:t>
                      </a:r>
                      <a:r>
                        <a:rPr sz="1500" spc="-4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5" dirty="0">
                          <a:latin typeface="Century Gothic"/>
                          <a:cs typeface="Century Gothic"/>
                        </a:rPr>
                        <a:t>Detail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13,035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-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469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object 5"/>
          <p:cNvSpPr/>
          <p:nvPr/>
        </p:nvSpPr>
        <p:spPr>
          <a:xfrm>
            <a:off x="2496311" y="5417820"/>
            <a:ext cx="2687320" cy="2710180"/>
          </a:xfrm>
          <a:custGeom>
            <a:avLst/>
            <a:gdLst/>
            <a:ahLst/>
            <a:cxnLst/>
            <a:rect l="l" t="t" r="r" b="b"/>
            <a:pathLst>
              <a:path w="2687320" h="2710179">
                <a:moveTo>
                  <a:pt x="2686812" y="1354835"/>
                </a:moveTo>
                <a:lnTo>
                  <a:pt x="2685956" y="1306240"/>
                </a:lnTo>
                <a:lnTo>
                  <a:pt x="2683410" y="1258075"/>
                </a:lnTo>
                <a:lnTo>
                  <a:pt x="2679201" y="1210370"/>
                </a:lnTo>
                <a:lnTo>
                  <a:pt x="2673358" y="1163152"/>
                </a:lnTo>
                <a:lnTo>
                  <a:pt x="2665910" y="1116450"/>
                </a:lnTo>
                <a:lnTo>
                  <a:pt x="2656885" y="1070294"/>
                </a:lnTo>
                <a:lnTo>
                  <a:pt x="2646312" y="1024712"/>
                </a:lnTo>
                <a:lnTo>
                  <a:pt x="2634220" y="979732"/>
                </a:lnTo>
                <a:lnTo>
                  <a:pt x="2620637" y="935383"/>
                </a:lnTo>
                <a:lnTo>
                  <a:pt x="2605592" y="891694"/>
                </a:lnTo>
                <a:lnTo>
                  <a:pt x="2589114" y="848693"/>
                </a:lnTo>
                <a:lnTo>
                  <a:pt x="2571230" y="806410"/>
                </a:lnTo>
                <a:lnTo>
                  <a:pt x="2551971" y="764872"/>
                </a:lnTo>
                <a:lnTo>
                  <a:pt x="2531365" y="724108"/>
                </a:lnTo>
                <a:lnTo>
                  <a:pt x="2509440" y="684148"/>
                </a:lnTo>
                <a:lnTo>
                  <a:pt x="2486224" y="645019"/>
                </a:lnTo>
                <a:lnTo>
                  <a:pt x="2461747" y="606751"/>
                </a:lnTo>
                <a:lnTo>
                  <a:pt x="2436038" y="569371"/>
                </a:lnTo>
                <a:lnTo>
                  <a:pt x="2409124" y="532909"/>
                </a:lnTo>
                <a:lnTo>
                  <a:pt x="2381034" y="497394"/>
                </a:lnTo>
                <a:lnTo>
                  <a:pt x="2351798" y="462853"/>
                </a:lnTo>
                <a:lnTo>
                  <a:pt x="2321444" y="429316"/>
                </a:lnTo>
                <a:lnTo>
                  <a:pt x="2290000" y="396811"/>
                </a:lnTo>
                <a:lnTo>
                  <a:pt x="2257495" y="365367"/>
                </a:lnTo>
                <a:lnTo>
                  <a:pt x="2223958" y="335013"/>
                </a:lnTo>
                <a:lnTo>
                  <a:pt x="2189417" y="305777"/>
                </a:lnTo>
                <a:lnTo>
                  <a:pt x="2153902" y="277687"/>
                </a:lnTo>
                <a:lnTo>
                  <a:pt x="2117440" y="250773"/>
                </a:lnTo>
                <a:lnTo>
                  <a:pt x="2080060" y="225064"/>
                </a:lnTo>
                <a:lnTo>
                  <a:pt x="2041792" y="200587"/>
                </a:lnTo>
                <a:lnTo>
                  <a:pt x="2002663" y="177371"/>
                </a:lnTo>
                <a:lnTo>
                  <a:pt x="1962703" y="155446"/>
                </a:lnTo>
                <a:lnTo>
                  <a:pt x="1921939" y="134840"/>
                </a:lnTo>
                <a:lnTo>
                  <a:pt x="1880401" y="115581"/>
                </a:lnTo>
                <a:lnTo>
                  <a:pt x="1838118" y="97697"/>
                </a:lnTo>
                <a:lnTo>
                  <a:pt x="1795117" y="81219"/>
                </a:lnTo>
                <a:lnTo>
                  <a:pt x="1751428" y="66174"/>
                </a:lnTo>
                <a:lnTo>
                  <a:pt x="1707079" y="52591"/>
                </a:lnTo>
                <a:lnTo>
                  <a:pt x="1662099" y="40499"/>
                </a:lnTo>
                <a:lnTo>
                  <a:pt x="1616517" y="29926"/>
                </a:lnTo>
                <a:lnTo>
                  <a:pt x="1570361" y="20901"/>
                </a:lnTo>
                <a:lnTo>
                  <a:pt x="1523659" y="13453"/>
                </a:lnTo>
                <a:lnTo>
                  <a:pt x="1476441" y="7610"/>
                </a:lnTo>
                <a:lnTo>
                  <a:pt x="1428736" y="3401"/>
                </a:lnTo>
                <a:lnTo>
                  <a:pt x="1380571" y="855"/>
                </a:lnTo>
                <a:lnTo>
                  <a:pt x="1331975" y="0"/>
                </a:lnTo>
                <a:lnTo>
                  <a:pt x="1331976" y="1354835"/>
                </a:lnTo>
                <a:lnTo>
                  <a:pt x="0" y="1607820"/>
                </a:lnTo>
                <a:lnTo>
                  <a:pt x="9958" y="1655378"/>
                </a:lnTo>
                <a:lnTo>
                  <a:pt x="21525" y="1702252"/>
                </a:lnTo>
                <a:lnTo>
                  <a:pt x="34666" y="1748416"/>
                </a:lnTo>
                <a:lnTo>
                  <a:pt x="49351" y="1793840"/>
                </a:lnTo>
                <a:lnTo>
                  <a:pt x="65546" y="1838500"/>
                </a:lnTo>
                <a:lnTo>
                  <a:pt x="83220" y="1882368"/>
                </a:lnTo>
                <a:lnTo>
                  <a:pt x="102338" y="1925416"/>
                </a:lnTo>
                <a:lnTo>
                  <a:pt x="122870" y="1967618"/>
                </a:lnTo>
                <a:lnTo>
                  <a:pt x="144783" y="2008946"/>
                </a:lnTo>
                <a:lnTo>
                  <a:pt x="168044" y="2049375"/>
                </a:lnTo>
                <a:lnTo>
                  <a:pt x="192621" y="2088876"/>
                </a:lnTo>
                <a:lnTo>
                  <a:pt x="218482" y="2127423"/>
                </a:lnTo>
                <a:lnTo>
                  <a:pt x="245593" y="2164988"/>
                </a:lnTo>
                <a:lnTo>
                  <a:pt x="273923" y="2201546"/>
                </a:lnTo>
                <a:lnTo>
                  <a:pt x="303439" y="2237068"/>
                </a:lnTo>
                <a:lnTo>
                  <a:pt x="334109" y="2271528"/>
                </a:lnTo>
                <a:lnTo>
                  <a:pt x="365900" y="2304898"/>
                </a:lnTo>
                <a:lnTo>
                  <a:pt x="398780" y="2337152"/>
                </a:lnTo>
                <a:lnTo>
                  <a:pt x="432717" y="2368263"/>
                </a:lnTo>
                <a:lnTo>
                  <a:pt x="467677" y="2398204"/>
                </a:lnTo>
                <a:lnTo>
                  <a:pt x="503629" y="2426947"/>
                </a:lnTo>
                <a:lnTo>
                  <a:pt x="540540" y="2454466"/>
                </a:lnTo>
                <a:lnTo>
                  <a:pt x="578378" y="2480734"/>
                </a:lnTo>
                <a:lnTo>
                  <a:pt x="617110" y="2505724"/>
                </a:lnTo>
                <a:lnTo>
                  <a:pt x="656704" y="2529408"/>
                </a:lnTo>
                <a:lnTo>
                  <a:pt x="697127" y="2551760"/>
                </a:lnTo>
                <a:lnTo>
                  <a:pt x="738347" y="2572752"/>
                </a:lnTo>
                <a:lnTo>
                  <a:pt x="780332" y="2592359"/>
                </a:lnTo>
                <a:lnTo>
                  <a:pt x="823048" y="2610551"/>
                </a:lnTo>
                <a:lnTo>
                  <a:pt x="866465" y="2627304"/>
                </a:lnTo>
                <a:lnTo>
                  <a:pt x="910549" y="2642589"/>
                </a:lnTo>
                <a:lnTo>
                  <a:pt x="955267" y="2656380"/>
                </a:lnTo>
                <a:lnTo>
                  <a:pt x="1000588" y="2668650"/>
                </a:lnTo>
                <a:lnTo>
                  <a:pt x="1046479" y="2679371"/>
                </a:lnTo>
                <a:lnTo>
                  <a:pt x="1092907" y="2688517"/>
                </a:lnTo>
                <a:lnTo>
                  <a:pt x="1139840" y="2696061"/>
                </a:lnTo>
                <a:lnTo>
                  <a:pt x="1187246" y="2701975"/>
                </a:lnTo>
                <a:lnTo>
                  <a:pt x="1235092" y="2706233"/>
                </a:lnTo>
                <a:lnTo>
                  <a:pt x="1283346" y="2708807"/>
                </a:lnTo>
                <a:lnTo>
                  <a:pt x="1331976" y="2709672"/>
                </a:lnTo>
                <a:lnTo>
                  <a:pt x="1380571" y="2708816"/>
                </a:lnTo>
                <a:lnTo>
                  <a:pt x="1428736" y="2706270"/>
                </a:lnTo>
                <a:lnTo>
                  <a:pt x="1476441" y="2702061"/>
                </a:lnTo>
                <a:lnTo>
                  <a:pt x="1523659" y="2696218"/>
                </a:lnTo>
                <a:lnTo>
                  <a:pt x="1570361" y="2688770"/>
                </a:lnTo>
                <a:lnTo>
                  <a:pt x="1616517" y="2679745"/>
                </a:lnTo>
                <a:lnTo>
                  <a:pt x="1662099" y="2669172"/>
                </a:lnTo>
                <a:lnTo>
                  <a:pt x="1707079" y="2657080"/>
                </a:lnTo>
                <a:lnTo>
                  <a:pt x="1751428" y="2643497"/>
                </a:lnTo>
                <a:lnTo>
                  <a:pt x="1795117" y="2628452"/>
                </a:lnTo>
                <a:lnTo>
                  <a:pt x="1838118" y="2611974"/>
                </a:lnTo>
                <a:lnTo>
                  <a:pt x="1880401" y="2594090"/>
                </a:lnTo>
                <a:lnTo>
                  <a:pt x="1921939" y="2574831"/>
                </a:lnTo>
                <a:lnTo>
                  <a:pt x="1962703" y="2554225"/>
                </a:lnTo>
                <a:lnTo>
                  <a:pt x="2002663" y="2532300"/>
                </a:lnTo>
                <a:lnTo>
                  <a:pt x="2041792" y="2509084"/>
                </a:lnTo>
                <a:lnTo>
                  <a:pt x="2080060" y="2484607"/>
                </a:lnTo>
                <a:lnTo>
                  <a:pt x="2117440" y="2458898"/>
                </a:lnTo>
                <a:lnTo>
                  <a:pt x="2153902" y="2431984"/>
                </a:lnTo>
                <a:lnTo>
                  <a:pt x="2189417" y="2403894"/>
                </a:lnTo>
                <a:lnTo>
                  <a:pt x="2223958" y="2374658"/>
                </a:lnTo>
                <a:lnTo>
                  <a:pt x="2257495" y="2344304"/>
                </a:lnTo>
                <a:lnTo>
                  <a:pt x="2290000" y="2312860"/>
                </a:lnTo>
                <a:lnTo>
                  <a:pt x="2321444" y="2280355"/>
                </a:lnTo>
                <a:lnTo>
                  <a:pt x="2351798" y="2246818"/>
                </a:lnTo>
                <a:lnTo>
                  <a:pt x="2381034" y="2212277"/>
                </a:lnTo>
                <a:lnTo>
                  <a:pt x="2409124" y="2176762"/>
                </a:lnTo>
                <a:lnTo>
                  <a:pt x="2436038" y="2140300"/>
                </a:lnTo>
                <a:lnTo>
                  <a:pt x="2461747" y="2102920"/>
                </a:lnTo>
                <a:lnTo>
                  <a:pt x="2486224" y="2064652"/>
                </a:lnTo>
                <a:lnTo>
                  <a:pt x="2509440" y="2025523"/>
                </a:lnTo>
                <a:lnTo>
                  <a:pt x="2531365" y="1985563"/>
                </a:lnTo>
                <a:lnTo>
                  <a:pt x="2551971" y="1944799"/>
                </a:lnTo>
                <a:lnTo>
                  <a:pt x="2571230" y="1903261"/>
                </a:lnTo>
                <a:lnTo>
                  <a:pt x="2589114" y="1860978"/>
                </a:lnTo>
                <a:lnTo>
                  <a:pt x="2605592" y="1817977"/>
                </a:lnTo>
                <a:lnTo>
                  <a:pt x="2620637" y="1774288"/>
                </a:lnTo>
                <a:lnTo>
                  <a:pt x="2634220" y="1729939"/>
                </a:lnTo>
                <a:lnTo>
                  <a:pt x="2646312" y="1684959"/>
                </a:lnTo>
                <a:lnTo>
                  <a:pt x="2656885" y="1639377"/>
                </a:lnTo>
                <a:lnTo>
                  <a:pt x="2665910" y="1593221"/>
                </a:lnTo>
                <a:lnTo>
                  <a:pt x="2673358" y="1546519"/>
                </a:lnTo>
                <a:lnTo>
                  <a:pt x="2679201" y="1499301"/>
                </a:lnTo>
                <a:lnTo>
                  <a:pt x="2683410" y="1451596"/>
                </a:lnTo>
                <a:lnTo>
                  <a:pt x="2685956" y="1403431"/>
                </a:lnTo>
                <a:lnTo>
                  <a:pt x="2686812" y="13548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484120" y="5405628"/>
            <a:ext cx="2705100" cy="2734310"/>
          </a:xfrm>
          <a:custGeom>
            <a:avLst/>
            <a:gdLst/>
            <a:ahLst/>
            <a:cxnLst/>
            <a:rect l="l" t="t" r="r" b="b"/>
            <a:pathLst>
              <a:path w="2705100" h="2734309">
                <a:moveTo>
                  <a:pt x="1333500" y="1354836"/>
                </a:moveTo>
                <a:lnTo>
                  <a:pt x="0" y="1607820"/>
                </a:lnTo>
                <a:lnTo>
                  <a:pt x="0" y="1652016"/>
                </a:lnTo>
                <a:lnTo>
                  <a:pt x="12700" y="1682496"/>
                </a:lnTo>
                <a:lnTo>
                  <a:pt x="12700" y="1616964"/>
                </a:lnTo>
                <a:lnTo>
                  <a:pt x="18580" y="1631077"/>
                </a:lnTo>
                <a:lnTo>
                  <a:pt x="1320800" y="1381652"/>
                </a:lnTo>
                <a:lnTo>
                  <a:pt x="1320800" y="1367027"/>
                </a:lnTo>
                <a:lnTo>
                  <a:pt x="1333500" y="1354836"/>
                </a:lnTo>
                <a:close/>
              </a:path>
              <a:path w="2705100" h="2734309">
                <a:moveTo>
                  <a:pt x="18580" y="1631077"/>
                </a:moveTo>
                <a:lnTo>
                  <a:pt x="12700" y="1616964"/>
                </a:lnTo>
                <a:lnTo>
                  <a:pt x="12700" y="1632203"/>
                </a:lnTo>
                <a:lnTo>
                  <a:pt x="18580" y="1631077"/>
                </a:lnTo>
                <a:close/>
              </a:path>
              <a:path w="2705100" h="2734309">
                <a:moveTo>
                  <a:pt x="25400" y="1740407"/>
                </a:moveTo>
                <a:lnTo>
                  <a:pt x="25400" y="1647444"/>
                </a:lnTo>
                <a:lnTo>
                  <a:pt x="18580" y="1631077"/>
                </a:lnTo>
                <a:lnTo>
                  <a:pt x="12700" y="1632203"/>
                </a:lnTo>
                <a:lnTo>
                  <a:pt x="12700" y="1682496"/>
                </a:lnTo>
                <a:lnTo>
                  <a:pt x="25400" y="1740407"/>
                </a:lnTo>
                <a:close/>
              </a:path>
              <a:path w="2705100" h="2734309">
                <a:moveTo>
                  <a:pt x="2679700" y="1641348"/>
                </a:moveTo>
                <a:lnTo>
                  <a:pt x="2679700" y="1470660"/>
                </a:lnTo>
                <a:lnTo>
                  <a:pt x="2667000" y="1504188"/>
                </a:lnTo>
                <a:lnTo>
                  <a:pt x="2654300" y="1604772"/>
                </a:lnTo>
                <a:lnTo>
                  <a:pt x="2654300" y="1636776"/>
                </a:lnTo>
                <a:lnTo>
                  <a:pt x="2641600" y="1670303"/>
                </a:lnTo>
                <a:lnTo>
                  <a:pt x="2641600" y="1702307"/>
                </a:lnTo>
                <a:lnTo>
                  <a:pt x="2616200" y="1766316"/>
                </a:lnTo>
                <a:lnTo>
                  <a:pt x="2603500" y="1796796"/>
                </a:lnTo>
                <a:lnTo>
                  <a:pt x="2603500" y="1828800"/>
                </a:lnTo>
                <a:lnTo>
                  <a:pt x="2578100" y="1889760"/>
                </a:lnTo>
                <a:lnTo>
                  <a:pt x="2565400" y="1918716"/>
                </a:lnTo>
                <a:lnTo>
                  <a:pt x="2552700" y="1949196"/>
                </a:lnTo>
                <a:lnTo>
                  <a:pt x="2514600" y="2007107"/>
                </a:lnTo>
                <a:lnTo>
                  <a:pt x="2501900" y="2034540"/>
                </a:lnTo>
                <a:lnTo>
                  <a:pt x="2489200" y="2063496"/>
                </a:lnTo>
                <a:lnTo>
                  <a:pt x="2463800" y="2090927"/>
                </a:lnTo>
                <a:lnTo>
                  <a:pt x="2451100" y="2116836"/>
                </a:lnTo>
                <a:lnTo>
                  <a:pt x="2438400" y="2144268"/>
                </a:lnTo>
                <a:lnTo>
                  <a:pt x="2413000" y="2170176"/>
                </a:lnTo>
                <a:lnTo>
                  <a:pt x="2400300" y="2196083"/>
                </a:lnTo>
                <a:lnTo>
                  <a:pt x="2349500" y="2244852"/>
                </a:lnTo>
                <a:lnTo>
                  <a:pt x="2336800" y="2269236"/>
                </a:lnTo>
                <a:lnTo>
                  <a:pt x="2286000" y="2316479"/>
                </a:lnTo>
                <a:lnTo>
                  <a:pt x="2235200" y="2360676"/>
                </a:lnTo>
                <a:lnTo>
                  <a:pt x="2197100" y="2403348"/>
                </a:lnTo>
                <a:lnTo>
                  <a:pt x="2146300" y="2442972"/>
                </a:lnTo>
                <a:lnTo>
                  <a:pt x="2108200" y="2461260"/>
                </a:lnTo>
                <a:lnTo>
                  <a:pt x="2057400" y="2497836"/>
                </a:lnTo>
                <a:lnTo>
                  <a:pt x="2006600" y="2531364"/>
                </a:lnTo>
                <a:lnTo>
                  <a:pt x="1981200" y="2546604"/>
                </a:lnTo>
                <a:lnTo>
                  <a:pt x="1943100" y="2561844"/>
                </a:lnTo>
                <a:lnTo>
                  <a:pt x="1917700" y="2577083"/>
                </a:lnTo>
                <a:lnTo>
                  <a:pt x="1892300" y="2590800"/>
                </a:lnTo>
                <a:lnTo>
                  <a:pt x="1854200" y="2604516"/>
                </a:lnTo>
                <a:lnTo>
                  <a:pt x="1828800" y="2616707"/>
                </a:lnTo>
                <a:lnTo>
                  <a:pt x="1803400" y="2627376"/>
                </a:lnTo>
                <a:lnTo>
                  <a:pt x="1765300" y="2639568"/>
                </a:lnTo>
                <a:lnTo>
                  <a:pt x="1739900" y="2648712"/>
                </a:lnTo>
                <a:lnTo>
                  <a:pt x="1701800" y="2657855"/>
                </a:lnTo>
                <a:lnTo>
                  <a:pt x="1676400" y="2667000"/>
                </a:lnTo>
                <a:lnTo>
                  <a:pt x="1638300" y="2674620"/>
                </a:lnTo>
                <a:lnTo>
                  <a:pt x="1612900" y="2682240"/>
                </a:lnTo>
                <a:lnTo>
                  <a:pt x="1536700" y="2694431"/>
                </a:lnTo>
                <a:lnTo>
                  <a:pt x="1511300" y="2699004"/>
                </a:lnTo>
                <a:lnTo>
                  <a:pt x="1435100" y="2705100"/>
                </a:lnTo>
                <a:lnTo>
                  <a:pt x="1409700" y="2708148"/>
                </a:lnTo>
                <a:lnTo>
                  <a:pt x="1371600" y="2708148"/>
                </a:lnTo>
                <a:lnTo>
                  <a:pt x="1333500" y="2709672"/>
                </a:lnTo>
                <a:lnTo>
                  <a:pt x="1308100" y="2709672"/>
                </a:lnTo>
                <a:lnTo>
                  <a:pt x="1244600" y="2706624"/>
                </a:lnTo>
                <a:lnTo>
                  <a:pt x="1193800" y="2700528"/>
                </a:lnTo>
                <a:lnTo>
                  <a:pt x="1155700" y="2697479"/>
                </a:lnTo>
                <a:lnTo>
                  <a:pt x="1104900" y="2688336"/>
                </a:lnTo>
                <a:lnTo>
                  <a:pt x="1041400" y="2676144"/>
                </a:lnTo>
                <a:lnTo>
                  <a:pt x="1016000" y="2670048"/>
                </a:lnTo>
                <a:lnTo>
                  <a:pt x="990600" y="2662428"/>
                </a:lnTo>
                <a:lnTo>
                  <a:pt x="927100" y="2647188"/>
                </a:lnTo>
                <a:lnTo>
                  <a:pt x="901700" y="2638044"/>
                </a:lnTo>
                <a:lnTo>
                  <a:pt x="876300" y="2627376"/>
                </a:lnTo>
                <a:lnTo>
                  <a:pt x="850900" y="2618231"/>
                </a:lnTo>
                <a:lnTo>
                  <a:pt x="723900" y="2558796"/>
                </a:lnTo>
                <a:lnTo>
                  <a:pt x="673100" y="2531364"/>
                </a:lnTo>
                <a:lnTo>
                  <a:pt x="571500" y="2470404"/>
                </a:lnTo>
                <a:lnTo>
                  <a:pt x="520700" y="2436876"/>
                </a:lnTo>
                <a:lnTo>
                  <a:pt x="431800" y="2363724"/>
                </a:lnTo>
                <a:lnTo>
                  <a:pt x="355600" y="2284476"/>
                </a:lnTo>
                <a:lnTo>
                  <a:pt x="317500" y="2241804"/>
                </a:lnTo>
                <a:lnTo>
                  <a:pt x="279400" y="2197607"/>
                </a:lnTo>
                <a:lnTo>
                  <a:pt x="254000" y="2151888"/>
                </a:lnTo>
                <a:lnTo>
                  <a:pt x="215900" y="2104644"/>
                </a:lnTo>
                <a:lnTo>
                  <a:pt x="190500" y="2055876"/>
                </a:lnTo>
                <a:lnTo>
                  <a:pt x="152400" y="2005583"/>
                </a:lnTo>
                <a:lnTo>
                  <a:pt x="127000" y="1953768"/>
                </a:lnTo>
                <a:lnTo>
                  <a:pt x="101600" y="1900427"/>
                </a:lnTo>
                <a:lnTo>
                  <a:pt x="88900" y="1872996"/>
                </a:lnTo>
                <a:lnTo>
                  <a:pt x="88900" y="1847088"/>
                </a:lnTo>
                <a:lnTo>
                  <a:pt x="76200" y="1818131"/>
                </a:lnTo>
                <a:lnTo>
                  <a:pt x="50800" y="1763268"/>
                </a:lnTo>
                <a:lnTo>
                  <a:pt x="50800" y="1734312"/>
                </a:lnTo>
                <a:lnTo>
                  <a:pt x="25400" y="1676400"/>
                </a:lnTo>
                <a:lnTo>
                  <a:pt x="25400" y="1770888"/>
                </a:lnTo>
                <a:lnTo>
                  <a:pt x="38100" y="1798320"/>
                </a:lnTo>
                <a:lnTo>
                  <a:pt x="50800" y="1827276"/>
                </a:lnTo>
                <a:lnTo>
                  <a:pt x="63500" y="1854707"/>
                </a:lnTo>
                <a:lnTo>
                  <a:pt x="76200" y="1883664"/>
                </a:lnTo>
                <a:lnTo>
                  <a:pt x="88900" y="1911096"/>
                </a:lnTo>
                <a:lnTo>
                  <a:pt x="139700" y="2017776"/>
                </a:lnTo>
                <a:lnTo>
                  <a:pt x="190500" y="2118360"/>
                </a:lnTo>
                <a:lnTo>
                  <a:pt x="266700" y="2212848"/>
                </a:lnTo>
                <a:lnTo>
                  <a:pt x="342900" y="2301240"/>
                </a:lnTo>
                <a:lnTo>
                  <a:pt x="381000" y="2342388"/>
                </a:lnTo>
                <a:lnTo>
                  <a:pt x="419100" y="2382012"/>
                </a:lnTo>
                <a:lnTo>
                  <a:pt x="469900" y="2420112"/>
                </a:lnTo>
                <a:lnTo>
                  <a:pt x="508000" y="2456688"/>
                </a:lnTo>
                <a:lnTo>
                  <a:pt x="558800" y="2490216"/>
                </a:lnTo>
                <a:lnTo>
                  <a:pt x="609600" y="2522220"/>
                </a:lnTo>
                <a:lnTo>
                  <a:pt x="660400" y="2552700"/>
                </a:lnTo>
                <a:lnTo>
                  <a:pt x="711200" y="2580131"/>
                </a:lnTo>
                <a:lnTo>
                  <a:pt x="762000" y="2606040"/>
                </a:lnTo>
                <a:lnTo>
                  <a:pt x="812800" y="2628900"/>
                </a:lnTo>
                <a:lnTo>
                  <a:pt x="838200" y="2641092"/>
                </a:lnTo>
                <a:lnTo>
                  <a:pt x="863600" y="2650236"/>
                </a:lnTo>
                <a:lnTo>
                  <a:pt x="901700" y="2660904"/>
                </a:lnTo>
                <a:lnTo>
                  <a:pt x="927100" y="2670048"/>
                </a:lnTo>
                <a:lnTo>
                  <a:pt x="952500" y="2677668"/>
                </a:lnTo>
                <a:lnTo>
                  <a:pt x="977900" y="2686812"/>
                </a:lnTo>
                <a:lnTo>
                  <a:pt x="1003300" y="2694431"/>
                </a:lnTo>
                <a:lnTo>
                  <a:pt x="1092200" y="2712720"/>
                </a:lnTo>
                <a:lnTo>
                  <a:pt x="1130300" y="2717292"/>
                </a:lnTo>
                <a:lnTo>
                  <a:pt x="1155700" y="2721864"/>
                </a:lnTo>
                <a:lnTo>
                  <a:pt x="1219200" y="2727960"/>
                </a:lnTo>
                <a:lnTo>
                  <a:pt x="1244600" y="2731007"/>
                </a:lnTo>
                <a:lnTo>
                  <a:pt x="1270000" y="2732531"/>
                </a:lnTo>
                <a:lnTo>
                  <a:pt x="1308100" y="2734055"/>
                </a:lnTo>
                <a:lnTo>
                  <a:pt x="1333500" y="2734055"/>
                </a:lnTo>
                <a:lnTo>
                  <a:pt x="1371600" y="2732531"/>
                </a:lnTo>
                <a:lnTo>
                  <a:pt x="1409700" y="2732531"/>
                </a:lnTo>
                <a:lnTo>
                  <a:pt x="1447800" y="2729483"/>
                </a:lnTo>
                <a:lnTo>
                  <a:pt x="1473200" y="2726436"/>
                </a:lnTo>
                <a:lnTo>
                  <a:pt x="1511300" y="2723388"/>
                </a:lnTo>
                <a:lnTo>
                  <a:pt x="1549400" y="2717292"/>
                </a:lnTo>
                <a:lnTo>
                  <a:pt x="1574800" y="2712720"/>
                </a:lnTo>
                <a:lnTo>
                  <a:pt x="1612900" y="2706624"/>
                </a:lnTo>
                <a:lnTo>
                  <a:pt x="1714500" y="2682240"/>
                </a:lnTo>
                <a:lnTo>
                  <a:pt x="1739900" y="2671572"/>
                </a:lnTo>
                <a:lnTo>
                  <a:pt x="1778000" y="2662428"/>
                </a:lnTo>
                <a:lnTo>
                  <a:pt x="1803400" y="2650236"/>
                </a:lnTo>
                <a:lnTo>
                  <a:pt x="1841500" y="2639568"/>
                </a:lnTo>
                <a:lnTo>
                  <a:pt x="1866900" y="2625852"/>
                </a:lnTo>
                <a:lnTo>
                  <a:pt x="1905000" y="2613660"/>
                </a:lnTo>
                <a:lnTo>
                  <a:pt x="1930400" y="2598420"/>
                </a:lnTo>
                <a:lnTo>
                  <a:pt x="1955800" y="2584704"/>
                </a:lnTo>
                <a:lnTo>
                  <a:pt x="1993900" y="2567940"/>
                </a:lnTo>
                <a:lnTo>
                  <a:pt x="2019300" y="2552700"/>
                </a:lnTo>
                <a:lnTo>
                  <a:pt x="2044700" y="2535936"/>
                </a:lnTo>
                <a:lnTo>
                  <a:pt x="2070100" y="2517648"/>
                </a:lnTo>
                <a:lnTo>
                  <a:pt x="2095500" y="2500883"/>
                </a:lnTo>
                <a:lnTo>
                  <a:pt x="2133600" y="2481072"/>
                </a:lnTo>
                <a:lnTo>
                  <a:pt x="2159000" y="2462783"/>
                </a:lnTo>
                <a:lnTo>
                  <a:pt x="2184400" y="2441448"/>
                </a:lnTo>
                <a:lnTo>
                  <a:pt x="2209800" y="2421636"/>
                </a:lnTo>
                <a:lnTo>
                  <a:pt x="2260600" y="2378964"/>
                </a:lnTo>
                <a:lnTo>
                  <a:pt x="2298700" y="2333244"/>
                </a:lnTo>
                <a:lnTo>
                  <a:pt x="2349500" y="2286000"/>
                </a:lnTo>
                <a:lnTo>
                  <a:pt x="2374900" y="2261616"/>
                </a:lnTo>
                <a:lnTo>
                  <a:pt x="2387600" y="2235707"/>
                </a:lnTo>
                <a:lnTo>
                  <a:pt x="2413000" y="2211324"/>
                </a:lnTo>
                <a:lnTo>
                  <a:pt x="2438400" y="2183892"/>
                </a:lnTo>
                <a:lnTo>
                  <a:pt x="2451100" y="2157983"/>
                </a:lnTo>
                <a:lnTo>
                  <a:pt x="2501900" y="2075688"/>
                </a:lnTo>
                <a:lnTo>
                  <a:pt x="2527300" y="2046731"/>
                </a:lnTo>
                <a:lnTo>
                  <a:pt x="2565400" y="1959864"/>
                </a:lnTo>
                <a:lnTo>
                  <a:pt x="2603500" y="1868424"/>
                </a:lnTo>
                <a:lnTo>
                  <a:pt x="2667000" y="1708403"/>
                </a:lnTo>
                <a:lnTo>
                  <a:pt x="2667000" y="1674876"/>
                </a:lnTo>
                <a:lnTo>
                  <a:pt x="2679700" y="1641348"/>
                </a:lnTo>
                <a:close/>
              </a:path>
              <a:path w="2705100" h="2734309">
                <a:moveTo>
                  <a:pt x="1333500" y="1354836"/>
                </a:moveTo>
                <a:lnTo>
                  <a:pt x="1333500" y="1524"/>
                </a:lnTo>
                <a:lnTo>
                  <a:pt x="1320800" y="6096"/>
                </a:lnTo>
                <a:lnTo>
                  <a:pt x="1320800" y="1357245"/>
                </a:lnTo>
                <a:lnTo>
                  <a:pt x="1333500" y="1354836"/>
                </a:lnTo>
                <a:close/>
              </a:path>
              <a:path w="2705100" h="2734309">
                <a:moveTo>
                  <a:pt x="1346200" y="1377696"/>
                </a:moveTo>
                <a:lnTo>
                  <a:pt x="1346200" y="24384"/>
                </a:lnTo>
                <a:lnTo>
                  <a:pt x="1333500" y="24384"/>
                </a:lnTo>
                <a:lnTo>
                  <a:pt x="1333500" y="1354836"/>
                </a:lnTo>
                <a:lnTo>
                  <a:pt x="1320800" y="1367027"/>
                </a:lnTo>
                <a:lnTo>
                  <a:pt x="1320800" y="1381652"/>
                </a:lnTo>
                <a:lnTo>
                  <a:pt x="1333500" y="1379220"/>
                </a:lnTo>
                <a:lnTo>
                  <a:pt x="1346200" y="1377696"/>
                </a:lnTo>
                <a:close/>
              </a:path>
              <a:path w="2705100" h="2734309">
                <a:moveTo>
                  <a:pt x="2679700" y="1263396"/>
                </a:moveTo>
                <a:lnTo>
                  <a:pt x="2679700" y="1091184"/>
                </a:lnTo>
                <a:lnTo>
                  <a:pt x="2667000" y="1057656"/>
                </a:lnTo>
                <a:lnTo>
                  <a:pt x="2667000" y="1024127"/>
                </a:lnTo>
                <a:lnTo>
                  <a:pt x="2616200" y="896112"/>
                </a:lnTo>
                <a:lnTo>
                  <a:pt x="2552700" y="743712"/>
                </a:lnTo>
                <a:lnTo>
                  <a:pt x="2527300" y="685800"/>
                </a:lnTo>
                <a:lnTo>
                  <a:pt x="2501900" y="658368"/>
                </a:lnTo>
                <a:lnTo>
                  <a:pt x="2489200" y="629412"/>
                </a:lnTo>
                <a:lnTo>
                  <a:pt x="2451100" y="574548"/>
                </a:lnTo>
                <a:lnTo>
                  <a:pt x="2387600" y="496824"/>
                </a:lnTo>
                <a:lnTo>
                  <a:pt x="2374900" y="472439"/>
                </a:lnTo>
                <a:lnTo>
                  <a:pt x="2298700" y="399288"/>
                </a:lnTo>
                <a:lnTo>
                  <a:pt x="2260600" y="355092"/>
                </a:lnTo>
                <a:lnTo>
                  <a:pt x="2235200" y="332232"/>
                </a:lnTo>
                <a:lnTo>
                  <a:pt x="2209800" y="312420"/>
                </a:lnTo>
                <a:lnTo>
                  <a:pt x="2184400" y="291084"/>
                </a:lnTo>
                <a:lnTo>
                  <a:pt x="2133600" y="251460"/>
                </a:lnTo>
                <a:lnTo>
                  <a:pt x="2070100" y="214884"/>
                </a:lnTo>
                <a:lnTo>
                  <a:pt x="1993900" y="164592"/>
                </a:lnTo>
                <a:lnTo>
                  <a:pt x="1955800" y="149351"/>
                </a:lnTo>
                <a:lnTo>
                  <a:pt x="1930400" y="134112"/>
                </a:lnTo>
                <a:lnTo>
                  <a:pt x="1905000" y="120396"/>
                </a:lnTo>
                <a:lnTo>
                  <a:pt x="1866900" y="106680"/>
                </a:lnTo>
                <a:lnTo>
                  <a:pt x="1841500" y="94487"/>
                </a:lnTo>
                <a:lnTo>
                  <a:pt x="1803400" y="82296"/>
                </a:lnTo>
                <a:lnTo>
                  <a:pt x="1739900" y="60960"/>
                </a:lnTo>
                <a:lnTo>
                  <a:pt x="1676400" y="42672"/>
                </a:lnTo>
                <a:lnTo>
                  <a:pt x="1612900" y="27432"/>
                </a:lnTo>
                <a:lnTo>
                  <a:pt x="1549400" y="15239"/>
                </a:lnTo>
                <a:lnTo>
                  <a:pt x="1447800" y="3048"/>
                </a:lnTo>
                <a:lnTo>
                  <a:pt x="1371600" y="0"/>
                </a:lnTo>
                <a:lnTo>
                  <a:pt x="1333500" y="0"/>
                </a:lnTo>
                <a:lnTo>
                  <a:pt x="1333500" y="24384"/>
                </a:lnTo>
                <a:lnTo>
                  <a:pt x="1346200" y="12192"/>
                </a:lnTo>
                <a:lnTo>
                  <a:pt x="1346200" y="24384"/>
                </a:lnTo>
                <a:lnTo>
                  <a:pt x="1371600" y="24384"/>
                </a:lnTo>
                <a:lnTo>
                  <a:pt x="1409700" y="25908"/>
                </a:lnTo>
                <a:lnTo>
                  <a:pt x="1473200" y="30480"/>
                </a:lnTo>
                <a:lnTo>
                  <a:pt x="1536700" y="39624"/>
                </a:lnTo>
                <a:lnTo>
                  <a:pt x="1612900" y="51816"/>
                </a:lnTo>
                <a:lnTo>
                  <a:pt x="1676400" y="67056"/>
                </a:lnTo>
                <a:lnTo>
                  <a:pt x="1701800" y="74675"/>
                </a:lnTo>
                <a:lnTo>
                  <a:pt x="1739900" y="83820"/>
                </a:lnTo>
                <a:lnTo>
                  <a:pt x="1765300" y="94487"/>
                </a:lnTo>
                <a:lnTo>
                  <a:pt x="1803400" y="105156"/>
                </a:lnTo>
                <a:lnTo>
                  <a:pt x="1866900" y="129539"/>
                </a:lnTo>
                <a:lnTo>
                  <a:pt x="1943100" y="170687"/>
                </a:lnTo>
                <a:lnTo>
                  <a:pt x="1981200" y="185927"/>
                </a:lnTo>
                <a:lnTo>
                  <a:pt x="2006600" y="202692"/>
                </a:lnTo>
                <a:lnTo>
                  <a:pt x="2032000" y="217932"/>
                </a:lnTo>
                <a:lnTo>
                  <a:pt x="2057400" y="236220"/>
                </a:lnTo>
                <a:lnTo>
                  <a:pt x="2082800" y="252984"/>
                </a:lnTo>
                <a:lnTo>
                  <a:pt x="2120900" y="271272"/>
                </a:lnTo>
                <a:lnTo>
                  <a:pt x="2197100" y="330708"/>
                </a:lnTo>
                <a:lnTo>
                  <a:pt x="2235200" y="373380"/>
                </a:lnTo>
                <a:lnTo>
                  <a:pt x="2286000" y="417575"/>
                </a:lnTo>
                <a:lnTo>
                  <a:pt x="2336800" y="464820"/>
                </a:lnTo>
                <a:lnTo>
                  <a:pt x="2349500" y="487680"/>
                </a:lnTo>
                <a:lnTo>
                  <a:pt x="2374900" y="512063"/>
                </a:lnTo>
                <a:lnTo>
                  <a:pt x="2400300" y="537972"/>
                </a:lnTo>
                <a:lnTo>
                  <a:pt x="2413000" y="563880"/>
                </a:lnTo>
                <a:lnTo>
                  <a:pt x="2451100" y="615696"/>
                </a:lnTo>
                <a:lnTo>
                  <a:pt x="2463800" y="643127"/>
                </a:lnTo>
                <a:lnTo>
                  <a:pt x="2501900" y="697992"/>
                </a:lnTo>
                <a:lnTo>
                  <a:pt x="2552700" y="784860"/>
                </a:lnTo>
                <a:lnTo>
                  <a:pt x="2565400" y="813816"/>
                </a:lnTo>
                <a:lnTo>
                  <a:pt x="2603500" y="905256"/>
                </a:lnTo>
                <a:lnTo>
                  <a:pt x="2603500" y="935736"/>
                </a:lnTo>
                <a:lnTo>
                  <a:pt x="2641600" y="1031748"/>
                </a:lnTo>
                <a:lnTo>
                  <a:pt x="2654300" y="1095756"/>
                </a:lnTo>
                <a:lnTo>
                  <a:pt x="2654300" y="1129283"/>
                </a:lnTo>
                <a:lnTo>
                  <a:pt x="2667000" y="1229868"/>
                </a:lnTo>
                <a:lnTo>
                  <a:pt x="2679700" y="1263396"/>
                </a:lnTo>
                <a:close/>
              </a:path>
              <a:path w="2705100" h="2734309">
                <a:moveTo>
                  <a:pt x="1346200" y="24384"/>
                </a:moveTo>
                <a:lnTo>
                  <a:pt x="1346200" y="12192"/>
                </a:lnTo>
                <a:lnTo>
                  <a:pt x="1333500" y="24384"/>
                </a:lnTo>
                <a:lnTo>
                  <a:pt x="1346200" y="24384"/>
                </a:lnTo>
                <a:close/>
              </a:path>
              <a:path w="2705100" h="2734309">
                <a:moveTo>
                  <a:pt x="2692400" y="1540764"/>
                </a:moveTo>
                <a:lnTo>
                  <a:pt x="2692400" y="1191768"/>
                </a:lnTo>
                <a:lnTo>
                  <a:pt x="2679700" y="1124712"/>
                </a:lnTo>
                <a:lnTo>
                  <a:pt x="2679700" y="1607820"/>
                </a:lnTo>
                <a:lnTo>
                  <a:pt x="2692400" y="1540764"/>
                </a:lnTo>
                <a:close/>
              </a:path>
              <a:path w="2705100" h="2734309">
                <a:moveTo>
                  <a:pt x="2705100" y="1472183"/>
                </a:moveTo>
                <a:lnTo>
                  <a:pt x="2705100" y="1261872"/>
                </a:lnTo>
                <a:lnTo>
                  <a:pt x="2692400" y="1226820"/>
                </a:lnTo>
                <a:lnTo>
                  <a:pt x="2692400" y="1505712"/>
                </a:lnTo>
                <a:lnTo>
                  <a:pt x="2705100" y="14721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72606" y="5843015"/>
            <a:ext cx="1355725" cy="1183005"/>
          </a:xfrm>
          <a:custGeom>
            <a:avLst/>
            <a:gdLst/>
            <a:ahLst/>
            <a:cxnLst/>
            <a:rect l="l" t="t" r="r" b="b"/>
            <a:pathLst>
              <a:path w="1355725" h="1183004">
                <a:moveTo>
                  <a:pt x="1355681" y="929639"/>
                </a:moveTo>
                <a:lnTo>
                  <a:pt x="369653" y="0"/>
                </a:lnTo>
                <a:lnTo>
                  <a:pt x="335947" y="36946"/>
                </a:lnTo>
                <a:lnTo>
                  <a:pt x="303769" y="74955"/>
                </a:lnTo>
                <a:lnTo>
                  <a:pt x="273132" y="113978"/>
                </a:lnTo>
                <a:lnTo>
                  <a:pt x="244049" y="153969"/>
                </a:lnTo>
                <a:lnTo>
                  <a:pt x="216532" y="194879"/>
                </a:lnTo>
                <a:lnTo>
                  <a:pt x="190596" y="236661"/>
                </a:lnTo>
                <a:lnTo>
                  <a:pt x="166253" y="279269"/>
                </a:lnTo>
                <a:lnTo>
                  <a:pt x="143516" y="322655"/>
                </a:lnTo>
                <a:lnTo>
                  <a:pt x="122398" y="366771"/>
                </a:lnTo>
                <a:lnTo>
                  <a:pt x="102912" y="411570"/>
                </a:lnTo>
                <a:lnTo>
                  <a:pt x="85071" y="457004"/>
                </a:lnTo>
                <a:lnTo>
                  <a:pt x="68888" y="503028"/>
                </a:lnTo>
                <a:lnTo>
                  <a:pt x="54376" y="549592"/>
                </a:lnTo>
                <a:lnTo>
                  <a:pt x="41548" y="596650"/>
                </a:lnTo>
                <a:lnTo>
                  <a:pt x="30417" y="644154"/>
                </a:lnTo>
                <a:lnTo>
                  <a:pt x="20997" y="692058"/>
                </a:lnTo>
                <a:lnTo>
                  <a:pt x="13299" y="740313"/>
                </a:lnTo>
                <a:lnTo>
                  <a:pt x="7337" y="788872"/>
                </a:lnTo>
                <a:lnTo>
                  <a:pt x="3125" y="837689"/>
                </a:lnTo>
                <a:lnTo>
                  <a:pt x="675" y="886715"/>
                </a:lnTo>
                <a:lnTo>
                  <a:pt x="0" y="935903"/>
                </a:lnTo>
                <a:lnTo>
                  <a:pt x="1112" y="985207"/>
                </a:lnTo>
                <a:lnTo>
                  <a:pt x="4026" y="1034578"/>
                </a:lnTo>
                <a:lnTo>
                  <a:pt x="8755" y="1083969"/>
                </a:lnTo>
                <a:lnTo>
                  <a:pt x="15310" y="1133334"/>
                </a:lnTo>
                <a:lnTo>
                  <a:pt x="23705" y="1182624"/>
                </a:lnTo>
                <a:lnTo>
                  <a:pt x="1355681" y="929639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461260" y="5830823"/>
            <a:ext cx="1379220" cy="1207135"/>
          </a:xfrm>
          <a:custGeom>
            <a:avLst/>
            <a:gdLst/>
            <a:ahLst/>
            <a:cxnLst/>
            <a:rect l="l" t="t" r="r" b="b"/>
            <a:pathLst>
              <a:path w="1379220" h="1207134">
                <a:moveTo>
                  <a:pt x="1379220" y="940307"/>
                </a:moveTo>
                <a:lnTo>
                  <a:pt x="1377695" y="935735"/>
                </a:lnTo>
                <a:lnTo>
                  <a:pt x="1374648" y="932687"/>
                </a:lnTo>
                <a:lnTo>
                  <a:pt x="388619" y="3048"/>
                </a:lnTo>
                <a:lnTo>
                  <a:pt x="387095" y="1524"/>
                </a:lnTo>
                <a:lnTo>
                  <a:pt x="384047" y="0"/>
                </a:lnTo>
                <a:lnTo>
                  <a:pt x="376427" y="0"/>
                </a:lnTo>
                <a:lnTo>
                  <a:pt x="344423" y="33527"/>
                </a:lnTo>
                <a:lnTo>
                  <a:pt x="291083" y="96012"/>
                </a:lnTo>
                <a:lnTo>
                  <a:pt x="266700" y="129539"/>
                </a:lnTo>
                <a:lnTo>
                  <a:pt x="243839" y="161543"/>
                </a:lnTo>
                <a:lnTo>
                  <a:pt x="220979" y="195072"/>
                </a:lnTo>
                <a:lnTo>
                  <a:pt x="199644" y="230124"/>
                </a:lnTo>
                <a:lnTo>
                  <a:pt x="178307" y="263651"/>
                </a:lnTo>
                <a:lnTo>
                  <a:pt x="160019" y="298703"/>
                </a:lnTo>
                <a:lnTo>
                  <a:pt x="123443" y="371855"/>
                </a:lnTo>
                <a:lnTo>
                  <a:pt x="92963" y="445008"/>
                </a:lnTo>
                <a:lnTo>
                  <a:pt x="79247" y="483108"/>
                </a:lnTo>
                <a:lnTo>
                  <a:pt x="65531" y="519684"/>
                </a:lnTo>
                <a:lnTo>
                  <a:pt x="53339" y="559308"/>
                </a:lnTo>
                <a:lnTo>
                  <a:pt x="44195" y="597408"/>
                </a:lnTo>
                <a:lnTo>
                  <a:pt x="33527" y="635508"/>
                </a:lnTo>
                <a:lnTo>
                  <a:pt x="18287" y="714755"/>
                </a:lnTo>
                <a:lnTo>
                  <a:pt x="12191" y="754379"/>
                </a:lnTo>
                <a:lnTo>
                  <a:pt x="3047" y="833627"/>
                </a:lnTo>
                <a:lnTo>
                  <a:pt x="0" y="914400"/>
                </a:lnTo>
                <a:lnTo>
                  <a:pt x="0" y="995172"/>
                </a:lnTo>
                <a:lnTo>
                  <a:pt x="6095" y="1075944"/>
                </a:lnTo>
                <a:lnTo>
                  <a:pt x="10667" y="1117092"/>
                </a:lnTo>
                <a:lnTo>
                  <a:pt x="22859" y="1196340"/>
                </a:lnTo>
                <a:lnTo>
                  <a:pt x="24383" y="1200911"/>
                </a:lnTo>
                <a:lnTo>
                  <a:pt x="24383" y="914400"/>
                </a:lnTo>
                <a:lnTo>
                  <a:pt x="27431" y="835151"/>
                </a:lnTo>
                <a:lnTo>
                  <a:pt x="36575" y="757427"/>
                </a:lnTo>
                <a:lnTo>
                  <a:pt x="48767" y="679703"/>
                </a:lnTo>
                <a:lnTo>
                  <a:pt x="67056" y="603503"/>
                </a:lnTo>
                <a:lnTo>
                  <a:pt x="88391" y="527303"/>
                </a:lnTo>
                <a:lnTo>
                  <a:pt x="115823" y="454151"/>
                </a:lnTo>
                <a:lnTo>
                  <a:pt x="146303" y="381000"/>
                </a:lnTo>
                <a:lnTo>
                  <a:pt x="163067" y="345948"/>
                </a:lnTo>
                <a:lnTo>
                  <a:pt x="199644" y="275843"/>
                </a:lnTo>
                <a:lnTo>
                  <a:pt x="220979" y="242315"/>
                </a:lnTo>
                <a:lnTo>
                  <a:pt x="240791" y="208787"/>
                </a:lnTo>
                <a:lnTo>
                  <a:pt x="263651" y="175260"/>
                </a:lnTo>
                <a:lnTo>
                  <a:pt x="286512" y="143255"/>
                </a:lnTo>
                <a:lnTo>
                  <a:pt x="310895" y="111251"/>
                </a:lnTo>
                <a:lnTo>
                  <a:pt x="362712" y="50291"/>
                </a:lnTo>
                <a:lnTo>
                  <a:pt x="371856" y="40131"/>
                </a:lnTo>
                <a:lnTo>
                  <a:pt x="371856" y="21336"/>
                </a:lnTo>
                <a:lnTo>
                  <a:pt x="390144" y="19812"/>
                </a:lnTo>
                <a:lnTo>
                  <a:pt x="390144" y="38578"/>
                </a:lnTo>
                <a:lnTo>
                  <a:pt x="1340075" y="934185"/>
                </a:lnTo>
                <a:lnTo>
                  <a:pt x="1363980" y="929640"/>
                </a:lnTo>
                <a:lnTo>
                  <a:pt x="1363980" y="954893"/>
                </a:lnTo>
                <a:lnTo>
                  <a:pt x="1368552" y="954024"/>
                </a:lnTo>
                <a:lnTo>
                  <a:pt x="1373124" y="952500"/>
                </a:lnTo>
                <a:lnTo>
                  <a:pt x="1376172" y="949451"/>
                </a:lnTo>
                <a:lnTo>
                  <a:pt x="1379220" y="940307"/>
                </a:lnTo>
                <a:close/>
              </a:path>
              <a:path w="1379220" h="1207134">
                <a:moveTo>
                  <a:pt x="44869" y="1180467"/>
                </a:moveTo>
                <a:lnTo>
                  <a:pt x="39623" y="1152144"/>
                </a:lnTo>
                <a:lnTo>
                  <a:pt x="30479" y="1072896"/>
                </a:lnTo>
                <a:lnTo>
                  <a:pt x="24383" y="993648"/>
                </a:lnTo>
                <a:lnTo>
                  <a:pt x="24383" y="1200911"/>
                </a:lnTo>
                <a:lnTo>
                  <a:pt x="30479" y="1207007"/>
                </a:lnTo>
                <a:lnTo>
                  <a:pt x="33527" y="1207007"/>
                </a:lnTo>
                <a:lnTo>
                  <a:pt x="33527" y="1182624"/>
                </a:lnTo>
                <a:lnTo>
                  <a:pt x="44869" y="1180467"/>
                </a:lnTo>
                <a:close/>
              </a:path>
              <a:path w="1379220" h="1207134">
                <a:moveTo>
                  <a:pt x="47243" y="1193292"/>
                </a:moveTo>
                <a:lnTo>
                  <a:pt x="44869" y="1180467"/>
                </a:lnTo>
                <a:lnTo>
                  <a:pt x="33527" y="1182624"/>
                </a:lnTo>
                <a:lnTo>
                  <a:pt x="47243" y="1193292"/>
                </a:lnTo>
                <a:close/>
              </a:path>
              <a:path w="1379220" h="1207134">
                <a:moveTo>
                  <a:pt x="47244" y="1205269"/>
                </a:moveTo>
                <a:lnTo>
                  <a:pt x="47243" y="1193292"/>
                </a:lnTo>
                <a:lnTo>
                  <a:pt x="33527" y="1182624"/>
                </a:lnTo>
                <a:lnTo>
                  <a:pt x="33527" y="1207007"/>
                </a:lnTo>
                <a:lnTo>
                  <a:pt x="38100" y="1207007"/>
                </a:lnTo>
                <a:lnTo>
                  <a:pt x="47244" y="1205269"/>
                </a:lnTo>
                <a:close/>
              </a:path>
              <a:path w="1379220" h="1207134">
                <a:moveTo>
                  <a:pt x="1363980" y="954893"/>
                </a:moveTo>
                <a:lnTo>
                  <a:pt x="1363980" y="929640"/>
                </a:lnTo>
                <a:lnTo>
                  <a:pt x="1357884" y="950976"/>
                </a:lnTo>
                <a:lnTo>
                  <a:pt x="1340075" y="934185"/>
                </a:lnTo>
                <a:lnTo>
                  <a:pt x="44869" y="1180467"/>
                </a:lnTo>
                <a:lnTo>
                  <a:pt x="47243" y="1193292"/>
                </a:lnTo>
                <a:lnTo>
                  <a:pt x="47244" y="1205269"/>
                </a:lnTo>
                <a:lnTo>
                  <a:pt x="1363980" y="954893"/>
                </a:lnTo>
                <a:close/>
              </a:path>
              <a:path w="1379220" h="1207134">
                <a:moveTo>
                  <a:pt x="390144" y="19812"/>
                </a:moveTo>
                <a:lnTo>
                  <a:pt x="371856" y="21336"/>
                </a:lnTo>
                <a:lnTo>
                  <a:pt x="381007" y="29963"/>
                </a:lnTo>
                <a:lnTo>
                  <a:pt x="390144" y="19812"/>
                </a:lnTo>
                <a:close/>
              </a:path>
              <a:path w="1379220" h="1207134">
                <a:moveTo>
                  <a:pt x="381007" y="29963"/>
                </a:moveTo>
                <a:lnTo>
                  <a:pt x="371856" y="21336"/>
                </a:lnTo>
                <a:lnTo>
                  <a:pt x="371856" y="40131"/>
                </a:lnTo>
                <a:lnTo>
                  <a:pt x="381007" y="29963"/>
                </a:lnTo>
                <a:close/>
              </a:path>
              <a:path w="1379220" h="1207134">
                <a:moveTo>
                  <a:pt x="390144" y="38578"/>
                </a:moveTo>
                <a:lnTo>
                  <a:pt x="390144" y="19812"/>
                </a:lnTo>
                <a:lnTo>
                  <a:pt x="381007" y="29963"/>
                </a:lnTo>
                <a:lnTo>
                  <a:pt x="390144" y="38578"/>
                </a:lnTo>
                <a:close/>
              </a:path>
              <a:path w="1379220" h="1207134">
                <a:moveTo>
                  <a:pt x="1363980" y="929640"/>
                </a:moveTo>
                <a:lnTo>
                  <a:pt x="1340075" y="934185"/>
                </a:lnTo>
                <a:lnTo>
                  <a:pt x="1357884" y="950976"/>
                </a:lnTo>
                <a:lnTo>
                  <a:pt x="1363980" y="9296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842260" y="5657088"/>
            <a:ext cx="986155" cy="1115695"/>
          </a:xfrm>
          <a:custGeom>
            <a:avLst/>
            <a:gdLst/>
            <a:ahLst/>
            <a:cxnLst/>
            <a:rect l="l" t="t" r="r" b="b"/>
            <a:pathLst>
              <a:path w="986154" h="1115695">
                <a:moveTo>
                  <a:pt x="986028" y="1115567"/>
                </a:moveTo>
                <a:lnTo>
                  <a:pt x="216407" y="0"/>
                </a:lnTo>
                <a:lnTo>
                  <a:pt x="177411" y="27954"/>
                </a:lnTo>
                <a:lnTo>
                  <a:pt x="139643" y="57008"/>
                </a:lnTo>
                <a:lnTo>
                  <a:pt x="103060" y="87249"/>
                </a:lnTo>
                <a:lnTo>
                  <a:pt x="67620" y="118759"/>
                </a:lnTo>
                <a:lnTo>
                  <a:pt x="33281" y="151623"/>
                </a:lnTo>
                <a:lnTo>
                  <a:pt x="0" y="185927"/>
                </a:lnTo>
                <a:lnTo>
                  <a:pt x="986028" y="1115567"/>
                </a:lnTo>
                <a:close/>
              </a:path>
            </a:pathLst>
          </a:custGeom>
          <a:solidFill>
            <a:srgbClr val="9BBA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830067" y="5644896"/>
            <a:ext cx="1010919" cy="1141730"/>
          </a:xfrm>
          <a:custGeom>
            <a:avLst/>
            <a:gdLst/>
            <a:ahLst/>
            <a:cxnLst/>
            <a:rect l="l" t="t" r="r" b="b"/>
            <a:pathLst>
              <a:path w="1010920" h="1141729">
                <a:moveTo>
                  <a:pt x="1010412" y="1132331"/>
                </a:moveTo>
                <a:lnTo>
                  <a:pt x="1010412" y="1126235"/>
                </a:lnTo>
                <a:lnTo>
                  <a:pt x="1007364" y="1120139"/>
                </a:lnTo>
                <a:lnTo>
                  <a:pt x="237744" y="6095"/>
                </a:lnTo>
                <a:lnTo>
                  <a:pt x="236219" y="3048"/>
                </a:lnTo>
                <a:lnTo>
                  <a:pt x="230124" y="0"/>
                </a:lnTo>
                <a:lnTo>
                  <a:pt x="224027" y="0"/>
                </a:lnTo>
                <a:lnTo>
                  <a:pt x="220980" y="3048"/>
                </a:lnTo>
                <a:lnTo>
                  <a:pt x="192024" y="22859"/>
                </a:lnTo>
                <a:lnTo>
                  <a:pt x="163068" y="44195"/>
                </a:lnTo>
                <a:lnTo>
                  <a:pt x="134112" y="67055"/>
                </a:lnTo>
                <a:lnTo>
                  <a:pt x="106680" y="89915"/>
                </a:lnTo>
                <a:lnTo>
                  <a:pt x="80771" y="114300"/>
                </a:lnTo>
                <a:lnTo>
                  <a:pt x="53339" y="138683"/>
                </a:lnTo>
                <a:lnTo>
                  <a:pt x="27431" y="163067"/>
                </a:lnTo>
                <a:lnTo>
                  <a:pt x="3048" y="188975"/>
                </a:lnTo>
                <a:lnTo>
                  <a:pt x="0" y="195071"/>
                </a:lnTo>
                <a:lnTo>
                  <a:pt x="0" y="201167"/>
                </a:lnTo>
                <a:lnTo>
                  <a:pt x="3048" y="207263"/>
                </a:lnTo>
                <a:lnTo>
                  <a:pt x="19812" y="223069"/>
                </a:lnTo>
                <a:lnTo>
                  <a:pt x="19812" y="188975"/>
                </a:lnTo>
                <a:lnTo>
                  <a:pt x="29225" y="197850"/>
                </a:lnTo>
                <a:lnTo>
                  <a:pt x="45719" y="181355"/>
                </a:lnTo>
                <a:lnTo>
                  <a:pt x="70104" y="155448"/>
                </a:lnTo>
                <a:lnTo>
                  <a:pt x="123443" y="108203"/>
                </a:lnTo>
                <a:lnTo>
                  <a:pt x="150875" y="85343"/>
                </a:lnTo>
                <a:lnTo>
                  <a:pt x="205739" y="42671"/>
                </a:lnTo>
                <a:lnTo>
                  <a:pt x="217931" y="34330"/>
                </a:lnTo>
                <a:lnTo>
                  <a:pt x="217931" y="19812"/>
                </a:lnTo>
                <a:lnTo>
                  <a:pt x="234695" y="22859"/>
                </a:lnTo>
                <a:lnTo>
                  <a:pt x="234695" y="44078"/>
                </a:lnTo>
                <a:lnTo>
                  <a:pt x="923194" y="1040696"/>
                </a:lnTo>
                <a:lnTo>
                  <a:pt x="1005840" y="1118615"/>
                </a:lnTo>
                <a:lnTo>
                  <a:pt x="1005840" y="1136903"/>
                </a:lnTo>
                <a:lnTo>
                  <a:pt x="1010412" y="1132331"/>
                </a:lnTo>
                <a:close/>
              </a:path>
              <a:path w="1010920" h="1141729">
                <a:moveTo>
                  <a:pt x="29225" y="197850"/>
                </a:moveTo>
                <a:lnTo>
                  <a:pt x="19812" y="188975"/>
                </a:lnTo>
                <a:lnTo>
                  <a:pt x="21336" y="205739"/>
                </a:lnTo>
                <a:lnTo>
                  <a:pt x="29225" y="197850"/>
                </a:lnTo>
                <a:close/>
              </a:path>
              <a:path w="1010920" h="1141729">
                <a:moveTo>
                  <a:pt x="1005840" y="1136903"/>
                </a:moveTo>
                <a:lnTo>
                  <a:pt x="1005840" y="1118615"/>
                </a:lnTo>
                <a:lnTo>
                  <a:pt x="987552" y="1133855"/>
                </a:lnTo>
                <a:lnTo>
                  <a:pt x="923194" y="1040696"/>
                </a:lnTo>
                <a:lnTo>
                  <a:pt x="29225" y="197850"/>
                </a:lnTo>
                <a:lnTo>
                  <a:pt x="21336" y="205739"/>
                </a:lnTo>
                <a:lnTo>
                  <a:pt x="19812" y="188975"/>
                </a:lnTo>
                <a:lnTo>
                  <a:pt x="19812" y="223069"/>
                </a:lnTo>
                <a:lnTo>
                  <a:pt x="989076" y="1136903"/>
                </a:lnTo>
                <a:lnTo>
                  <a:pt x="993648" y="1139952"/>
                </a:lnTo>
                <a:lnTo>
                  <a:pt x="1001268" y="1141476"/>
                </a:lnTo>
                <a:lnTo>
                  <a:pt x="1005840" y="1136903"/>
                </a:lnTo>
                <a:close/>
              </a:path>
              <a:path w="1010920" h="1141729">
                <a:moveTo>
                  <a:pt x="234695" y="22859"/>
                </a:moveTo>
                <a:lnTo>
                  <a:pt x="217931" y="19812"/>
                </a:lnTo>
                <a:lnTo>
                  <a:pt x="224742" y="29670"/>
                </a:lnTo>
                <a:lnTo>
                  <a:pt x="234695" y="22859"/>
                </a:lnTo>
                <a:close/>
              </a:path>
              <a:path w="1010920" h="1141729">
                <a:moveTo>
                  <a:pt x="224742" y="29670"/>
                </a:moveTo>
                <a:lnTo>
                  <a:pt x="217931" y="19812"/>
                </a:lnTo>
                <a:lnTo>
                  <a:pt x="217931" y="34330"/>
                </a:lnTo>
                <a:lnTo>
                  <a:pt x="224742" y="29670"/>
                </a:lnTo>
                <a:close/>
              </a:path>
              <a:path w="1010920" h="1141729">
                <a:moveTo>
                  <a:pt x="234695" y="44078"/>
                </a:moveTo>
                <a:lnTo>
                  <a:pt x="234695" y="22859"/>
                </a:lnTo>
                <a:lnTo>
                  <a:pt x="224742" y="29670"/>
                </a:lnTo>
                <a:lnTo>
                  <a:pt x="234695" y="44078"/>
                </a:lnTo>
                <a:close/>
              </a:path>
              <a:path w="1010920" h="1141729">
                <a:moveTo>
                  <a:pt x="1005840" y="1118615"/>
                </a:moveTo>
                <a:lnTo>
                  <a:pt x="923194" y="1040696"/>
                </a:lnTo>
                <a:lnTo>
                  <a:pt x="987552" y="1133855"/>
                </a:lnTo>
                <a:lnTo>
                  <a:pt x="1005840" y="111861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058667" y="5463540"/>
            <a:ext cx="769620" cy="1309370"/>
          </a:xfrm>
          <a:custGeom>
            <a:avLst/>
            <a:gdLst/>
            <a:ahLst/>
            <a:cxnLst/>
            <a:rect l="l" t="t" r="r" b="b"/>
            <a:pathLst>
              <a:path w="769620" h="1309370">
                <a:moveTo>
                  <a:pt x="769620" y="1309115"/>
                </a:moveTo>
                <a:lnTo>
                  <a:pt x="422147" y="0"/>
                </a:lnTo>
                <a:lnTo>
                  <a:pt x="372148" y="14163"/>
                </a:lnTo>
                <a:lnTo>
                  <a:pt x="322776" y="30220"/>
                </a:lnTo>
                <a:lnTo>
                  <a:pt x="274094" y="48147"/>
                </a:lnTo>
                <a:lnTo>
                  <a:pt x="226164" y="67917"/>
                </a:lnTo>
                <a:lnTo>
                  <a:pt x="179050" y="89506"/>
                </a:lnTo>
                <a:lnTo>
                  <a:pt x="132813" y="112888"/>
                </a:lnTo>
                <a:lnTo>
                  <a:pt x="87518" y="138040"/>
                </a:lnTo>
                <a:lnTo>
                  <a:pt x="43225" y="164934"/>
                </a:lnTo>
                <a:lnTo>
                  <a:pt x="0" y="193548"/>
                </a:lnTo>
                <a:lnTo>
                  <a:pt x="769620" y="1309115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044951" y="5449823"/>
            <a:ext cx="795655" cy="1336675"/>
          </a:xfrm>
          <a:custGeom>
            <a:avLst/>
            <a:gdLst/>
            <a:ahLst/>
            <a:cxnLst/>
            <a:rect l="l" t="t" r="r" b="b"/>
            <a:pathLst>
              <a:path w="795654" h="1336675">
                <a:moveTo>
                  <a:pt x="795528" y="1324355"/>
                </a:moveTo>
                <a:lnTo>
                  <a:pt x="794004" y="1319783"/>
                </a:lnTo>
                <a:lnTo>
                  <a:pt x="446531" y="9143"/>
                </a:lnTo>
                <a:lnTo>
                  <a:pt x="446531" y="6096"/>
                </a:lnTo>
                <a:lnTo>
                  <a:pt x="443483" y="4572"/>
                </a:lnTo>
                <a:lnTo>
                  <a:pt x="441959" y="3048"/>
                </a:lnTo>
                <a:lnTo>
                  <a:pt x="435863" y="0"/>
                </a:lnTo>
                <a:lnTo>
                  <a:pt x="431292" y="1524"/>
                </a:lnTo>
                <a:lnTo>
                  <a:pt x="403859" y="9143"/>
                </a:lnTo>
                <a:lnTo>
                  <a:pt x="320039" y="36575"/>
                </a:lnTo>
                <a:lnTo>
                  <a:pt x="237744" y="68579"/>
                </a:lnTo>
                <a:lnTo>
                  <a:pt x="156972" y="106679"/>
                </a:lnTo>
                <a:lnTo>
                  <a:pt x="105156" y="134112"/>
                </a:lnTo>
                <a:lnTo>
                  <a:pt x="54864" y="164591"/>
                </a:lnTo>
                <a:lnTo>
                  <a:pt x="6096" y="196596"/>
                </a:lnTo>
                <a:lnTo>
                  <a:pt x="1524" y="201167"/>
                </a:lnTo>
                <a:lnTo>
                  <a:pt x="1524" y="205739"/>
                </a:lnTo>
                <a:lnTo>
                  <a:pt x="0" y="208787"/>
                </a:lnTo>
                <a:lnTo>
                  <a:pt x="3048" y="214884"/>
                </a:lnTo>
                <a:lnTo>
                  <a:pt x="19812" y="239150"/>
                </a:lnTo>
                <a:lnTo>
                  <a:pt x="19812" y="217931"/>
                </a:lnTo>
                <a:lnTo>
                  <a:pt x="22860" y="201167"/>
                </a:lnTo>
                <a:lnTo>
                  <a:pt x="29877" y="211326"/>
                </a:lnTo>
                <a:lnTo>
                  <a:pt x="68580" y="185927"/>
                </a:lnTo>
                <a:lnTo>
                  <a:pt x="118872" y="155448"/>
                </a:lnTo>
                <a:lnTo>
                  <a:pt x="169164" y="128015"/>
                </a:lnTo>
                <a:lnTo>
                  <a:pt x="246887" y="91439"/>
                </a:lnTo>
                <a:lnTo>
                  <a:pt x="300227" y="68579"/>
                </a:lnTo>
                <a:lnTo>
                  <a:pt x="409956" y="32003"/>
                </a:lnTo>
                <a:lnTo>
                  <a:pt x="423671" y="28394"/>
                </a:lnTo>
                <a:lnTo>
                  <a:pt x="423671" y="16763"/>
                </a:lnTo>
                <a:lnTo>
                  <a:pt x="438911" y="24384"/>
                </a:lnTo>
                <a:lnTo>
                  <a:pt x="438911" y="74181"/>
                </a:lnTo>
                <a:lnTo>
                  <a:pt x="753233" y="1258401"/>
                </a:lnTo>
                <a:lnTo>
                  <a:pt x="792480" y="1315211"/>
                </a:lnTo>
                <a:lnTo>
                  <a:pt x="792480" y="1330452"/>
                </a:lnTo>
                <a:lnTo>
                  <a:pt x="795528" y="1324355"/>
                </a:lnTo>
                <a:close/>
              </a:path>
              <a:path w="795654" h="1336675">
                <a:moveTo>
                  <a:pt x="29877" y="211326"/>
                </a:moveTo>
                <a:lnTo>
                  <a:pt x="22860" y="201167"/>
                </a:lnTo>
                <a:lnTo>
                  <a:pt x="19812" y="217931"/>
                </a:lnTo>
                <a:lnTo>
                  <a:pt x="29877" y="211326"/>
                </a:lnTo>
                <a:close/>
              </a:path>
              <a:path w="795654" h="1336675">
                <a:moveTo>
                  <a:pt x="792480" y="1330452"/>
                </a:moveTo>
                <a:lnTo>
                  <a:pt x="792480" y="1315211"/>
                </a:lnTo>
                <a:lnTo>
                  <a:pt x="771144" y="1325879"/>
                </a:lnTo>
                <a:lnTo>
                  <a:pt x="753233" y="1258401"/>
                </a:lnTo>
                <a:lnTo>
                  <a:pt x="29877" y="211326"/>
                </a:lnTo>
                <a:lnTo>
                  <a:pt x="19812" y="217931"/>
                </a:lnTo>
                <a:lnTo>
                  <a:pt x="19812" y="239150"/>
                </a:lnTo>
                <a:lnTo>
                  <a:pt x="772668" y="1328927"/>
                </a:lnTo>
                <a:lnTo>
                  <a:pt x="775716" y="1335024"/>
                </a:lnTo>
                <a:lnTo>
                  <a:pt x="781812" y="1336548"/>
                </a:lnTo>
                <a:lnTo>
                  <a:pt x="787908" y="1333500"/>
                </a:lnTo>
                <a:lnTo>
                  <a:pt x="792480" y="1330452"/>
                </a:lnTo>
                <a:close/>
              </a:path>
              <a:path w="795654" h="1336675">
                <a:moveTo>
                  <a:pt x="438911" y="24384"/>
                </a:moveTo>
                <a:lnTo>
                  <a:pt x="423671" y="16763"/>
                </a:lnTo>
                <a:lnTo>
                  <a:pt x="426557" y="27635"/>
                </a:lnTo>
                <a:lnTo>
                  <a:pt x="438911" y="24384"/>
                </a:lnTo>
                <a:close/>
              </a:path>
              <a:path w="795654" h="1336675">
                <a:moveTo>
                  <a:pt x="426557" y="27635"/>
                </a:moveTo>
                <a:lnTo>
                  <a:pt x="423671" y="16763"/>
                </a:lnTo>
                <a:lnTo>
                  <a:pt x="423671" y="28394"/>
                </a:lnTo>
                <a:lnTo>
                  <a:pt x="426557" y="27635"/>
                </a:lnTo>
                <a:close/>
              </a:path>
              <a:path w="795654" h="1336675">
                <a:moveTo>
                  <a:pt x="438911" y="74181"/>
                </a:moveTo>
                <a:lnTo>
                  <a:pt x="438911" y="24384"/>
                </a:lnTo>
                <a:lnTo>
                  <a:pt x="426557" y="27635"/>
                </a:lnTo>
                <a:lnTo>
                  <a:pt x="438911" y="74181"/>
                </a:lnTo>
                <a:close/>
              </a:path>
              <a:path w="795654" h="1336675">
                <a:moveTo>
                  <a:pt x="792480" y="1315211"/>
                </a:moveTo>
                <a:lnTo>
                  <a:pt x="753233" y="1258401"/>
                </a:lnTo>
                <a:lnTo>
                  <a:pt x="771144" y="1325879"/>
                </a:lnTo>
                <a:lnTo>
                  <a:pt x="792480" y="13152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80815" y="5417820"/>
            <a:ext cx="347980" cy="1355090"/>
          </a:xfrm>
          <a:custGeom>
            <a:avLst/>
            <a:gdLst/>
            <a:ahLst/>
            <a:cxnLst/>
            <a:rect l="l" t="t" r="r" b="b"/>
            <a:pathLst>
              <a:path w="347979" h="1355090">
                <a:moveTo>
                  <a:pt x="347472" y="1354835"/>
                </a:moveTo>
                <a:lnTo>
                  <a:pt x="347472" y="0"/>
                </a:lnTo>
                <a:lnTo>
                  <a:pt x="297193" y="933"/>
                </a:lnTo>
                <a:lnTo>
                  <a:pt x="246994" y="3732"/>
                </a:lnTo>
                <a:lnTo>
                  <a:pt x="196955" y="8397"/>
                </a:lnTo>
                <a:lnTo>
                  <a:pt x="147157" y="14928"/>
                </a:lnTo>
                <a:lnTo>
                  <a:pt x="97678" y="23326"/>
                </a:lnTo>
                <a:lnTo>
                  <a:pt x="48599" y="33590"/>
                </a:lnTo>
                <a:lnTo>
                  <a:pt x="0" y="45719"/>
                </a:lnTo>
                <a:lnTo>
                  <a:pt x="347472" y="1354835"/>
                </a:lnTo>
                <a:close/>
              </a:path>
            </a:pathLst>
          </a:custGeom>
          <a:solidFill>
            <a:srgbClr val="4AAB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467100" y="5405628"/>
            <a:ext cx="373380" cy="1379220"/>
          </a:xfrm>
          <a:custGeom>
            <a:avLst/>
            <a:gdLst/>
            <a:ahLst/>
            <a:cxnLst/>
            <a:rect l="l" t="t" r="r" b="b"/>
            <a:pathLst>
              <a:path w="373379" h="1379220">
                <a:moveTo>
                  <a:pt x="373380" y="1373124"/>
                </a:moveTo>
                <a:lnTo>
                  <a:pt x="373379" y="9144"/>
                </a:lnTo>
                <a:lnTo>
                  <a:pt x="371855" y="6096"/>
                </a:lnTo>
                <a:lnTo>
                  <a:pt x="367284" y="1524"/>
                </a:lnTo>
                <a:lnTo>
                  <a:pt x="364236" y="0"/>
                </a:lnTo>
                <a:lnTo>
                  <a:pt x="315467" y="0"/>
                </a:lnTo>
                <a:lnTo>
                  <a:pt x="227075" y="6096"/>
                </a:lnTo>
                <a:lnTo>
                  <a:pt x="182879" y="10668"/>
                </a:lnTo>
                <a:lnTo>
                  <a:pt x="140208" y="18287"/>
                </a:lnTo>
                <a:lnTo>
                  <a:pt x="96012" y="25908"/>
                </a:lnTo>
                <a:lnTo>
                  <a:pt x="53339" y="35051"/>
                </a:lnTo>
                <a:lnTo>
                  <a:pt x="10667" y="45720"/>
                </a:lnTo>
                <a:lnTo>
                  <a:pt x="7620" y="45720"/>
                </a:lnTo>
                <a:lnTo>
                  <a:pt x="3048" y="50292"/>
                </a:lnTo>
                <a:lnTo>
                  <a:pt x="1524" y="53339"/>
                </a:lnTo>
                <a:lnTo>
                  <a:pt x="0" y="57912"/>
                </a:lnTo>
                <a:lnTo>
                  <a:pt x="1524" y="60960"/>
                </a:lnTo>
                <a:lnTo>
                  <a:pt x="16763" y="118377"/>
                </a:lnTo>
                <a:lnTo>
                  <a:pt x="16763" y="68580"/>
                </a:lnTo>
                <a:lnTo>
                  <a:pt x="24384" y="53339"/>
                </a:lnTo>
                <a:lnTo>
                  <a:pt x="27699" y="65846"/>
                </a:lnTo>
                <a:lnTo>
                  <a:pt x="59436" y="57912"/>
                </a:lnTo>
                <a:lnTo>
                  <a:pt x="100584" y="48768"/>
                </a:lnTo>
                <a:lnTo>
                  <a:pt x="144779" y="41148"/>
                </a:lnTo>
                <a:lnTo>
                  <a:pt x="187451" y="35051"/>
                </a:lnTo>
                <a:lnTo>
                  <a:pt x="230124" y="30480"/>
                </a:lnTo>
                <a:lnTo>
                  <a:pt x="274320" y="27432"/>
                </a:lnTo>
                <a:lnTo>
                  <a:pt x="315467" y="24492"/>
                </a:lnTo>
                <a:lnTo>
                  <a:pt x="348996" y="24384"/>
                </a:lnTo>
                <a:lnTo>
                  <a:pt x="348996" y="12192"/>
                </a:lnTo>
                <a:lnTo>
                  <a:pt x="361188" y="24384"/>
                </a:lnTo>
                <a:lnTo>
                  <a:pt x="361188" y="1323741"/>
                </a:lnTo>
                <a:lnTo>
                  <a:pt x="371856" y="1363979"/>
                </a:lnTo>
                <a:lnTo>
                  <a:pt x="371856" y="1374648"/>
                </a:lnTo>
                <a:lnTo>
                  <a:pt x="373380" y="1373124"/>
                </a:lnTo>
                <a:close/>
              </a:path>
              <a:path w="373379" h="1379220">
                <a:moveTo>
                  <a:pt x="27699" y="65846"/>
                </a:moveTo>
                <a:lnTo>
                  <a:pt x="24384" y="53339"/>
                </a:lnTo>
                <a:lnTo>
                  <a:pt x="16763" y="68580"/>
                </a:lnTo>
                <a:lnTo>
                  <a:pt x="27699" y="65846"/>
                </a:lnTo>
                <a:close/>
              </a:path>
              <a:path w="373379" h="1379220">
                <a:moveTo>
                  <a:pt x="371856" y="1363979"/>
                </a:moveTo>
                <a:lnTo>
                  <a:pt x="27699" y="65846"/>
                </a:lnTo>
                <a:lnTo>
                  <a:pt x="16763" y="68580"/>
                </a:lnTo>
                <a:lnTo>
                  <a:pt x="16763" y="118377"/>
                </a:lnTo>
                <a:lnTo>
                  <a:pt x="348996" y="1370076"/>
                </a:lnTo>
                <a:lnTo>
                  <a:pt x="348996" y="1367027"/>
                </a:lnTo>
                <a:lnTo>
                  <a:pt x="371856" y="1363979"/>
                </a:lnTo>
                <a:close/>
              </a:path>
              <a:path w="373379" h="1379220">
                <a:moveTo>
                  <a:pt x="361188" y="24384"/>
                </a:moveTo>
                <a:lnTo>
                  <a:pt x="348996" y="12192"/>
                </a:lnTo>
                <a:lnTo>
                  <a:pt x="348996" y="24384"/>
                </a:lnTo>
                <a:lnTo>
                  <a:pt x="361188" y="24384"/>
                </a:lnTo>
                <a:close/>
              </a:path>
              <a:path w="373379" h="1379220">
                <a:moveTo>
                  <a:pt x="361188" y="1323741"/>
                </a:moveTo>
                <a:lnTo>
                  <a:pt x="361188" y="24384"/>
                </a:lnTo>
                <a:lnTo>
                  <a:pt x="348996" y="24384"/>
                </a:lnTo>
                <a:lnTo>
                  <a:pt x="348996" y="1277753"/>
                </a:lnTo>
                <a:lnTo>
                  <a:pt x="361188" y="1323741"/>
                </a:lnTo>
                <a:close/>
              </a:path>
              <a:path w="373379" h="1379220">
                <a:moveTo>
                  <a:pt x="371856" y="1374648"/>
                </a:moveTo>
                <a:lnTo>
                  <a:pt x="371856" y="1363979"/>
                </a:lnTo>
                <a:lnTo>
                  <a:pt x="348996" y="1367027"/>
                </a:lnTo>
                <a:lnTo>
                  <a:pt x="348996" y="1370076"/>
                </a:lnTo>
                <a:lnTo>
                  <a:pt x="350520" y="1376172"/>
                </a:lnTo>
                <a:lnTo>
                  <a:pt x="356616" y="1379220"/>
                </a:lnTo>
                <a:lnTo>
                  <a:pt x="362712" y="1379220"/>
                </a:lnTo>
                <a:lnTo>
                  <a:pt x="368808" y="1377696"/>
                </a:lnTo>
                <a:lnTo>
                  <a:pt x="371856" y="137464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984248" y="5739384"/>
            <a:ext cx="965200" cy="647700"/>
          </a:xfrm>
          <a:custGeom>
            <a:avLst/>
            <a:gdLst/>
            <a:ahLst/>
            <a:cxnLst/>
            <a:rect l="l" t="t" r="r" b="b"/>
            <a:pathLst>
              <a:path w="965200" h="647700">
                <a:moveTo>
                  <a:pt x="70705" y="635507"/>
                </a:moveTo>
                <a:lnTo>
                  <a:pt x="0" y="635507"/>
                </a:lnTo>
                <a:lnTo>
                  <a:pt x="0" y="647700"/>
                </a:lnTo>
                <a:lnTo>
                  <a:pt x="68579" y="647700"/>
                </a:lnTo>
                <a:lnTo>
                  <a:pt x="68579" y="637031"/>
                </a:lnTo>
                <a:lnTo>
                  <a:pt x="70705" y="635507"/>
                </a:lnTo>
                <a:close/>
              </a:path>
              <a:path w="965200" h="647700">
                <a:moveTo>
                  <a:pt x="71627" y="635507"/>
                </a:moveTo>
                <a:lnTo>
                  <a:pt x="70705" y="635507"/>
                </a:lnTo>
                <a:lnTo>
                  <a:pt x="68579" y="637031"/>
                </a:lnTo>
                <a:lnTo>
                  <a:pt x="71627" y="635507"/>
                </a:lnTo>
                <a:close/>
              </a:path>
              <a:path w="965200" h="647700">
                <a:moveTo>
                  <a:pt x="71627" y="647700"/>
                </a:moveTo>
                <a:lnTo>
                  <a:pt x="71627" y="635507"/>
                </a:lnTo>
                <a:lnTo>
                  <a:pt x="68579" y="637031"/>
                </a:lnTo>
                <a:lnTo>
                  <a:pt x="68579" y="647700"/>
                </a:lnTo>
                <a:lnTo>
                  <a:pt x="71627" y="647700"/>
                </a:lnTo>
                <a:close/>
              </a:path>
              <a:path w="965200" h="647700">
                <a:moveTo>
                  <a:pt x="964691" y="9143"/>
                </a:moveTo>
                <a:lnTo>
                  <a:pt x="957071" y="0"/>
                </a:lnTo>
                <a:lnTo>
                  <a:pt x="70705" y="635507"/>
                </a:lnTo>
                <a:lnTo>
                  <a:pt x="71627" y="635507"/>
                </a:lnTo>
                <a:lnTo>
                  <a:pt x="71627" y="647700"/>
                </a:lnTo>
                <a:lnTo>
                  <a:pt x="74675" y="647700"/>
                </a:lnTo>
                <a:lnTo>
                  <a:pt x="76200" y="646176"/>
                </a:lnTo>
                <a:lnTo>
                  <a:pt x="964691" y="9143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91283" y="5535167"/>
            <a:ext cx="1370330" cy="207645"/>
          </a:xfrm>
          <a:custGeom>
            <a:avLst/>
            <a:gdLst/>
            <a:ahLst/>
            <a:cxnLst/>
            <a:rect l="l" t="t" r="r" b="b"/>
            <a:pathLst>
              <a:path w="1370329" h="207645">
                <a:moveTo>
                  <a:pt x="1370076" y="12192"/>
                </a:moveTo>
                <a:lnTo>
                  <a:pt x="1368552" y="0"/>
                </a:lnTo>
                <a:lnTo>
                  <a:pt x="71628" y="196596"/>
                </a:lnTo>
                <a:lnTo>
                  <a:pt x="71628" y="195072"/>
                </a:lnTo>
                <a:lnTo>
                  <a:pt x="0" y="195072"/>
                </a:lnTo>
                <a:lnTo>
                  <a:pt x="0" y="207264"/>
                </a:lnTo>
                <a:lnTo>
                  <a:pt x="73152" y="207264"/>
                </a:lnTo>
                <a:lnTo>
                  <a:pt x="1370076" y="12192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23288" y="5081015"/>
            <a:ext cx="1729739" cy="353695"/>
          </a:xfrm>
          <a:custGeom>
            <a:avLst/>
            <a:gdLst/>
            <a:ahLst/>
            <a:cxnLst/>
            <a:rect l="l" t="t" r="r" b="b"/>
            <a:pathLst>
              <a:path w="1729739" h="353695">
                <a:moveTo>
                  <a:pt x="1729739" y="341375"/>
                </a:moveTo>
                <a:lnTo>
                  <a:pt x="74675" y="0"/>
                </a:lnTo>
                <a:lnTo>
                  <a:pt x="0" y="0"/>
                </a:lnTo>
                <a:lnTo>
                  <a:pt x="0" y="12192"/>
                </a:lnTo>
                <a:lnTo>
                  <a:pt x="73151" y="12192"/>
                </a:lnTo>
                <a:lnTo>
                  <a:pt x="1728215" y="353568"/>
                </a:lnTo>
                <a:lnTo>
                  <a:pt x="1729739" y="341375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3897859" y="6834620"/>
            <a:ext cx="645795" cy="55626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ctr">
              <a:lnSpc>
                <a:spcPct val="101299"/>
              </a:lnSpc>
              <a:spcBef>
                <a:spcPts val="8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Cl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a</a:t>
            </a:r>
            <a:r>
              <a:rPr sz="1150" spc="5" dirty="0">
                <a:solidFill>
                  <a:srgbClr val="3F3F3F"/>
                </a:solidFill>
                <a:latin typeface="Calibri"/>
                <a:cs typeface="Calibri"/>
              </a:rPr>
              <a:t>s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s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r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o</a:t>
            </a:r>
            <a:r>
              <a:rPr sz="1150" spc="5" dirty="0">
                <a:solidFill>
                  <a:srgbClr val="3F3F3F"/>
                </a:solidFill>
                <a:latin typeface="Calibri"/>
                <a:cs typeface="Calibri"/>
              </a:rPr>
              <a:t>o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m  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Facilities 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72%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536939" y="6482612"/>
            <a:ext cx="923925" cy="3797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35280" marR="5080" indent="-323215">
              <a:lnSpc>
                <a:spcPct val="101800"/>
              </a:lnSpc>
              <a:spcBef>
                <a:spcPts val="7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Office</a:t>
            </a:r>
            <a:r>
              <a:rPr sz="1150" spc="-85" dirty="0">
                <a:solidFill>
                  <a:srgbClr val="3F3F3F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Facilities  15%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066291" y="6222045"/>
            <a:ext cx="906144" cy="3797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63220" marR="5080" indent="-351155">
              <a:lnSpc>
                <a:spcPct val="101699"/>
              </a:lnSpc>
              <a:spcBef>
                <a:spcPts val="7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Study</a:t>
            </a:r>
            <a:r>
              <a:rPr sz="1150" spc="-90" dirty="0">
                <a:solidFill>
                  <a:srgbClr val="3F3F3F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Facilities  3%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127300" y="4928132"/>
            <a:ext cx="784860" cy="120523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0650" marR="5080" algn="ctr">
              <a:lnSpc>
                <a:spcPct val="101299"/>
              </a:lnSpc>
              <a:spcBef>
                <a:spcPts val="85"/>
              </a:spcBef>
            </a:pP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S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u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pp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o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r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ti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n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g  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Facilities 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4%</a:t>
            </a:r>
            <a:endParaRPr sz="1150">
              <a:latin typeface="Calibri"/>
              <a:cs typeface="Calibri"/>
            </a:endParaRPr>
          </a:p>
          <a:p>
            <a:pPr marL="12700" marR="37465" algn="ctr">
              <a:lnSpc>
                <a:spcPct val="101800"/>
              </a:lnSpc>
              <a:spcBef>
                <a:spcPts val="910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General</a:t>
            </a:r>
            <a:r>
              <a:rPr sz="1150" spc="-75" dirty="0">
                <a:solidFill>
                  <a:srgbClr val="3F3F3F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Use  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Facilities</a:t>
            </a:r>
            <a:endParaRPr sz="1150">
              <a:latin typeface="Calibri"/>
              <a:cs typeface="Calibri"/>
            </a:endParaRPr>
          </a:p>
          <a:p>
            <a:pPr marR="26670" algn="ctr">
              <a:lnSpc>
                <a:spcPct val="100000"/>
              </a:lnSpc>
              <a:spcBef>
                <a:spcPts val="10"/>
              </a:spcBef>
            </a:pP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6%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191072" y="8187921"/>
            <a:ext cx="3290570" cy="298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750" spc="5" dirty="0">
                <a:solidFill>
                  <a:srgbClr val="585858"/>
                </a:solidFill>
                <a:latin typeface="Century Gothic"/>
                <a:cs typeface="Century Gothic"/>
              </a:rPr>
              <a:t>Rosemead </a:t>
            </a:r>
            <a:r>
              <a:rPr sz="1750" spc="25" dirty="0">
                <a:solidFill>
                  <a:srgbClr val="585858"/>
                </a:solidFill>
                <a:latin typeface="Century Gothic"/>
                <a:cs typeface="Century Gothic"/>
              </a:rPr>
              <a:t>ASF </a:t>
            </a:r>
            <a:r>
              <a:rPr sz="1750" spc="40" dirty="0">
                <a:solidFill>
                  <a:srgbClr val="585858"/>
                </a:solidFill>
                <a:latin typeface="Century Gothic"/>
                <a:cs typeface="Century Gothic"/>
              </a:rPr>
              <a:t>by </a:t>
            </a:r>
            <a:r>
              <a:rPr sz="1750" spc="-5" dirty="0">
                <a:solidFill>
                  <a:srgbClr val="585858"/>
                </a:solidFill>
                <a:latin typeface="Century Gothic"/>
                <a:cs typeface="Century Gothic"/>
              </a:rPr>
              <a:t>Room</a:t>
            </a:r>
            <a:r>
              <a:rPr sz="1750" spc="-60" dirty="0">
                <a:solidFill>
                  <a:srgbClr val="585858"/>
                </a:solidFill>
                <a:latin typeface="Century Gothic"/>
                <a:cs typeface="Century Gothic"/>
              </a:rPr>
              <a:t> </a:t>
            </a:r>
            <a:r>
              <a:rPr sz="1750" spc="20" dirty="0">
                <a:solidFill>
                  <a:srgbClr val="585858"/>
                </a:solidFill>
                <a:latin typeface="Century Gothic"/>
                <a:cs typeface="Century Gothic"/>
              </a:rPr>
              <a:t>Type</a:t>
            </a:r>
            <a:endParaRPr sz="1750">
              <a:latin typeface="Century Gothic"/>
              <a:cs typeface="Century Gothic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96722" y="1293393"/>
            <a:ext cx="321310" cy="3752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US" sz="2300" spc="-5" dirty="0">
                <a:solidFill>
                  <a:srgbClr val="FFFFFF"/>
                </a:solidFill>
                <a:latin typeface="Calibri"/>
                <a:cs typeface="Calibri"/>
              </a:rPr>
              <a:t>15</a:t>
            </a:r>
            <a:endParaRPr sz="23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165" y="2590340"/>
            <a:ext cx="13774419" cy="959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2000"/>
              </a:lnSpc>
              <a:spcBef>
                <a:spcPts val="100"/>
              </a:spcBef>
            </a:pPr>
            <a:r>
              <a:rPr sz="1500" spc="20" dirty="0">
                <a:latin typeface="Century Gothic"/>
                <a:cs typeface="Century Gothic"/>
              </a:rPr>
              <a:t>The </a:t>
            </a:r>
            <a:r>
              <a:rPr sz="1500" spc="15" dirty="0">
                <a:latin typeface="Century Gothic"/>
                <a:cs typeface="Century Gothic"/>
              </a:rPr>
              <a:t>nursing program’s </a:t>
            </a:r>
            <a:r>
              <a:rPr sz="1500" spc="25" dirty="0">
                <a:latin typeface="Century Gothic"/>
                <a:cs typeface="Century Gothic"/>
              </a:rPr>
              <a:t>move </a:t>
            </a:r>
            <a:r>
              <a:rPr sz="1500" spc="20" dirty="0">
                <a:latin typeface="Century Gothic"/>
                <a:cs typeface="Century Gothic"/>
              </a:rPr>
              <a:t>to </a:t>
            </a:r>
            <a:r>
              <a:rPr sz="1500" spc="15" dirty="0">
                <a:latin typeface="Century Gothic"/>
                <a:cs typeface="Century Gothic"/>
              </a:rPr>
              <a:t>Foothill </a:t>
            </a:r>
            <a:r>
              <a:rPr sz="1500" spc="10" dirty="0">
                <a:latin typeface="Century Gothic"/>
                <a:cs typeface="Century Gothic"/>
              </a:rPr>
              <a:t>split </a:t>
            </a:r>
            <a:r>
              <a:rPr sz="1500" spc="15" dirty="0">
                <a:latin typeface="Century Gothic"/>
                <a:cs typeface="Century Gothic"/>
              </a:rPr>
              <a:t>the focus of the </a:t>
            </a:r>
            <a:r>
              <a:rPr sz="1500" spc="10" dirty="0">
                <a:latin typeface="Century Gothic"/>
                <a:cs typeface="Century Gothic"/>
              </a:rPr>
              <a:t>facility </a:t>
            </a:r>
            <a:r>
              <a:rPr sz="1500" spc="20" dirty="0">
                <a:latin typeface="Century Gothic"/>
                <a:cs typeface="Century Gothic"/>
              </a:rPr>
              <a:t>from </a:t>
            </a:r>
            <a:r>
              <a:rPr sz="1500" spc="15" dirty="0">
                <a:latin typeface="Century Gothic"/>
                <a:cs typeface="Century Gothic"/>
              </a:rPr>
              <a:t>primarily community education </a:t>
            </a:r>
            <a:r>
              <a:rPr sz="1500" spc="20" dirty="0">
                <a:latin typeface="Century Gothic"/>
                <a:cs typeface="Century Gothic"/>
              </a:rPr>
              <a:t>to </a:t>
            </a:r>
            <a:r>
              <a:rPr sz="1500" spc="15" dirty="0">
                <a:latin typeface="Century Gothic"/>
                <a:cs typeface="Century Gothic"/>
              </a:rPr>
              <a:t>include </a:t>
            </a:r>
            <a:r>
              <a:rPr sz="1500" spc="20" dirty="0">
                <a:latin typeface="Century Gothic"/>
                <a:cs typeface="Century Gothic"/>
              </a:rPr>
              <a:t>a </a:t>
            </a:r>
            <a:r>
              <a:rPr sz="1500" spc="10" dirty="0">
                <a:latin typeface="Century Gothic"/>
                <a:cs typeface="Century Gothic"/>
              </a:rPr>
              <a:t>significant </a:t>
            </a:r>
            <a:r>
              <a:rPr sz="1500" spc="20" dirty="0">
                <a:latin typeface="Century Gothic"/>
                <a:cs typeface="Century Gothic"/>
              </a:rPr>
              <a:t>academic  program</a:t>
            </a:r>
            <a:r>
              <a:rPr sz="1500" spc="-5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focus.</a:t>
            </a:r>
            <a:r>
              <a:rPr sz="1500" spc="-10" dirty="0">
                <a:latin typeface="Century Gothic"/>
                <a:cs typeface="Century Gothic"/>
              </a:rPr>
              <a:t> </a:t>
            </a:r>
            <a:r>
              <a:rPr sz="1500" spc="20" dirty="0">
                <a:latin typeface="Century Gothic"/>
                <a:cs typeface="Century Gothic"/>
              </a:rPr>
              <a:t>Although</a:t>
            </a:r>
            <a:r>
              <a:rPr sz="1500" spc="-20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the</a:t>
            </a:r>
            <a:r>
              <a:rPr sz="1500" spc="20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nursing</a:t>
            </a:r>
            <a:r>
              <a:rPr sz="1500" spc="-20" dirty="0">
                <a:latin typeface="Century Gothic"/>
                <a:cs typeface="Century Gothic"/>
              </a:rPr>
              <a:t> </a:t>
            </a:r>
            <a:r>
              <a:rPr sz="1500" spc="20" dirty="0">
                <a:latin typeface="Century Gothic"/>
                <a:cs typeface="Century Gothic"/>
              </a:rPr>
              <a:t>program</a:t>
            </a:r>
            <a:r>
              <a:rPr sz="1500" spc="5" dirty="0">
                <a:latin typeface="Century Gothic"/>
                <a:cs typeface="Century Gothic"/>
              </a:rPr>
              <a:t> </a:t>
            </a:r>
            <a:r>
              <a:rPr sz="1500" spc="10" dirty="0">
                <a:latin typeface="Century Gothic"/>
                <a:cs typeface="Century Gothic"/>
              </a:rPr>
              <a:t>is</a:t>
            </a:r>
            <a:r>
              <a:rPr sz="1500" dirty="0">
                <a:latin typeface="Century Gothic"/>
                <a:cs typeface="Century Gothic"/>
              </a:rPr>
              <a:t> </a:t>
            </a:r>
            <a:r>
              <a:rPr sz="1500" spc="10" dirty="0">
                <a:latin typeface="Century Gothic"/>
                <a:cs typeface="Century Gothic"/>
              </a:rPr>
              <a:t>successfully</a:t>
            </a:r>
            <a:r>
              <a:rPr sz="1500" spc="-30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operating</a:t>
            </a:r>
            <a:r>
              <a:rPr sz="1500" spc="5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at</a:t>
            </a:r>
            <a:r>
              <a:rPr sz="1500" spc="25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the</a:t>
            </a:r>
            <a:r>
              <a:rPr sz="1500" spc="5" dirty="0">
                <a:latin typeface="Century Gothic"/>
                <a:cs typeface="Century Gothic"/>
              </a:rPr>
              <a:t> </a:t>
            </a:r>
            <a:r>
              <a:rPr sz="1500" spc="20" dirty="0">
                <a:latin typeface="Century Gothic"/>
                <a:cs typeface="Century Gothic"/>
              </a:rPr>
              <a:t>CEC,</a:t>
            </a:r>
            <a:r>
              <a:rPr sz="1500" spc="5" dirty="0">
                <a:latin typeface="Century Gothic"/>
                <a:cs typeface="Century Gothic"/>
              </a:rPr>
              <a:t> </a:t>
            </a:r>
            <a:r>
              <a:rPr sz="1500" spc="20" dirty="0">
                <a:latin typeface="Century Gothic"/>
                <a:cs typeface="Century Gothic"/>
              </a:rPr>
              <a:t>both</a:t>
            </a:r>
            <a:r>
              <a:rPr sz="1500" spc="5" dirty="0">
                <a:latin typeface="Century Gothic"/>
                <a:cs typeface="Century Gothic"/>
              </a:rPr>
              <a:t> </a:t>
            </a:r>
            <a:r>
              <a:rPr sz="1500" spc="20" dirty="0">
                <a:latin typeface="Century Gothic"/>
                <a:cs typeface="Century Gothic"/>
              </a:rPr>
              <a:t>the</a:t>
            </a:r>
            <a:r>
              <a:rPr sz="1500" spc="5" dirty="0">
                <a:latin typeface="Century Gothic"/>
                <a:cs typeface="Century Gothic"/>
              </a:rPr>
              <a:t> </a:t>
            </a:r>
            <a:r>
              <a:rPr sz="1500" spc="20" dirty="0">
                <a:latin typeface="Century Gothic"/>
                <a:cs typeface="Century Gothic"/>
              </a:rPr>
              <a:t>community</a:t>
            </a:r>
            <a:r>
              <a:rPr sz="1500" spc="-35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education</a:t>
            </a:r>
            <a:r>
              <a:rPr sz="1500" spc="-15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functions</a:t>
            </a:r>
            <a:r>
              <a:rPr sz="1500" spc="-15" dirty="0">
                <a:latin typeface="Century Gothic"/>
                <a:cs typeface="Century Gothic"/>
              </a:rPr>
              <a:t> </a:t>
            </a:r>
            <a:r>
              <a:rPr sz="1500" spc="20" dirty="0">
                <a:latin typeface="Century Gothic"/>
                <a:cs typeface="Century Gothic"/>
              </a:rPr>
              <a:t>and</a:t>
            </a:r>
            <a:r>
              <a:rPr sz="1500" spc="35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nursing</a:t>
            </a:r>
            <a:r>
              <a:rPr sz="1500" spc="-15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functions  are </a:t>
            </a:r>
            <a:r>
              <a:rPr sz="1500" spc="20" dirty="0">
                <a:latin typeface="Century Gothic"/>
                <a:cs typeface="Century Gothic"/>
              </a:rPr>
              <a:t>competing </a:t>
            </a:r>
            <a:r>
              <a:rPr sz="1500" spc="10" dirty="0">
                <a:latin typeface="Century Gothic"/>
                <a:cs typeface="Century Gothic"/>
              </a:rPr>
              <a:t>for </a:t>
            </a:r>
            <a:r>
              <a:rPr sz="1500" spc="20" dirty="0">
                <a:latin typeface="Century Gothic"/>
                <a:cs typeface="Century Gothic"/>
              </a:rPr>
              <a:t>a </a:t>
            </a:r>
            <a:r>
              <a:rPr sz="1500" spc="15" dirty="0">
                <a:latin typeface="Century Gothic"/>
                <a:cs typeface="Century Gothic"/>
              </a:rPr>
              <a:t>limited </a:t>
            </a:r>
            <a:r>
              <a:rPr sz="1500" spc="20" dirty="0">
                <a:latin typeface="Century Gothic"/>
                <a:cs typeface="Century Gothic"/>
              </a:rPr>
              <a:t>amount </a:t>
            </a:r>
            <a:r>
              <a:rPr sz="1500" spc="15" dirty="0">
                <a:latin typeface="Century Gothic"/>
                <a:cs typeface="Century Gothic"/>
              </a:rPr>
              <a:t>of space. </a:t>
            </a:r>
            <a:r>
              <a:rPr sz="1500" spc="20" dirty="0">
                <a:latin typeface="Century Gothic"/>
                <a:cs typeface="Century Gothic"/>
              </a:rPr>
              <a:t>Based on </a:t>
            </a:r>
            <a:r>
              <a:rPr sz="1500" spc="15" dirty="0">
                <a:latin typeface="Century Gothic"/>
                <a:cs typeface="Century Gothic"/>
              </a:rPr>
              <a:t>population </a:t>
            </a:r>
            <a:r>
              <a:rPr sz="1500" spc="20" dirty="0">
                <a:latin typeface="Century Gothic"/>
                <a:cs typeface="Century Gothic"/>
              </a:rPr>
              <a:t>growth </a:t>
            </a:r>
            <a:r>
              <a:rPr sz="1500" spc="15" dirty="0">
                <a:latin typeface="Century Gothic"/>
                <a:cs typeface="Century Gothic"/>
              </a:rPr>
              <a:t>trends </a:t>
            </a:r>
            <a:r>
              <a:rPr sz="1500" spc="25" dirty="0">
                <a:latin typeface="Century Gothic"/>
                <a:cs typeface="Century Gothic"/>
              </a:rPr>
              <a:t>where </a:t>
            </a:r>
            <a:r>
              <a:rPr sz="1500" spc="15" dirty="0">
                <a:latin typeface="Century Gothic"/>
                <a:cs typeface="Century Gothic"/>
              </a:rPr>
              <a:t>there will </a:t>
            </a:r>
            <a:r>
              <a:rPr sz="1500" spc="20" dirty="0">
                <a:latin typeface="Century Gothic"/>
                <a:cs typeface="Century Gothic"/>
              </a:rPr>
              <a:t>be a </a:t>
            </a:r>
            <a:r>
              <a:rPr sz="1500" spc="10" dirty="0">
                <a:latin typeface="Century Gothic"/>
                <a:cs typeface="Century Gothic"/>
              </a:rPr>
              <a:t>larger </a:t>
            </a:r>
            <a:r>
              <a:rPr sz="1500" spc="15" dirty="0">
                <a:latin typeface="Century Gothic"/>
                <a:cs typeface="Century Gothic"/>
              </a:rPr>
              <a:t>percentage of </a:t>
            </a:r>
            <a:r>
              <a:rPr sz="1500" spc="10" dirty="0">
                <a:latin typeface="Century Gothic"/>
                <a:cs typeface="Century Gothic"/>
              </a:rPr>
              <a:t>seniors, </a:t>
            </a:r>
            <a:r>
              <a:rPr sz="1500" spc="20" dirty="0">
                <a:latin typeface="Century Gothic"/>
                <a:cs typeface="Century Gothic"/>
              </a:rPr>
              <a:t>and work-  </a:t>
            </a:r>
            <a:r>
              <a:rPr sz="1500" spc="15" dirty="0">
                <a:latin typeface="Century Gothic"/>
                <a:cs typeface="Century Gothic"/>
              </a:rPr>
              <a:t>force</a:t>
            </a:r>
            <a:r>
              <a:rPr sz="1500" spc="-5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trends</a:t>
            </a:r>
            <a:r>
              <a:rPr sz="1500" spc="-10" dirty="0">
                <a:latin typeface="Century Gothic"/>
                <a:cs typeface="Century Gothic"/>
              </a:rPr>
              <a:t> </a:t>
            </a:r>
            <a:r>
              <a:rPr sz="1500" spc="25" dirty="0">
                <a:latin typeface="Century Gothic"/>
                <a:cs typeface="Century Gothic"/>
              </a:rPr>
              <a:t>where</a:t>
            </a:r>
            <a:r>
              <a:rPr sz="1500" spc="-20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healthcare</a:t>
            </a:r>
            <a:r>
              <a:rPr sz="1500" spc="-5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positions</a:t>
            </a:r>
            <a:r>
              <a:rPr sz="1500" dirty="0">
                <a:latin typeface="Century Gothic"/>
                <a:cs typeface="Century Gothic"/>
              </a:rPr>
              <a:t> </a:t>
            </a:r>
            <a:r>
              <a:rPr sz="1500" spc="10" dirty="0">
                <a:latin typeface="Century Gothic"/>
                <a:cs typeface="Century Gothic"/>
              </a:rPr>
              <a:t>will</a:t>
            </a:r>
            <a:r>
              <a:rPr sz="1500" dirty="0">
                <a:latin typeface="Century Gothic"/>
                <a:cs typeface="Century Gothic"/>
              </a:rPr>
              <a:t> </a:t>
            </a:r>
            <a:r>
              <a:rPr sz="1500" spc="20" dirty="0">
                <a:latin typeface="Century Gothic"/>
                <a:cs typeface="Century Gothic"/>
              </a:rPr>
              <a:t>be</a:t>
            </a:r>
            <a:r>
              <a:rPr sz="1500" spc="-5" dirty="0">
                <a:latin typeface="Century Gothic"/>
                <a:cs typeface="Century Gothic"/>
              </a:rPr>
              <a:t> </a:t>
            </a:r>
            <a:r>
              <a:rPr sz="1500" spc="10" dirty="0">
                <a:latin typeface="Century Gothic"/>
                <a:cs typeface="Century Gothic"/>
              </a:rPr>
              <a:t>in</a:t>
            </a:r>
            <a:r>
              <a:rPr sz="1500" spc="-5" dirty="0">
                <a:latin typeface="Century Gothic"/>
                <a:cs typeface="Century Gothic"/>
              </a:rPr>
              <a:t> </a:t>
            </a:r>
            <a:r>
              <a:rPr sz="1500" spc="20" dirty="0">
                <a:latin typeface="Century Gothic"/>
                <a:cs typeface="Century Gothic"/>
              </a:rPr>
              <a:t>demand, </a:t>
            </a:r>
            <a:r>
              <a:rPr sz="1500" spc="15" dirty="0">
                <a:latin typeface="Century Gothic"/>
                <a:cs typeface="Century Gothic"/>
              </a:rPr>
              <a:t>the</a:t>
            </a:r>
            <a:r>
              <a:rPr sz="1500" spc="5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current</a:t>
            </a:r>
            <a:r>
              <a:rPr sz="1500" spc="-10" dirty="0">
                <a:latin typeface="Century Gothic"/>
                <a:cs typeface="Century Gothic"/>
              </a:rPr>
              <a:t> </a:t>
            </a:r>
            <a:r>
              <a:rPr sz="1500" spc="20" dirty="0">
                <a:latin typeface="Century Gothic"/>
                <a:cs typeface="Century Gothic"/>
              </a:rPr>
              <a:t>CEC</a:t>
            </a:r>
            <a:r>
              <a:rPr sz="1500" spc="-5" dirty="0">
                <a:latin typeface="Century Gothic"/>
                <a:cs typeface="Century Gothic"/>
              </a:rPr>
              <a:t> </a:t>
            </a:r>
            <a:r>
              <a:rPr sz="1500" spc="10" dirty="0">
                <a:latin typeface="Century Gothic"/>
                <a:cs typeface="Century Gothic"/>
              </a:rPr>
              <a:t>facilities</a:t>
            </a:r>
            <a:r>
              <a:rPr sz="1500" dirty="0">
                <a:latin typeface="Century Gothic"/>
                <a:cs typeface="Century Gothic"/>
              </a:rPr>
              <a:t> </a:t>
            </a:r>
            <a:r>
              <a:rPr sz="1500" spc="5" dirty="0">
                <a:latin typeface="Century Gothic"/>
                <a:cs typeface="Century Gothic"/>
              </a:rPr>
              <a:t>will</a:t>
            </a:r>
            <a:r>
              <a:rPr sz="1500" spc="-25" dirty="0">
                <a:latin typeface="Century Gothic"/>
                <a:cs typeface="Century Gothic"/>
              </a:rPr>
              <a:t> </a:t>
            </a:r>
            <a:r>
              <a:rPr sz="1500" spc="10" dirty="0">
                <a:latin typeface="Century Gothic"/>
                <a:cs typeface="Century Gothic"/>
              </a:rPr>
              <a:t>limit</a:t>
            </a:r>
            <a:r>
              <a:rPr sz="1500" spc="-10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the potential</a:t>
            </a:r>
            <a:r>
              <a:rPr sz="1500" spc="-10" dirty="0">
                <a:latin typeface="Century Gothic"/>
                <a:cs typeface="Century Gothic"/>
              </a:rPr>
              <a:t> </a:t>
            </a:r>
            <a:r>
              <a:rPr sz="1500" spc="10" dirty="0">
                <a:latin typeface="Century Gothic"/>
                <a:cs typeface="Century Gothic"/>
              </a:rPr>
              <a:t>for</a:t>
            </a:r>
            <a:r>
              <a:rPr sz="1500" spc="20" dirty="0">
                <a:latin typeface="Century Gothic"/>
                <a:cs typeface="Century Gothic"/>
              </a:rPr>
              <a:t> </a:t>
            </a:r>
            <a:r>
              <a:rPr sz="1500" spc="25" dirty="0">
                <a:latin typeface="Century Gothic"/>
                <a:cs typeface="Century Gothic"/>
              </a:rPr>
              <a:t>PCC</a:t>
            </a:r>
            <a:r>
              <a:rPr sz="1500" spc="5" dirty="0">
                <a:latin typeface="Century Gothic"/>
                <a:cs typeface="Century Gothic"/>
              </a:rPr>
              <a:t> </a:t>
            </a:r>
            <a:r>
              <a:rPr sz="1500" spc="20" dirty="0">
                <a:latin typeface="Century Gothic"/>
                <a:cs typeface="Century Gothic"/>
              </a:rPr>
              <a:t>to</a:t>
            </a:r>
            <a:r>
              <a:rPr sz="1500" spc="10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maximize</a:t>
            </a:r>
            <a:r>
              <a:rPr sz="1500" spc="-5" dirty="0">
                <a:latin typeface="Century Gothic"/>
                <a:cs typeface="Century Gothic"/>
              </a:rPr>
              <a:t> </a:t>
            </a:r>
            <a:r>
              <a:rPr sz="1500" spc="20" dirty="0">
                <a:latin typeface="Century Gothic"/>
                <a:cs typeface="Century Gothic"/>
              </a:rPr>
              <a:t>on </a:t>
            </a:r>
            <a:r>
              <a:rPr sz="1500" spc="15" dirty="0">
                <a:latin typeface="Century Gothic"/>
                <a:cs typeface="Century Gothic"/>
              </a:rPr>
              <a:t>these</a:t>
            </a:r>
            <a:r>
              <a:rPr sz="1500" spc="-5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high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0165" y="3427784"/>
            <a:ext cx="8468995" cy="684530"/>
          </a:xfrm>
          <a:prstGeom prst="rect">
            <a:avLst/>
          </a:prstGeom>
        </p:spPr>
        <p:txBody>
          <a:bodyPr vert="horz" wrap="square" lIns="0" tIns="1123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85"/>
              </a:spcBef>
            </a:pPr>
            <a:r>
              <a:rPr sz="1500" spc="20" dirty="0">
                <a:latin typeface="Century Gothic"/>
                <a:cs typeface="Century Gothic"/>
              </a:rPr>
              <a:t>demand</a:t>
            </a:r>
            <a:r>
              <a:rPr sz="1500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areas.</a:t>
            </a:r>
            <a:endParaRPr sz="150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790"/>
              </a:spcBef>
            </a:pPr>
            <a:r>
              <a:rPr sz="1500" spc="15" dirty="0">
                <a:latin typeface="Century Gothic"/>
                <a:cs typeface="Century Gothic"/>
              </a:rPr>
              <a:t>There are currently 10 </a:t>
            </a:r>
            <a:r>
              <a:rPr sz="1500" spc="20" dirty="0">
                <a:latin typeface="Century Gothic"/>
                <a:cs typeface="Century Gothic"/>
              </a:rPr>
              <a:t>Bungalows </a:t>
            </a:r>
            <a:r>
              <a:rPr sz="1500" spc="10" dirty="0">
                <a:latin typeface="Century Gothic"/>
                <a:cs typeface="Century Gothic"/>
              </a:rPr>
              <a:t>(1-11, missing </a:t>
            </a:r>
            <a:r>
              <a:rPr sz="1500" spc="20" dirty="0">
                <a:latin typeface="Century Gothic"/>
                <a:cs typeface="Century Gothic"/>
              </a:rPr>
              <a:t>#9 </a:t>
            </a:r>
            <a:r>
              <a:rPr sz="1500" spc="10" dirty="0">
                <a:latin typeface="Century Gothic"/>
                <a:cs typeface="Century Gothic"/>
              </a:rPr>
              <a:t>in </a:t>
            </a:r>
            <a:r>
              <a:rPr sz="1500" spc="20" dirty="0">
                <a:latin typeface="Century Gothic"/>
                <a:cs typeface="Century Gothic"/>
              </a:rPr>
              <a:t>the </a:t>
            </a:r>
            <a:r>
              <a:rPr sz="1500" spc="15" dirty="0">
                <a:latin typeface="Century Gothic"/>
                <a:cs typeface="Century Gothic"/>
              </a:rPr>
              <a:t>inventory) </a:t>
            </a:r>
            <a:r>
              <a:rPr sz="1500" spc="20" dirty="0">
                <a:latin typeface="Century Gothic"/>
                <a:cs typeface="Century Gothic"/>
              </a:rPr>
              <a:t>and </a:t>
            </a:r>
            <a:r>
              <a:rPr sz="1500" spc="15" dirty="0">
                <a:latin typeface="Century Gothic"/>
                <a:cs typeface="Century Gothic"/>
              </a:rPr>
              <a:t>the main</a:t>
            </a:r>
            <a:r>
              <a:rPr sz="1500" spc="-165" dirty="0">
                <a:latin typeface="Century Gothic"/>
                <a:cs typeface="Century Gothic"/>
              </a:rPr>
              <a:t> </a:t>
            </a:r>
            <a:r>
              <a:rPr sz="1500" spc="10" dirty="0">
                <a:latin typeface="Century Gothic"/>
                <a:cs typeface="Century Gothic"/>
              </a:rPr>
              <a:t>building.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90026" y="1331517"/>
            <a:ext cx="9897745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50" spc="45" dirty="0"/>
              <a:t>EXISTING </a:t>
            </a:r>
            <a:r>
              <a:rPr sz="2550" spc="-30" dirty="0"/>
              <a:t>SPACE </a:t>
            </a:r>
            <a:r>
              <a:rPr sz="2550" spc="225" dirty="0"/>
              <a:t>- </a:t>
            </a:r>
            <a:r>
              <a:rPr sz="2550" spc="-20" dirty="0"/>
              <a:t>FOOTHILL </a:t>
            </a:r>
            <a:r>
              <a:rPr sz="2550" spc="-30" dirty="0"/>
              <a:t>CAMPUS </a:t>
            </a:r>
            <a:r>
              <a:rPr sz="2550" dirty="0"/>
              <a:t>INVENTORY </a:t>
            </a:r>
            <a:r>
              <a:rPr sz="2550" spc="-30" dirty="0"/>
              <a:t>SPACE </a:t>
            </a:r>
            <a:r>
              <a:rPr sz="2550" spc="45" dirty="0"/>
              <a:t>BY</a:t>
            </a:r>
            <a:r>
              <a:rPr sz="2550" spc="-320" dirty="0"/>
              <a:t> </a:t>
            </a:r>
            <a:r>
              <a:rPr sz="2550" spc="-20" dirty="0"/>
              <a:t>TYPE</a:t>
            </a:r>
            <a:endParaRPr sz="2550"/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10313949" y="3753129"/>
          <a:ext cx="4316729" cy="26197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76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05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1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ts val="1425"/>
                        </a:lnSpc>
                        <a:spcBef>
                          <a:spcPts val="55"/>
                        </a:spcBef>
                      </a:pPr>
                      <a:r>
                        <a:rPr sz="1250" spc="15" dirty="0">
                          <a:latin typeface="Century Gothic"/>
                          <a:cs typeface="Century Gothic"/>
                        </a:rPr>
                        <a:t>ASF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167">
                <a:tc>
                  <a:txBody>
                    <a:bodyPr/>
                    <a:lstStyle/>
                    <a:p>
                      <a:pPr marL="5715">
                        <a:lnSpc>
                          <a:spcPts val="1415"/>
                        </a:lnSpc>
                        <a:spcBef>
                          <a:spcPts val="7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1 CEC </a:t>
                      </a:r>
                      <a:r>
                        <a:rPr sz="1250" spc="5" dirty="0">
                          <a:latin typeface="Century Gothic"/>
                          <a:cs typeface="Century Gothic"/>
                        </a:rPr>
                        <a:t>/ Community</a:t>
                      </a:r>
                      <a:r>
                        <a:rPr sz="1250" spc="1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Ed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88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415"/>
                        </a:lnSpc>
                        <a:spcBef>
                          <a:spcPts val="70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48393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88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2692">
                <a:tc>
                  <a:txBody>
                    <a:bodyPr/>
                    <a:lstStyle/>
                    <a:p>
                      <a:pPr marL="5715">
                        <a:lnSpc>
                          <a:spcPts val="1425"/>
                        </a:lnSpc>
                        <a:spcBef>
                          <a:spcPts val="7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11 </a:t>
                      </a:r>
                      <a:r>
                        <a:rPr sz="1250" spc="5" dirty="0">
                          <a:latin typeface="Century Gothic"/>
                          <a:cs typeface="Century Gothic"/>
                        </a:rPr>
                        <a:t>Bungalow</a:t>
                      </a:r>
                      <a:r>
                        <a:rPr sz="125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11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88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425"/>
                        </a:lnSpc>
                        <a:spcBef>
                          <a:spcPts val="70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900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88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marL="5715">
                        <a:lnSpc>
                          <a:spcPts val="1425"/>
                        </a:lnSpc>
                        <a:spcBef>
                          <a:spcPts val="55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12 </a:t>
                      </a:r>
                      <a:r>
                        <a:rPr sz="1250" spc="5" dirty="0">
                          <a:latin typeface="Century Gothic"/>
                          <a:cs typeface="Century Gothic"/>
                        </a:rPr>
                        <a:t>Bungalow</a:t>
                      </a:r>
                      <a:r>
                        <a:rPr sz="125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10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425"/>
                        </a:lnSpc>
                        <a:spcBef>
                          <a:spcPts val="55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900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1167">
                <a:tc>
                  <a:txBody>
                    <a:bodyPr/>
                    <a:lstStyle/>
                    <a:p>
                      <a:pPr marL="5715">
                        <a:lnSpc>
                          <a:spcPts val="1425"/>
                        </a:lnSpc>
                        <a:spcBef>
                          <a:spcPts val="55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2 Bungalow 1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425"/>
                        </a:lnSpc>
                        <a:spcBef>
                          <a:spcPts val="55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900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marL="5715">
                        <a:lnSpc>
                          <a:spcPts val="1425"/>
                        </a:lnSpc>
                        <a:spcBef>
                          <a:spcPts val="55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3 Bungalow 2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425"/>
                        </a:lnSpc>
                        <a:spcBef>
                          <a:spcPts val="55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900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2692">
                <a:tc>
                  <a:txBody>
                    <a:bodyPr/>
                    <a:lstStyle/>
                    <a:p>
                      <a:pPr marL="5715">
                        <a:lnSpc>
                          <a:spcPts val="1425"/>
                        </a:lnSpc>
                        <a:spcBef>
                          <a:spcPts val="7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4 Bungalow 3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88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425"/>
                        </a:lnSpc>
                        <a:spcBef>
                          <a:spcPts val="70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900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88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167">
                <a:tc>
                  <a:txBody>
                    <a:bodyPr/>
                    <a:lstStyle/>
                    <a:p>
                      <a:pPr marL="5715">
                        <a:lnSpc>
                          <a:spcPts val="1425"/>
                        </a:lnSpc>
                        <a:spcBef>
                          <a:spcPts val="55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5 Bungalow 4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425"/>
                        </a:lnSpc>
                        <a:spcBef>
                          <a:spcPts val="55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900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1167">
                <a:tc>
                  <a:txBody>
                    <a:bodyPr/>
                    <a:lstStyle/>
                    <a:p>
                      <a:pPr marL="5715">
                        <a:lnSpc>
                          <a:spcPts val="1425"/>
                        </a:lnSpc>
                        <a:spcBef>
                          <a:spcPts val="55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6 Bungalow 5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425"/>
                        </a:lnSpc>
                        <a:spcBef>
                          <a:spcPts val="55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883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marL="5715">
                        <a:lnSpc>
                          <a:spcPts val="1425"/>
                        </a:lnSpc>
                        <a:spcBef>
                          <a:spcPts val="55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7 Bungalow 6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425"/>
                        </a:lnSpc>
                        <a:spcBef>
                          <a:spcPts val="55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889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marL="5715">
                        <a:lnSpc>
                          <a:spcPts val="1425"/>
                        </a:lnSpc>
                        <a:spcBef>
                          <a:spcPts val="55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8 Bungalow 7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425"/>
                        </a:lnSpc>
                        <a:spcBef>
                          <a:spcPts val="55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897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2691">
                <a:tc>
                  <a:txBody>
                    <a:bodyPr/>
                    <a:lstStyle/>
                    <a:p>
                      <a:pPr marL="5715">
                        <a:lnSpc>
                          <a:spcPts val="1425"/>
                        </a:lnSpc>
                        <a:spcBef>
                          <a:spcPts val="7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9 Bungalow 8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88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425"/>
                        </a:lnSpc>
                        <a:spcBef>
                          <a:spcPts val="70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897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88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marL="5715">
                        <a:lnSpc>
                          <a:spcPts val="1425"/>
                        </a:lnSpc>
                        <a:spcBef>
                          <a:spcPts val="55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Total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35" algn="r">
                        <a:lnSpc>
                          <a:spcPts val="1425"/>
                        </a:lnSpc>
                        <a:spcBef>
                          <a:spcPts val="55"/>
                        </a:spcBef>
                      </a:pPr>
                      <a:r>
                        <a:rPr sz="1250" spc="-10" dirty="0">
                          <a:latin typeface="Century Gothic"/>
                          <a:cs typeface="Century Gothic"/>
                        </a:rPr>
                        <a:t>5</a:t>
                      </a:r>
                      <a:r>
                        <a:rPr sz="1250" spc="-5" dirty="0">
                          <a:latin typeface="Century Gothic"/>
                          <a:cs typeface="Century Gothic"/>
                        </a:rPr>
                        <a:t>7</a:t>
                      </a:r>
                      <a:r>
                        <a:rPr sz="1250" spc="-10" dirty="0">
                          <a:latin typeface="Century Gothic"/>
                          <a:cs typeface="Century Gothic"/>
                        </a:rPr>
                        <a:t>3</a:t>
                      </a:r>
                      <a:r>
                        <a:rPr sz="1250" spc="-5" dirty="0">
                          <a:latin typeface="Century Gothic"/>
                          <a:cs typeface="Century Gothic"/>
                        </a:rPr>
                        <a:t>5</a:t>
                      </a:r>
                      <a:r>
                        <a:rPr sz="1250" dirty="0">
                          <a:latin typeface="Century Gothic"/>
                          <a:cs typeface="Century Gothic"/>
                        </a:rPr>
                        <a:t>9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6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6412509" y="6488709"/>
          <a:ext cx="8233408" cy="2798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69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8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8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25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541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3172">
                <a:tc gridSpan="2"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09"/>
                        </a:spcBef>
                      </a:pPr>
                      <a:r>
                        <a:rPr sz="1250" spc="-5" dirty="0">
                          <a:latin typeface="Century Gothic"/>
                          <a:cs typeface="Century Gothic"/>
                        </a:rPr>
                        <a:t>Room </a:t>
                      </a:r>
                      <a:r>
                        <a:rPr sz="1250" spc="25" dirty="0">
                          <a:latin typeface="Century Gothic"/>
                          <a:cs typeface="Century Gothic"/>
                        </a:rPr>
                        <a:t>Use</a:t>
                      </a:r>
                      <a:r>
                        <a:rPr sz="1250" spc="-1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dirty="0">
                          <a:latin typeface="Century Gothic"/>
                          <a:cs typeface="Century Gothic"/>
                        </a:rPr>
                        <a:t>Category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69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49225" algn="r">
                        <a:lnSpc>
                          <a:spcPts val="1425"/>
                        </a:lnSpc>
                        <a:spcBef>
                          <a:spcPts val="309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Total</a:t>
                      </a:r>
                      <a:r>
                        <a:rPr sz="1250" spc="-9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5" dirty="0">
                          <a:latin typeface="Century Gothic"/>
                          <a:cs typeface="Century Gothic"/>
                        </a:rPr>
                        <a:t>ASF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69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R="349250" algn="r">
                        <a:lnSpc>
                          <a:spcPts val="1425"/>
                        </a:lnSpc>
                        <a:spcBef>
                          <a:spcPts val="309"/>
                        </a:spcBef>
                      </a:pPr>
                      <a:r>
                        <a:rPr sz="1250" spc="-140" dirty="0">
                          <a:latin typeface="Century Gothic"/>
                          <a:cs typeface="Century Gothic"/>
                        </a:rPr>
                        <a:t>#</a:t>
                      </a:r>
                      <a:r>
                        <a:rPr sz="1250" spc="-8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Rooms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69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09"/>
                        </a:spcBef>
                      </a:pPr>
                      <a:r>
                        <a:rPr sz="1250" spc="15" dirty="0">
                          <a:latin typeface="Century Gothic"/>
                          <a:cs typeface="Century Gothic"/>
                        </a:rPr>
                        <a:t>Example </a:t>
                      </a:r>
                      <a:r>
                        <a:rPr sz="1250" spc="-25" dirty="0">
                          <a:latin typeface="Century Gothic"/>
                          <a:cs typeface="Century Gothic"/>
                        </a:rPr>
                        <a:t>of </a:t>
                      </a:r>
                      <a:r>
                        <a:rPr sz="1250" spc="15" dirty="0">
                          <a:latin typeface="Century Gothic"/>
                          <a:cs typeface="Century Gothic"/>
                        </a:rPr>
                        <a:t>Facility</a:t>
                      </a:r>
                      <a:r>
                        <a:rPr sz="1250" spc="2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Type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69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172"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000s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Facilities </a:t>
                      </a:r>
                      <a:r>
                        <a:rPr sz="1250" spc="5" dirty="0">
                          <a:latin typeface="Century Gothic"/>
                          <a:cs typeface="Century Gothic"/>
                        </a:rPr>
                        <a:t>Out of</a:t>
                      </a:r>
                      <a:r>
                        <a:rPr sz="1250" spc="-3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Inactive, </a:t>
                      </a:r>
                      <a:r>
                        <a:rPr sz="1250" spc="5" dirty="0">
                          <a:latin typeface="Century Gothic"/>
                          <a:cs typeface="Century Gothic"/>
                        </a:rPr>
                        <a:t>Alteration,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Unfinished.</a:t>
                      </a:r>
                      <a:r>
                        <a:rPr sz="1250" spc="-7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5" dirty="0">
                          <a:latin typeface="Century Gothic"/>
                          <a:cs typeface="Century Gothic"/>
                        </a:rPr>
                        <a:t>(Sarafain)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171"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09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100s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69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09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Classroom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 Facilities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69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6364" algn="r">
                        <a:lnSpc>
                          <a:spcPts val="1425"/>
                        </a:lnSpc>
                        <a:spcBef>
                          <a:spcPts val="309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24</a:t>
                      </a:r>
                      <a:r>
                        <a:rPr sz="1250" spc="-20" dirty="0">
                          <a:latin typeface="Century Gothic"/>
                          <a:cs typeface="Century Gothic"/>
                        </a:rPr>
                        <a:t>,</a:t>
                      </a:r>
                      <a:r>
                        <a:rPr sz="1250" dirty="0">
                          <a:latin typeface="Century Gothic"/>
                          <a:cs typeface="Century Gothic"/>
                        </a:rPr>
                        <a:t>081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69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09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Classrooms,</a:t>
                      </a:r>
                      <a:r>
                        <a:rPr sz="1250" spc="1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69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3172"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200s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Laboratory</a:t>
                      </a:r>
                      <a:r>
                        <a:rPr sz="1250" spc="2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6364" algn="r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13</a:t>
                      </a:r>
                      <a:r>
                        <a:rPr sz="1250" spc="-20" dirty="0">
                          <a:latin typeface="Century Gothic"/>
                          <a:cs typeface="Century Gothic"/>
                        </a:rPr>
                        <a:t>,</a:t>
                      </a:r>
                      <a:r>
                        <a:rPr sz="1250" dirty="0">
                          <a:latin typeface="Century Gothic"/>
                          <a:cs typeface="Century Gothic"/>
                        </a:rPr>
                        <a:t>158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Teaching </a:t>
                      </a:r>
                      <a:r>
                        <a:rPr sz="1250" spc="5" dirty="0">
                          <a:latin typeface="Century Gothic"/>
                          <a:cs typeface="Century Gothic"/>
                        </a:rPr>
                        <a:t>Labs,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Open </a:t>
                      </a:r>
                      <a:r>
                        <a:rPr sz="1250" spc="5" dirty="0">
                          <a:latin typeface="Century Gothic"/>
                          <a:cs typeface="Century Gothic"/>
                        </a:rPr>
                        <a:t>Labs,</a:t>
                      </a:r>
                      <a:r>
                        <a:rPr sz="1250" spc="8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3172"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300s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Office</a:t>
                      </a:r>
                      <a:r>
                        <a:rPr sz="1250" spc="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6364" algn="r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9</a:t>
                      </a:r>
                      <a:r>
                        <a:rPr sz="1250" spc="-20" dirty="0">
                          <a:latin typeface="Century Gothic"/>
                          <a:cs typeface="Century Gothic"/>
                        </a:rPr>
                        <a:t>,</a:t>
                      </a:r>
                      <a:r>
                        <a:rPr sz="1250" dirty="0">
                          <a:latin typeface="Century Gothic"/>
                          <a:cs typeface="Century Gothic"/>
                        </a:rPr>
                        <a:t>403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Offices,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Conference,</a:t>
                      </a:r>
                      <a:r>
                        <a:rPr sz="1250" spc="1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3171"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09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400s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69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09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Study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 Facilities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69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6364" algn="r">
                        <a:lnSpc>
                          <a:spcPts val="1425"/>
                        </a:lnSpc>
                        <a:spcBef>
                          <a:spcPts val="309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2</a:t>
                      </a:r>
                      <a:r>
                        <a:rPr sz="1250" spc="-20" dirty="0">
                          <a:latin typeface="Century Gothic"/>
                          <a:cs typeface="Century Gothic"/>
                        </a:rPr>
                        <a:t>,</a:t>
                      </a:r>
                      <a:r>
                        <a:rPr sz="1250" dirty="0">
                          <a:latin typeface="Century Gothic"/>
                          <a:cs typeface="Century Gothic"/>
                        </a:rPr>
                        <a:t>787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69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09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Library Stacks, Study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Space,</a:t>
                      </a:r>
                      <a:r>
                        <a:rPr sz="1250" spc="6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69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3172"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500s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Special </a:t>
                      </a:r>
                      <a:r>
                        <a:rPr sz="1250" spc="5" dirty="0">
                          <a:latin typeface="Century Gothic"/>
                          <a:cs typeface="Century Gothic"/>
                        </a:rPr>
                        <a:t>Use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6364" algn="r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569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Athletics, </a:t>
                      </a:r>
                      <a:r>
                        <a:rPr sz="1250" spc="5" dirty="0">
                          <a:latin typeface="Century Gothic"/>
                          <a:cs typeface="Century Gothic"/>
                        </a:rPr>
                        <a:t>AV/Radio/TV,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Child </a:t>
                      </a:r>
                      <a:r>
                        <a:rPr sz="1250" spc="5" dirty="0">
                          <a:latin typeface="Century Gothic"/>
                          <a:cs typeface="Century Gothic"/>
                        </a:rPr>
                        <a:t>Care,</a:t>
                      </a:r>
                      <a:r>
                        <a:rPr sz="1250" spc="-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3172"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09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600s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69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09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General </a:t>
                      </a:r>
                      <a:r>
                        <a:rPr sz="1250" spc="5" dirty="0">
                          <a:latin typeface="Century Gothic"/>
                          <a:cs typeface="Century Gothic"/>
                        </a:rPr>
                        <a:t>Use</a:t>
                      </a:r>
                      <a:r>
                        <a:rPr sz="125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69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6364" algn="r">
                        <a:lnSpc>
                          <a:spcPts val="1425"/>
                        </a:lnSpc>
                        <a:spcBef>
                          <a:spcPts val="309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4</a:t>
                      </a:r>
                      <a:r>
                        <a:rPr sz="1250" spc="-20" dirty="0">
                          <a:latin typeface="Century Gothic"/>
                          <a:cs typeface="Century Gothic"/>
                        </a:rPr>
                        <a:t>,</a:t>
                      </a:r>
                      <a:r>
                        <a:rPr sz="1250" dirty="0">
                          <a:latin typeface="Century Gothic"/>
                          <a:cs typeface="Century Gothic"/>
                        </a:rPr>
                        <a:t>770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69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09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Assembly, Exhibition, </a:t>
                      </a:r>
                      <a:r>
                        <a:rPr sz="1250" spc="5" dirty="0">
                          <a:latin typeface="Century Gothic"/>
                          <a:cs typeface="Century Gothic"/>
                        </a:rPr>
                        <a:t>Food,</a:t>
                      </a:r>
                      <a:r>
                        <a:rPr sz="1250" spc="-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69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3172"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700s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Supporting</a:t>
                      </a:r>
                      <a:r>
                        <a:rPr sz="1250" spc="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6364" algn="r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2</a:t>
                      </a:r>
                      <a:r>
                        <a:rPr sz="1250" spc="-20" dirty="0">
                          <a:latin typeface="Century Gothic"/>
                          <a:cs typeface="Century Gothic"/>
                        </a:rPr>
                        <a:t>,</a:t>
                      </a:r>
                      <a:r>
                        <a:rPr sz="1250" dirty="0">
                          <a:latin typeface="Century Gothic"/>
                          <a:cs typeface="Century Gothic"/>
                        </a:rPr>
                        <a:t>509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Computer, Shop, Storage,</a:t>
                      </a:r>
                      <a:r>
                        <a:rPr sz="1250" spc="6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3172"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800s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Health Care</a:t>
                      </a:r>
                      <a:r>
                        <a:rPr sz="1250" spc="2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6364" algn="r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82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spc="5" dirty="0">
                          <a:latin typeface="Century Gothic"/>
                          <a:cs typeface="Century Gothic"/>
                        </a:rPr>
                        <a:t>Treatment, Waiting,</a:t>
                      </a:r>
                      <a:r>
                        <a:rPr sz="1250" spc="5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3171"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09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900s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69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09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Residential</a:t>
                      </a:r>
                      <a:r>
                        <a:rPr sz="125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Facilities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69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09"/>
                        </a:spcBef>
                      </a:pPr>
                      <a:r>
                        <a:rPr sz="1250" spc="10" dirty="0">
                          <a:latin typeface="Century Gothic"/>
                          <a:cs typeface="Century Gothic"/>
                        </a:rPr>
                        <a:t>Sleep, </a:t>
                      </a:r>
                      <a:r>
                        <a:rPr sz="1250" spc="5" dirty="0">
                          <a:latin typeface="Century Gothic"/>
                          <a:cs typeface="Century Gothic"/>
                        </a:rPr>
                        <a:t>Toilet/Bath,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Apartment,</a:t>
                      </a:r>
                      <a:r>
                        <a:rPr sz="1250" spc="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spc="10" dirty="0">
                          <a:latin typeface="Century Gothic"/>
                          <a:cs typeface="Century Gothic"/>
                        </a:rPr>
                        <a:t>Service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69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3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Total </a:t>
                      </a:r>
                      <a:r>
                        <a:rPr sz="1250" spc="-5" dirty="0">
                          <a:latin typeface="Century Gothic"/>
                          <a:cs typeface="Century Gothic"/>
                        </a:rPr>
                        <a:t>Room</a:t>
                      </a:r>
                      <a:r>
                        <a:rPr sz="1250" spc="-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250" dirty="0">
                          <a:latin typeface="Century Gothic"/>
                          <a:cs typeface="Century Gothic"/>
                        </a:rPr>
                        <a:t>Detail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65100" algn="r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spc="-5" dirty="0">
                          <a:latin typeface="Century Gothic"/>
                          <a:cs typeface="Century Gothic"/>
                        </a:rPr>
                        <a:t>5</a:t>
                      </a:r>
                      <a:r>
                        <a:rPr sz="1250" spc="-10" dirty="0">
                          <a:latin typeface="Century Gothic"/>
                          <a:cs typeface="Century Gothic"/>
                        </a:rPr>
                        <a:t>7</a:t>
                      </a:r>
                      <a:r>
                        <a:rPr sz="1250" dirty="0">
                          <a:latin typeface="Century Gothic"/>
                          <a:cs typeface="Century Gothic"/>
                        </a:rPr>
                        <a:t>,</a:t>
                      </a:r>
                      <a:r>
                        <a:rPr sz="1250" spc="-5" dirty="0">
                          <a:latin typeface="Century Gothic"/>
                          <a:cs typeface="Century Gothic"/>
                        </a:rPr>
                        <a:t>3</a:t>
                      </a:r>
                      <a:r>
                        <a:rPr sz="1250" spc="-10" dirty="0">
                          <a:latin typeface="Century Gothic"/>
                          <a:cs typeface="Century Gothic"/>
                        </a:rPr>
                        <a:t>5</a:t>
                      </a:r>
                      <a:r>
                        <a:rPr sz="1250" dirty="0">
                          <a:latin typeface="Century Gothic"/>
                          <a:cs typeface="Century Gothic"/>
                        </a:rPr>
                        <a:t>9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67665" algn="r">
                        <a:lnSpc>
                          <a:spcPts val="1425"/>
                        </a:lnSpc>
                        <a:spcBef>
                          <a:spcPts val="310"/>
                        </a:spcBef>
                      </a:pPr>
                      <a:r>
                        <a:rPr sz="1250" dirty="0">
                          <a:latin typeface="Century Gothic"/>
                          <a:cs typeface="Century Gothic"/>
                        </a:rPr>
                        <a:t>-</a:t>
                      </a:r>
                      <a:endParaRPr sz="1250">
                        <a:latin typeface="Century Gothic"/>
                        <a:cs typeface="Century Gothic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7" name="object 7"/>
          <p:cNvSpPr/>
          <p:nvPr/>
        </p:nvSpPr>
        <p:spPr>
          <a:xfrm>
            <a:off x="1254252" y="5929290"/>
            <a:ext cx="3367087" cy="23694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39011" y="5859779"/>
            <a:ext cx="2022475" cy="78105"/>
          </a:xfrm>
          <a:custGeom>
            <a:avLst/>
            <a:gdLst/>
            <a:ahLst/>
            <a:cxnLst/>
            <a:rect l="l" t="t" r="r" b="b"/>
            <a:pathLst>
              <a:path w="2022475" h="78104">
                <a:moveTo>
                  <a:pt x="2022348" y="77724"/>
                </a:moveTo>
                <a:lnTo>
                  <a:pt x="2022348" y="65532"/>
                </a:lnTo>
                <a:lnTo>
                  <a:pt x="73151" y="0"/>
                </a:lnTo>
                <a:lnTo>
                  <a:pt x="0" y="0"/>
                </a:lnTo>
                <a:lnTo>
                  <a:pt x="0" y="12192"/>
                </a:lnTo>
                <a:lnTo>
                  <a:pt x="73151" y="12243"/>
                </a:lnTo>
                <a:lnTo>
                  <a:pt x="2022348" y="77724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430523" y="5908547"/>
            <a:ext cx="1146175" cy="0"/>
          </a:xfrm>
          <a:custGeom>
            <a:avLst/>
            <a:gdLst/>
            <a:ahLst/>
            <a:cxnLst/>
            <a:rect l="l" t="t" r="r" b="b"/>
            <a:pathLst>
              <a:path w="1146175">
                <a:moveTo>
                  <a:pt x="0" y="0"/>
                </a:moveTo>
                <a:lnTo>
                  <a:pt x="1146048" y="0"/>
                </a:lnTo>
              </a:path>
            </a:pathLst>
          </a:custGeom>
          <a:ln w="30479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870500" y="6714211"/>
            <a:ext cx="645160" cy="55626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ctr">
              <a:lnSpc>
                <a:spcPct val="101299"/>
              </a:lnSpc>
              <a:spcBef>
                <a:spcPts val="8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Cl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a</a:t>
            </a:r>
            <a:r>
              <a:rPr sz="1150" spc="5" dirty="0">
                <a:solidFill>
                  <a:srgbClr val="3F3F3F"/>
                </a:solidFill>
                <a:latin typeface="Calibri"/>
                <a:cs typeface="Calibri"/>
              </a:rPr>
              <a:t>ss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r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oom  Facilities  42%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01236" y="7649971"/>
            <a:ext cx="674370" cy="55626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065" marR="5080" algn="ctr">
              <a:lnSpc>
                <a:spcPct val="101299"/>
              </a:lnSpc>
              <a:spcBef>
                <a:spcPts val="8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L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a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b</a:t>
            </a:r>
            <a:r>
              <a:rPr sz="1150" spc="5" dirty="0">
                <a:solidFill>
                  <a:srgbClr val="3F3F3F"/>
                </a:solidFill>
                <a:latin typeface="Calibri"/>
                <a:cs typeface="Calibri"/>
              </a:rPr>
              <a:t>o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r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a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t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o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r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y  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Facilities 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23%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279444" y="7041932"/>
            <a:ext cx="923925" cy="3797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35280" marR="5080" indent="-323215">
              <a:lnSpc>
                <a:spcPct val="101699"/>
              </a:lnSpc>
              <a:spcBef>
                <a:spcPts val="7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Office</a:t>
            </a:r>
            <a:r>
              <a:rPr sz="1150" spc="-50" dirty="0">
                <a:solidFill>
                  <a:srgbClr val="3F3F3F"/>
                </a:solidFill>
                <a:latin typeface="Calibri"/>
                <a:cs typeface="Calibri"/>
              </a:rPr>
              <a:t> 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Facilities 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17%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52764" y="7662115"/>
            <a:ext cx="906144" cy="3797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62585" marR="5080" indent="-350520">
              <a:lnSpc>
                <a:spcPct val="101800"/>
              </a:lnSpc>
              <a:spcBef>
                <a:spcPts val="7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Study</a:t>
            </a:r>
            <a:r>
              <a:rPr sz="1150" spc="-85" dirty="0">
                <a:solidFill>
                  <a:srgbClr val="3F3F3F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Facilities  5%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43547" y="6997748"/>
            <a:ext cx="699135" cy="55626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065" marR="5080" algn="ctr">
              <a:lnSpc>
                <a:spcPct val="101299"/>
              </a:lnSpc>
              <a:spcBef>
                <a:spcPts val="8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Special</a:t>
            </a:r>
            <a:r>
              <a:rPr sz="1150" spc="-70" dirty="0">
                <a:solidFill>
                  <a:srgbClr val="3F3F3F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Use  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Facilities 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1%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13116" y="6377420"/>
            <a:ext cx="752475" cy="55626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algn="ctr">
              <a:lnSpc>
                <a:spcPct val="101800"/>
              </a:lnSpc>
              <a:spcBef>
                <a:spcPts val="7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General</a:t>
            </a:r>
            <a:r>
              <a:rPr sz="1150" spc="-75" dirty="0">
                <a:solidFill>
                  <a:srgbClr val="3F3F3F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Use  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Facilities</a:t>
            </a:r>
            <a:endParaRPr sz="11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10"/>
              </a:spcBef>
            </a:pP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8%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49692" y="5706908"/>
            <a:ext cx="676910" cy="55626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065" marR="5080" algn="ctr">
              <a:lnSpc>
                <a:spcPct val="101299"/>
              </a:lnSpc>
              <a:spcBef>
                <a:spcPts val="85"/>
              </a:spcBef>
            </a:pP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Supp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o</a:t>
            </a:r>
            <a:r>
              <a:rPr sz="1150" spc="-10" dirty="0">
                <a:solidFill>
                  <a:srgbClr val="3F3F3F"/>
                </a:solidFill>
                <a:latin typeface="Calibri"/>
                <a:cs typeface="Calibri"/>
              </a:rPr>
              <a:t>r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tin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g  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Facilities 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4%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586805" y="5740412"/>
            <a:ext cx="721995" cy="55626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065" marR="5080" algn="ctr">
              <a:lnSpc>
                <a:spcPct val="101299"/>
              </a:lnSpc>
              <a:spcBef>
                <a:spcPts val="85"/>
              </a:spcBef>
            </a:pP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Health</a:t>
            </a:r>
            <a:r>
              <a:rPr sz="1150" spc="-100" dirty="0">
                <a:solidFill>
                  <a:srgbClr val="3F3F3F"/>
                </a:solidFill>
                <a:latin typeface="Calibri"/>
                <a:cs typeface="Calibri"/>
              </a:rPr>
              <a:t> </a:t>
            </a:r>
            <a:r>
              <a:rPr sz="1150" spc="-5" dirty="0">
                <a:solidFill>
                  <a:srgbClr val="3F3F3F"/>
                </a:solidFill>
                <a:latin typeface="Calibri"/>
                <a:cs typeface="Calibri"/>
              </a:rPr>
              <a:t>Care  </a:t>
            </a:r>
            <a:r>
              <a:rPr sz="1150" dirty="0">
                <a:solidFill>
                  <a:srgbClr val="3F3F3F"/>
                </a:solidFill>
                <a:latin typeface="Calibri"/>
                <a:cs typeface="Calibri"/>
              </a:rPr>
              <a:t>Facilities  0%</a:t>
            </a:r>
            <a:endParaRPr sz="115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018721" y="8311451"/>
            <a:ext cx="2877820" cy="298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750" spc="20" dirty="0">
                <a:solidFill>
                  <a:srgbClr val="585858"/>
                </a:solidFill>
                <a:latin typeface="Century Gothic"/>
                <a:cs typeface="Century Gothic"/>
              </a:rPr>
              <a:t>Foothill </a:t>
            </a:r>
            <a:r>
              <a:rPr sz="1750" spc="25" dirty="0">
                <a:solidFill>
                  <a:srgbClr val="585858"/>
                </a:solidFill>
                <a:latin typeface="Century Gothic"/>
                <a:cs typeface="Century Gothic"/>
              </a:rPr>
              <a:t>ASF </a:t>
            </a:r>
            <a:r>
              <a:rPr sz="1750" spc="40" dirty="0">
                <a:solidFill>
                  <a:srgbClr val="585858"/>
                </a:solidFill>
                <a:latin typeface="Century Gothic"/>
                <a:cs typeface="Century Gothic"/>
              </a:rPr>
              <a:t>by </a:t>
            </a:r>
            <a:r>
              <a:rPr sz="1750" spc="-5" dirty="0">
                <a:solidFill>
                  <a:srgbClr val="585858"/>
                </a:solidFill>
                <a:latin typeface="Century Gothic"/>
                <a:cs typeface="Century Gothic"/>
              </a:rPr>
              <a:t>Room</a:t>
            </a:r>
            <a:r>
              <a:rPr sz="1750" spc="-100" dirty="0">
                <a:solidFill>
                  <a:srgbClr val="585858"/>
                </a:solidFill>
                <a:latin typeface="Century Gothic"/>
                <a:cs typeface="Century Gothic"/>
              </a:rPr>
              <a:t> </a:t>
            </a:r>
            <a:r>
              <a:rPr sz="1750" spc="20" dirty="0">
                <a:solidFill>
                  <a:srgbClr val="585858"/>
                </a:solidFill>
                <a:latin typeface="Century Gothic"/>
                <a:cs typeface="Century Gothic"/>
              </a:rPr>
              <a:t>Type</a:t>
            </a:r>
            <a:endParaRPr sz="1750">
              <a:latin typeface="Century Gothic"/>
              <a:cs typeface="Century Goth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96722" y="1293393"/>
            <a:ext cx="321310" cy="3752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US" sz="2300" spc="-5" dirty="0">
                <a:solidFill>
                  <a:srgbClr val="FFFFFF"/>
                </a:solidFill>
                <a:latin typeface="Calibri"/>
                <a:cs typeface="Calibri"/>
              </a:rPr>
              <a:t>16</a:t>
            </a:r>
            <a:endParaRPr sz="23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97193" y="2640001"/>
            <a:ext cx="5923915" cy="4320540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sz="1750" spc="15" dirty="0">
                <a:solidFill>
                  <a:srgbClr val="C00000"/>
                </a:solidFill>
                <a:latin typeface="Century Gothic"/>
                <a:cs typeface="Century Gothic"/>
              </a:rPr>
              <a:t>Observations/Recommendations</a:t>
            </a:r>
            <a:endParaRPr sz="1750">
              <a:latin typeface="Century Gothic"/>
              <a:cs typeface="Century Gothic"/>
            </a:endParaRPr>
          </a:p>
          <a:p>
            <a:pPr marL="12700" marR="420370">
              <a:lnSpc>
                <a:spcPct val="101699"/>
              </a:lnSpc>
              <a:spcBef>
                <a:spcPts val="770"/>
              </a:spcBef>
            </a:pPr>
            <a:r>
              <a:rPr sz="1750" spc="15" dirty="0">
                <a:latin typeface="Century Gothic"/>
                <a:cs typeface="Century Gothic"/>
              </a:rPr>
              <a:t>The </a:t>
            </a:r>
            <a:r>
              <a:rPr sz="1750" spc="10" dirty="0">
                <a:latin typeface="Century Gothic"/>
                <a:cs typeface="Century Gothic"/>
              </a:rPr>
              <a:t>following </a:t>
            </a:r>
            <a:r>
              <a:rPr sz="1750" spc="20" dirty="0">
                <a:latin typeface="Century Gothic"/>
                <a:cs typeface="Century Gothic"/>
              </a:rPr>
              <a:t>are recommendations based </a:t>
            </a:r>
            <a:r>
              <a:rPr sz="1750" spc="25" dirty="0">
                <a:latin typeface="Century Gothic"/>
                <a:cs typeface="Century Gothic"/>
              </a:rPr>
              <a:t>on</a:t>
            </a:r>
            <a:r>
              <a:rPr sz="1750" spc="-180" dirty="0">
                <a:latin typeface="Century Gothic"/>
                <a:cs typeface="Century Gothic"/>
              </a:rPr>
              <a:t> </a:t>
            </a:r>
            <a:r>
              <a:rPr sz="1750" spc="15" dirty="0">
                <a:latin typeface="Century Gothic"/>
                <a:cs typeface="Century Gothic"/>
              </a:rPr>
              <a:t>the  current </a:t>
            </a:r>
            <a:r>
              <a:rPr sz="1750" spc="10" dirty="0">
                <a:latin typeface="Century Gothic"/>
                <a:cs typeface="Century Gothic"/>
              </a:rPr>
              <a:t>distribution </a:t>
            </a:r>
            <a:r>
              <a:rPr sz="1750" spc="20" dirty="0">
                <a:latin typeface="Century Gothic"/>
                <a:cs typeface="Century Gothic"/>
              </a:rPr>
              <a:t>of</a:t>
            </a:r>
            <a:r>
              <a:rPr sz="1750" spc="-80" dirty="0">
                <a:latin typeface="Century Gothic"/>
                <a:cs typeface="Century Gothic"/>
              </a:rPr>
              <a:t> </a:t>
            </a:r>
            <a:r>
              <a:rPr sz="1750" spc="15" dirty="0">
                <a:latin typeface="Century Gothic"/>
                <a:cs typeface="Century Gothic"/>
              </a:rPr>
              <a:t>space:</a:t>
            </a:r>
            <a:endParaRPr sz="1750">
              <a:latin typeface="Century Gothic"/>
              <a:cs typeface="Century Gothic"/>
            </a:endParaRPr>
          </a:p>
          <a:p>
            <a:pPr marL="307975" marR="5080" indent="-147955">
              <a:lnSpc>
                <a:spcPct val="102000"/>
              </a:lnSpc>
              <a:spcBef>
                <a:spcPts val="775"/>
              </a:spcBef>
              <a:buChar char="•"/>
              <a:tabLst>
                <a:tab pos="360680" algn="l"/>
              </a:tabLst>
            </a:pPr>
            <a:r>
              <a:rPr sz="1750" dirty="0">
                <a:latin typeface="Century Gothic"/>
                <a:cs typeface="Century Gothic"/>
              </a:rPr>
              <a:t>The </a:t>
            </a:r>
            <a:r>
              <a:rPr sz="1750" spc="45" dirty="0">
                <a:latin typeface="Century Gothic"/>
                <a:cs typeface="Century Gothic"/>
              </a:rPr>
              <a:t>existing </a:t>
            </a:r>
            <a:r>
              <a:rPr sz="1750" spc="15" dirty="0">
                <a:latin typeface="Century Gothic"/>
                <a:cs typeface="Century Gothic"/>
              </a:rPr>
              <a:t>distribution </a:t>
            </a:r>
            <a:r>
              <a:rPr sz="1750" spc="-30" dirty="0">
                <a:latin typeface="Century Gothic"/>
                <a:cs typeface="Century Gothic"/>
              </a:rPr>
              <a:t>of </a:t>
            </a:r>
            <a:r>
              <a:rPr sz="1750" spc="15" dirty="0">
                <a:latin typeface="Century Gothic"/>
                <a:cs typeface="Century Gothic"/>
              </a:rPr>
              <a:t>space </a:t>
            </a:r>
            <a:r>
              <a:rPr sz="1750" spc="-40" dirty="0">
                <a:latin typeface="Century Gothic"/>
                <a:cs typeface="Century Gothic"/>
              </a:rPr>
              <a:t>at </a:t>
            </a:r>
            <a:r>
              <a:rPr sz="1750" spc="5" dirty="0">
                <a:latin typeface="Century Gothic"/>
                <a:cs typeface="Century Gothic"/>
              </a:rPr>
              <a:t>Rosemead  </a:t>
            </a:r>
            <a:r>
              <a:rPr sz="1750" spc="30" dirty="0">
                <a:latin typeface="Century Gothic"/>
                <a:cs typeface="Century Gothic"/>
              </a:rPr>
              <a:t>illustrates </a:t>
            </a:r>
            <a:r>
              <a:rPr sz="1750" spc="40" dirty="0">
                <a:latin typeface="Century Gothic"/>
                <a:cs typeface="Century Gothic"/>
              </a:rPr>
              <a:t>its </a:t>
            </a:r>
            <a:r>
              <a:rPr sz="1750" spc="25" dirty="0">
                <a:latin typeface="Century Gothic"/>
                <a:cs typeface="Century Gothic"/>
              </a:rPr>
              <a:t>limitations </a:t>
            </a:r>
            <a:r>
              <a:rPr sz="1750" spc="165" dirty="0">
                <a:latin typeface="Century Gothic"/>
                <a:cs typeface="Century Gothic"/>
              </a:rPr>
              <a:t>- </a:t>
            </a:r>
            <a:r>
              <a:rPr sz="1750" spc="10" dirty="0">
                <a:latin typeface="Century Gothic"/>
                <a:cs typeface="Century Gothic"/>
              </a:rPr>
              <a:t>it </a:t>
            </a:r>
            <a:r>
              <a:rPr sz="1750" spc="15" dirty="0">
                <a:latin typeface="Century Gothic"/>
                <a:cs typeface="Century Gothic"/>
              </a:rPr>
              <a:t>does </a:t>
            </a:r>
            <a:r>
              <a:rPr sz="1750" spc="-25" dirty="0">
                <a:latin typeface="Century Gothic"/>
                <a:cs typeface="Century Gothic"/>
              </a:rPr>
              <a:t>not </a:t>
            </a:r>
            <a:r>
              <a:rPr sz="1750" spc="35" dirty="0">
                <a:latin typeface="Century Gothic"/>
                <a:cs typeface="Century Gothic"/>
              </a:rPr>
              <a:t>serve </a:t>
            </a:r>
            <a:r>
              <a:rPr sz="1750" spc="-20" dirty="0">
                <a:latin typeface="Century Gothic"/>
                <a:cs typeface="Century Gothic"/>
              </a:rPr>
              <a:t>the</a:t>
            </a:r>
            <a:r>
              <a:rPr sz="1750" spc="-165" dirty="0">
                <a:latin typeface="Century Gothic"/>
                <a:cs typeface="Century Gothic"/>
              </a:rPr>
              <a:t> </a:t>
            </a:r>
            <a:r>
              <a:rPr sz="1750" spc="5" dirty="0">
                <a:latin typeface="Century Gothic"/>
                <a:cs typeface="Century Gothic"/>
              </a:rPr>
              <a:t>whole  </a:t>
            </a:r>
            <a:r>
              <a:rPr sz="1750" spc="-5" dirty="0">
                <a:latin typeface="Century Gothic"/>
                <a:cs typeface="Century Gothic"/>
              </a:rPr>
              <a:t>student.</a:t>
            </a:r>
            <a:endParaRPr sz="1750">
              <a:latin typeface="Century Gothic"/>
              <a:cs typeface="Century Gothic"/>
            </a:endParaRPr>
          </a:p>
          <a:p>
            <a:pPr marL="307975" marR="665480" indent="-147955">
              <a:lnSpc>
                <a:spcPct val="102299"/>
              </a:lnSpc>
              <a:spcBef>
                <a:spcPts val="755"/>
              </a:spcBef>
              <a:buChar char="•"/>
              <a:tabLst>
                <a:tab pos="358775" algn="l"/>
              </a:tabLst>
            </a:pPr>
            <a:r>
              <a:rPr sz="1750" spc="5" dirty="0">
                <a:latin typeface="Century Gothic"/>
                <a:cs typeface="Century Gothic"/>
              </a:rPr>
              <a:t>Further </a:t>
            </a:r>
            <a:r>
              <a:rPr sz="1750" dirty="0">
                <a:latin typeface="Century Gothic"/>
                <a:cs typeface="Century Gothic"/>
              </a:rPr>
              <a:t>define </a:t>
            </a:r>
            <a:r>
              <a:rPr sz="1750" spc="10" dirty="0">
                <a:latin typeface="Century Gothic"/>
                <a:cs typeface="Century Gothic"/>
              </a:rPr>
              <a:t>opportunities </a:t>
            </a:r>
            <a:r>
              <a:rPr sz="1750" spc="-5" dirty="0">
                <a:latin typeface="Century Gothic"/>
                <a:cs typeface="Century Gothic"/>
              </a:rPr>
              <a:t>for </a:t>
            </a:r>
            <a:r>
              <a:rPr sz="1750" spc="-20" dirty="0">
                <a:latin typeface="Century Gothic"/>
                <a:cs typeface="Century Gothic"/>
              </a:rPr>
              <a:t>the </a:t>
            </a:r>
            <a:r>
              <a:rPr sz="1750" dirty="0">
                <a:latin typeface="Century Gothic"/>
                <a:cs typeface="Century Gothic"/>
              </a:rPr>
              <a:t>Northwest  </a:t>
            </a:r>
            <a:r>
              <a:rPr sz="1750" spc="15" dirty="0">
                <a:latin typeface="Century Gothic"/>
                <a:cs typeface="Century Gothic"/>
              </a:rPr>
              <a:t>campus.</a:t>
            </a:r>
            <a:endParaRPr sz="1750">
              <a:latin typeface="Century Gothic"/>
              <a:cs typeface="Century Gothic"/>
            </a:endParaRPr>
          </a:p>
          <a:p>
            <a:pPr marL="307975" marR="63500" indent="-147955">
              <a:lnSpc>
                <a:spcPct val="102099"/>
              </a:lnSpc>
              <a:spcBef>
                <a:spcPts val="760"/>
              </a:spcBef>
              <a:buChar char="•"/>
              <a:tabLst>
                <a:tab pos="360680" algn="l"/>
              </a:tabLst>
            </a:pPr>
            <a:r>
              <a:rPr sz="1750" spc="15" dirty="0">
                <a:latin typeface="Century Gothic"/>
                <a:cs typeface="Century Gothic"/>
              </a:rPr>
              <a:t>The </a:t>
            </a:r>
            <a:r>
              <a:rPr sz="1750" spc="20" dirty="0">
                <a:latin typeface="Century Gothic"/>
                <a:cs typeface="Century Gothic"/>
              </a:rPr>
              <a:t>programs </a:t>
            </a:r>
            <a:r>
              <a:rPr sz="1750" spc="15" dirty="0">
                <a:latin typeface="Century Gothic"/>
                <a:cs typeface="Century Gothic"/>
              </a:rPr>
              <a:t>at the </a:t>
            </a:r>
            <a:r>
              <a:rPr sz="1750" spc="10" dirty="0">
                <a:latin typeface="Century Gothic"/>
                <a:cs typeface="Century Gothic"/>
              </a:rPr>
              <a:t>Foothill </a:t>
            </a:r>
            <a:r>
              <a:rPr sz="1750" spc="20" dirty="0">
                <a:latin typeface="Century Gothic"/>
                <a:cs typeface="Century Gothic"/>
              </a:rPr>
              <a:t>Campus are already  </a:t>
            </a:r>
            <a:r>
              <a:rPr sz="1750" spc="15" dirty="0">
                <a:latin typeface="Century Gothic"/>
                <a:cs typeface="Century Gothic"/>
              </a:rPr>
              <a:t>straining its capacity. The </a:t>
            </a:r>
            <a:r>
              <a:rPr sz="1750" spc="20" dirty="0">
                <a:latin typeface="Century Gothic"/>
                <a:cs typeface="Century Gothic"/>
              </a:rPr>
              <a:t>dueling </a:t>
            </a:r>
            <a:r>
              <a:rPr sz="1750" spc="10" dirty="0">
                <a:latin typeface="Century Gothic"/>
                <a:cs typeface="Century Gothic"/>
              </a:rPr>
              <a:t>functions </a:t>
            </a:r>
            <a:r>
              <a:rPr sz="1750" spc="20" dirty="0">
                <a:latin typeface="Century Gothic"/>
                <a:cs typeface="Century Gothic"/>
              </a:rPr>
              <a:t>of  </a:t>
            </a:r>
            <a:r>
              <a:rPr sz="1750" spc="15" dirty="0">
                <a:latin typeface="Century Gothic"/>
                <a:cs typeface="Century Gothic"/>
              </a:rPr>
              <a:t>community </a:t>
            </a:r>
            <a:r>
              <a:rPr sz="1750" spc="20" dirty="0">
                <a:latin typeface="Century Gothic"/>
                <a:cs typeface="Century Gothic"/>
              </a:rPr>
              <a:t>education </a:t>
            </a:r>
            <a:r>
              <a:rPr sz="1750" spc="15" dirty="0">
                <a:latin typeface="Century Gothic"/>
                <a:cs typeface="Century Gothic"/>
              </a:rPr>
              <a:t>delivery </a:t>
            </a:r>
            <a:r>
              <a:rPr sz="1750" spc="25" dirty="0">
                <a:latin typeface="Century Gothic"/>
                <a:cs typeface="Century Gothic"/>
              </a:rPr>
              <a:t>and </a:t>
            </a:r>
            <a:r>
              <a:rPr sz="1750" spc="15" dirty="0">
                <a:latin typeface="Century Gothic"/>
                <a:cs typeface="Century Gothic"/>
              </a:rPr>
              <a:t>nursing</a:t>
            </a:r>
            <a:r>
              <a:rPr sz="1750" spc="-190" dirty="0">
                <a:latin typeface="Century Gothic"/>
                <a:cs typeface="Century Gothic"/>
              </a:rPr>
              <a:t> </a:t>
            </a:r>
            <a:r>
              <a:rPr sz="1750" spc="20" dirty="0">
                <a:latin typeface="Century Gothic"/>
                <a:cs typeface="Century Gothic"/>
              </a:rPr>
              <a:t>require  </a:t>
            </a:r>
            <a:r>
              <a:rPr sz="1750" spc="15" dirty="0">
                <a:latin typeface="Century Gothic"/>
                <a:cs typeface="Century Gothic"/>
              </a:rPr>
              <a:t>different </a:t>
            </a:r>
            <a:r>
              <a:rPr sz="1750" spc="20" dirty="0">
                <a:latin typeface="Century Gothic"/>
                <a:cs typeface="Century Gothic"/>
              </a:rPr>
              <a:t>space </a:t>
            </a:r>
            <a:r>
              <a:rPr sz="1750" spc="15" dirty="0">
                <a:latin typeface="Century Gothic"/>
                <a:cs typeface="Century Gothic"/>
              </a:rPr>
              <a:t>types. </a:t>
            </a:r>
            <a:r>
              <a:rPr sz="1750" dirty="0">
                <a:latin typeface="Century Gothic"/>
                <a:cs typeface="Century Gothic"/>
              </a:rPr>
              <a:t>The </a:t>
            </a:r>
            <a:r>
              <a:rPr sz="1750" spc="5" dirty="0">
                <a:latin typeface="Century Gothic"/>
                <a:cs typeface="Century Gothic"/>
              </a:rPr>
              <a:t>opening </a:t>
            </a:r>
            <a:r>
              <a:rPr sz="1750" spc="-30" dirty="0">
                <a:latin typeface="Century Gothic"/>
                <a:cs typeface="Century Gothic"/>
              </a:rPr>
              <a:t>of </a:t>
            </a:r>
            <a:r>
              <a:rPr sz="1750" spc="-20" dirty="0">
                <a:latin typeface="Century Gothic"/>
                <a:cs typeface="Century Gothic"/>
              </a:rPr>
              <a:t>the </a:t>
            </a:r>
            <a:r>
              <a:rPr sz="1750" spc="-10" dirty="0">
                <a:latin typeface="Century Gothic"/>
                <a:cs typeface="Century Gothic"/>
              </a:rPr>
              <a:t>new  </a:t>
            </a:r>
            <a:r>
              <a:rPr sz="1750" spc="25" dirty="0">
                <a:latin typeface="Century Gothic"/>
                <a:cs typeface="Century Gothic"/>
              </a:rPr>
              <a:t>science </a:t>
            </a:r>
            <a:r>
              <a:rPr sz="1750" spc="20" dirty="0">
                <a:latin typeface="Century Gothic"/>
                <a:cs typeface="Century Gothic"/>
              </a:rPr>
              <a:t>building </a:t>
            </a:r>
            <a:r>
              <a:rPr sz="1750" spc="50" dirty="0">
                <a:latin typeface="Century Gothic"/>
                <a:cs typeface="Century Gothic"/>
              </a:rPr>
              <a:t>will </a:t>
            </a:r>
            <a:r>
              <a:rPr sz="1750" spc="-5" dirty="0">
                <a:latin typeface="Century Gothic"/>
                <a:cs typeface="Century Gothic"/>
              </a:rPr>
              <a:t>create </a:t>
            </a:r>
            <a:r>
              <a:rPr sz="1750" spc="35" dirty="0">
                <a:latin typeface="Century Gothic"/>
                <a:cs typeface="Century Gothic"/>
              </a:rPr>
              <a:t>some </a:t>
            </a:r>
            <a:r>
              <a:rPr sz="1750" spc="15" dirty="0">
                <a:latin typeface="Century Gothic"/>
                <a:cs typeface="Century Gothic"/>
              </a:rPr>
              <a:t>room </a:t>
            </a:r>
            <a:r>
              <a:rPr sz="1750" spc="-30" dirty="0">
                <a:latin typeface="Century Gothic"/>
                <a:cs typeface="Century Gothic"/>
              </a:rPr>
              <a:t>to </a:t>
            </a:r>
            <a:r>
              <a:rPr sz="1750" spc="35" dirty="0">
                <a:latin typeface="Century Gothic"/>
                <a:cs typeface="Century Gothic"/>
              </a:rPr>
              <a:t>backfill  </a:t>
            </a:r>
            <a:r>
              <a:rPr sz="1750" spc="5" dirty="0">
                <a:latin typeface="Century Gothic"/>
                <a:cs typeface="Century Gothic"/>
              </a:rPr>
              <a:t>functions </a:t>
            </a:r>
            <a:r>
              <a:rPr sz="1750" dirty="0">
                <a:latin typeface="Century Gothic"/>
                <a:cs typeface="Century Gothic"/>
              </a:rPr>
              <a:t>into </a:t>
            </a:r>
            <a:r>
              <a:rPr sz="1750" spc="-20" dirty="0">
                <a:latin typeface="Century Gothic"/>
                <a:cs typeface="Century Gothic"/>
              </a:rPr>
              <a:t>the</a:t>
            </a:r>
            <a:r>
              <a:rPr sz="1750" spc="15" dirty="0">
                <a:latin typeface="Century Gothic"/>
                <a:cs typeface="Century Gothic"/>
              </a:rPr>
              <a:t> space.</a:t>
            </a:r>
            <a:endParaRPr sz="175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06910" y="2640001"/>
            <a:ext cx="6294755" cy="2395855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sz="1750" spc="15" dirty="0">
                <a:solidFill>
                  <a:srgbClr val="C00000"/>
                </a:solidFill>
                <a:latin typeface="Century Gothic"/>
                <a:cs typeface="Century Gothic"/>
              </a:rPr>
              <a:t>Quantifying Existing</a:t>
            </a:r>
            <a:r>
              <a:rPr sz="1750" spc="-90" dirty="0">
                <a:solidFill>
                  <a:srgbClr val="C00000"/>
                </a:solidFill>
                <a:latin typeface="Century Gothic"/>
                <a:cs typeface="Century Gothic"/>
              </a:rPr>
              <a:t> </a:t>
            </a:r>
            <a:r>
              <a:rPr sz="1750" spc="20" dirty="0">
                <a:solidFill>
                  <a:srgbClr val="C00000"/>
                </a:solidFill>
                <a:latin typeface="Century Gothic"/>
                <a:cs typeface="Century Gothic"/>
              </a:rPr>
              <a:t>Space</a:t>
            </a:r>
            <a:endParaRPr sz="1750">
              <a:latin typeface="Century Gothic"/>
              <a:cs typeface="Century Gothic"/>
            </a:endParaRPr>
          </a:p>
          <a:p>
            <a:pPr marL="12700" marR="5080">
              <a:lnSpc>
                <a:spcPct val="102000"/>
              </a:lnSpc>
              <a:spcBef>
                <a:spcPts val="765"/>
              </a:spcBef>
            </a:pPr>
            <a:r>
              <a:rPr sz="1750" spc="25" dirty="0">
                <a:latin typeface="Century Gothic"/>
                <a:cs typeface="Century Gothic"/>
              </a:rPr>
              <a:t>A </a:t>
            </a:r>
            <a:r>
              <a:rPr sz="1750" spc="20" dirty="0">
                <a:latin typeface="Century Gothic"/>
                <a:cs typeface="Century Gothic"/>
              </a:rPr>
              <a:t>thorough </a:t>
            </a:r>
            <a:r>
              <a:rPr sz="1750" spc="15" dirty="0">
                <a:latin typeface="Century Gothic"/>
                <a:cs typeface="Century Gothic"/>
              </a:rPr>
              <a:t>understanding of the college’s space  </a:t>
            </a:r>
            <a:r>
              <a:rPr sz="1750" spc="10" dirty="0">
                <a:latin typeface="Century Gothic"/>
                <a:cs typeface="Century Gothic"/>
              </a:rPr>
              <a:t>utilization </a:t>
            </a:r>
            <a:r>
              <a:rPr sz="1750" spc="15" dirty="0">
                <a:latin typeface="Century Gothic"/>
                <a:cs typeface="Century Gothic"/>
              </a:rPr>
              <a:t>serves </a:t>
            </a:r>
            <a:r>
              <a:rPr sz="1750" spc="20" dirty="0">
                <a:latin typeface="Century Gothic"/>
                <a:cs typeface="Century Gothic"/>
              </a:rPr>
              <a:t>as an </a:t>
            </a:r>
            <a:r>
              <a:rPr sz="1750" spc="15" dirty="0">
                <a:latin typeface="Century Gothic"/>
                <a:cs typeface="Century Gothic"/>
              </a:rPr>
              <a:t>analytical tool </a:t>
            </a:r>
            <a:r>
              <a:rPr sz="1750" spc="10" dirty="0">
                <a:latin typeface="Century Gothic"/>
                <a:cs typeface="Century Gothic"/>
              </a:rPr>
              <a:t>to </a:t>
            </a:r>
            <a:r>
              <a:rPr sz="1750" spc="20" dirty="0">
                <a:latin typeface="Century Gothic"/>
                <a:cs typeface="Century Gothic"/>
              </a:rPr>
              <a:t>determine</a:t>
            </a:r>
            <a:r>
              <a:rPr sz="1750" spc="-155" dirty="0">
                <a:latin typeface="Century Gothic"/>
                <a:cs typeface="Century Gothic"/>
              </a:rPr>
              <a:t> </a:t>
            </a:r>
            <a:r>
              <a:rPr sz="1750" spc="15" dirty="0">
                <a:latin typeface="Century Gothic"/>
                <a:cs typeface="Century Gothic"/>
              </a:rPr>
              <a:t>space  requirements </a:t>
            </a:r>
            <a:r>
              <a:rPr sz="1750" spc="25" dirty="0">
                <a:latin typeface="Century Gothic"/>
                <a:cs typeface="Century Gothic"/>
              </a:rPr>
              <a:t>and </a:t>
            </a:r>
            <a:r>
              <a:rPr sz="1750" spc="20" dirty="0">
                <a:latin typeface="Century Gothic"/>
                <a:cs typeface="Century Gothic"/>
              </a:rPr>
              <a:t>measure </a:t>
            </a:r>
            <a:r>
              <a:rPr sz="1750" spc="15" dirty="0">
                <a:latin typeface="Century Gothic"/>
                <a:cs typeface="Century Gothic"/>
              </a:rPr>
              <a:t>the </a:t>
            </a:r>
            <a:r>
              <a:rPr sz="1750" spc="10" dirty="0">
                <a:latin typeface="Century Gothic"/>
                <a:cs typeface="Century Gothic"/>
              </a:rPr>
              <a:t>viability </a:t>
            </a:r>
            <a:r>
              <a:rPr sz="1750" spc="15" dirty="0">
                <a:latin typeface="Century Gothic"/>
                <a:cs typeface="Century Gothic"/>
              </a:rPr>
              <a:t>of existing </a:t>
            </a:r>
            <a:r>
              <a:rPr sz="1750" spc="20" dirty="0">
                <a:latin typeface="Century Gothic"/>
                <a:cs typeface="Century Gothic"/>
              </a:rPr>
              <a:t>or  proposed </a:t>
            </a:r>
            <a:r>
              <a:rPr sz="1750" spc="15" dirty="0">
                <a:latin typeface="Century Gothic"/>
                <a:cs typeface="Century Gothic"/>
              </a:rPr>
              <a:t>alternatives. </a:t>
            </a:r>
            <a:r>
              <a:rPr sz="1750" spc="20" dirty="0">
                <a:latin typeface="Century Gothic"/>
                <a:cs typeface="Century Gothic"/>
              </a:rPr>
              <a:t>Combined </a:t>
            </a:r>
            <a:r>
              <a:rPr sz="1750" spc="15" dirty="0">
                <a:latin typeface="Century Gothic"/>
                <a:cs typeface="Century Gothic"/>
              </a:rPr>
              <a:t>with classroom </a:t>
            </a:r>
            <a:r>
              <a:rPr sz="1750" spc="25" dirty="0">
                <a:latin typeface="Century Gothic"/>
                <a:cs typeface="Century Gothic"/>
              </a:rPr>
              <a:t>and  </a:t>
            </a:r>
            <a:r>
              <a:rPr sz="1750" spc="15" dirty="0">
                <a:latin typeface="Century Gothic"/>
                <a:cs typeface="Century Gothic"/>
              </a:rPr>
              <a:t>class </a:t>
            </a:r>
            <a:r>
              <a:rPr sz="1750" spc="20" dirty="0">
                <a:latin typeface="Century Gothic"/>
                <a:cs typeface="Century Gothic"/>
              </a:rPr>
              <a:t>lab </a:t>
            </a:r>
            <a:r>
              <a:rPr sz="1750" spc="10" dirty="0">
                <a:latin typeface="Century Gothic"/>
                <a:cs typeface="Century Gothic"/>
              </a:rPr>
              <a:t>utilization </a:t>
            </a:r>
            <a:r>
              <a:rPr sz="1750" spc="15" dirty="0">
                <a:latin typeface="Century Gothic"/>
                <a:cs typeface="Century Gothic"/>
              </a:rPr>
              <a:t>the process </a:t>
            </a:r>
            <a:r>
              <a:rPr sz="1750" spc="10" dirty="0">
                <a:latin typeface="Century Gothic"/>
                <a:cs typeface="Century Gothic"/>
              </a:rPr>
              <a:t>also assists </a:t>
            </a:r>
            <a:r>
              <a:rPr sz="1750" spc="25" dirty="0">
                <a:latin typeface="Century Gothic"/>
                <a:cs typeface="Century Gothic"/>
              </a:rPr>
              <a:t>in </a:t>
            </a:r>
            <a:r>
              <a:rPr sz="1750" spc="10" dirty="0">
                <a:latin typeface="Century Gothic"/>
                <a:cs typeface="Century Gothic"/>
              </a:rPr>
              <a:t>identifying  </a:t>
            </a:r>
            <a:r>
              <a:rPr sz="1750" spc="15" dirty="0">
                <a:latin typeface="Century Gothic"/>
                <a:cs typeface="Century Gothic"/>
              </a:rPr>
              <a:t>where deficiencies exist </a:t>
            </a:r>
            <a:r>
              <a:rPr sz="1750" spc="25" dirty="0">
                <a:latin typeface="Century Gothic"/>
                <a:cs typeface="Century Gothic"/>
              </a:rPr>
              <a:t>in </a:t>
            </a:r>
            <a:r>
              <a:rPr sz="1750" spc="10" dirty="0">
                <a:latin typeface="Century Gothic"/>
                <a:cs typeface="Century Gothic"/>
              </a:rPr>
              <a:t>scheduling practices </a:t>
            </a:r>
            <a:r>
              <a:rPr sz="1750" spc="20" dirty="0">
                <a:latin typeface="Century Gothic"/>
                <a:cs typeface="Century Gothic"/>
              </a:rPr>
              <a:t>or </a:t>
            </a:r>
            <a:r>
              <a:rPr sz="1750" spc="15" dirty="0">
                <a:latin typeface="Century Gothic"/>
                <a:cs typeface="Century Gothic"/>
              </a:rPr>
              <a:t>where  </a:t>
            </a:r>
            <a:r>
              <a:rPr sz="1750" spc="10" dirty="0">
                <a:latin typeface="Century Gothic"/>
                <a:cs typeface="Century Gothic"/>
              </a:rPr>
              <a:t>facility </a:t>
            </a:r>
            <a:r>
              <a:rPr sz="1750" spc="15" dirty="0">
                <a:latin typeface="Century Gothic"/>
                <a:cs typeface="Century Gothic"/>
              </a:rPr>
              <a:t>shortages</a:t>
            </a:r>
            <a:r>
              <a:rPr sz="1750" spc="-70" dirty="0">
                <a:latin typeface="Century Gothic"/>
                <a:cs typeface="Century Gothic"/>
              </a:rPr>
              <a:t> </a:t>
            </a:r>
            <a:r>
              <a:rPr sz="1750" spc="15" dirty="0">
                <a:latin typeface="Century Gothic"/>
                <a:cs typeface="Century Gothic"/>
              </a:rPr>
              <a:t>occur.</a:t>
            </a:r>
            <a:endParaRPr sz="175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90026" y="1331517"/>
            <a:ext cx="2513965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50" spc="45" dirty="0"/>
              <a:t>EXISTING</a:t>
            </a:r>
            <a:r>
              <a:rPr sz="2550" spc="-90" dirty="0"/>
              <a:t> </a:t>
            </a:r>
            <a:r>
              <a:rPr sz="2550" spc="-30" dirty="0"/>
              <a:t>SPACE</a:t>
            </a:r>
            <a:endParaRPr sz="2550"/>
          </a:p>
        </p:txBody>
      </p:sp>
      <p:sp>
        <p:nvSpPr>
          <p:cNvPr id="5" name="object 5"/>
          <p:cNvSpPr txBox="1"/>
          <p:nvPr/>
        </p:nvSpPr>
        <p:spPr>
          <a:xfrm>
            <a:off x="324084" y="1293393"/>
            <a:ext cx="321310" cy="3752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US" sz="2300" spc="-5" dirty="0">
                <a:solidFill>
                  <a:srgbClr val="FFFFFF"/>
                </a:solidFill>
                <a:latin typeface="Calibri"/>
                <a:cs typeface="Calibri"/>
              </a:rPr>
              <a:t>18</a:t>
            </a:r>
            <a:endParaRPr sz="23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7351"/>
            <a:ext cx="7680959" cy="8064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59216" y="1558490"/>
            <a:ext cx="6094984" cy="48346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pc="5" dirty="0"/>
              <a:t>DISTRICT GUIDELINES FOR HGA</a:t>
            </a:r>
            <a:endParaRPr spc="5" dirty="0"/>
          </a:p>
        </p:txBody>
      </p:sp>
      <p:sp>
        <p:nvSpPr>
          <p:cNvPr id="4" name="object 4"/>
          <p:cNvSpPr txBox="1"/>
          <p:nvPr/>
        </p:nvSpPr>
        <p:spPr>
          <a:xfrm>
            <a:off x="8459298" y="2377389"/>
            <a:ext cx="5942502" cy="6367128"/>
          </a:xfrm>
          <a:prstGeom prst="rect">
            <a:avLst/>
          </a:prstGeom>
        </p:spPr>
        <p:txBody>
          <a:bodyPr vert="horz" wrap="square" lIns="0" tIns="186690" rIns="0" bIns="0" rtlCol="0">
            <a:spAutoFit/>
          </a:bodyPr>
          <a:lstStyle/>
          <a:p>
            <a:pPr marL="449580" indent="-436880">
              <a:lnSpc>
                <a:spcPct val="100000"/>
              </a:lnSpc>
              <a:spcBef>
                <a:spcPts val="1470"/>
              </a:spcBef>
              <a:buFont typeface="Arial"/>
              <a:buChar char="•"/>
              <a:tabLst>
                <a:tab pos="449580" algn="l"/>
                <a:tab pos="450215" algn="l"/>
              </a:tabLst>
            </a:pPr>
            <a:r>
              <a:rPr lang="en-US" sz="2300" spc="-10" dirty="0">
                <a:latin typeface="Century Gothic"/>
                <a:cs typeface="Century Gothic"/>
              </a:rPr>
              <a:t>Basic Facility Plan</a:t>
            </a:r>
          </a:p>
          <a:p>
            <a:pPr marL="906780" lvl="1" indent="-436880">
              <a:spcBef>
                <a:spcPts val="1470"/>
              </a:spcBef>
              <a:buFont typeface="Arial"/>
              <a:buChar char="•"/>
              <a:tabLst>
                <a:tab pos="449580" algn="l"/>
                <a:tab pos="450215" algn="l"/>
              </a:tabLst>
            </a:pPr>
            <a:r>
              <a:rPr lang="en-US" sz="1200" spc="-10" dirty="0">
                <a:latin typeface="Century Gothic"/>
                <a:cs typeface="Century Gothic"/>
              </a:rPr>
              <a:t>Include All Campuses</a:t>
            </a:r>
          </a:p>
          <a:p>
            <a:pPr marL="906780" lvl="1" indent="-436880">
              <a:spcBef>
                <a:spcPts val="1470"/>
              </a:spcBef>
              <a:buFont typeface="Arial"/>
              <a:buChar char="•"/>
              <a:tabLst>
                <a:tab pos="449580" algn="l"/>
                <a:tab pos="450215" algn="l"/>
              </a:tabLst>
            </a:pPr>
            <a:r>
              <a:rPr lang="en-US" sz="1200" spc="-10" dirty="0">
                <a:latin typeface="Century Gothic"/>
                <a:cs typeface="Century Gothic"/>
              </a:rPr>
              <a:t>Land Planning</a:t>
            </a:r>
          </a:p>
          <a:p>
            <a:pPr marL="906780" lvl="1" indent="-436880">
              <a:spcBef>
                <a:spcPts val="1470"/>
              </a:spcBef>
              <a:buFont typeface="Arial"/>
              <a:buChar char="•"/>
              <a:tabLst>
                <a:tab pos="449580" algn="l"/>
                <a:tab pos="450215" algn="l"/>
              </a:tabLst>
            </a:pPr>
            <a:r>
              <a:rPr lang="en-US" sz="1200" spc="-10" dirty="0">
                <a:latin typeface="Century Gothic"/>
                <a:cs typeface="Century Gothic"/>
              </a:rPr>
              <a:t>Campus Circulation</a:t>
            </a:r>
          </a:p>
          <a:p>
            <a:pPr marL="906780" lvl="1" indent="-436880">
              <a:spcBef>
                <a:spcPts val="1470"/>
              </a:spcBef>
              <a:buFont typeface="Arial"/>
              <a:buChar char="•"/>
              <a:tabLst>
                <a:tab pos="449580" algn="l"/>
                <a:tab pos="450215" algn="l"/>
              </a:tabLst>
            </a:pPr>
            <a:r>
              <a:rPr lang="en-US" sz="1200" spc="-10" dirty="0">
                <a:latin typeface="Century Gothic"/>
                <a:cs typeface="Century Gothic"/>
              </a:rPr>
              <a:t>Growth Projections For 10 Years</a:t>
            </a:r>
          </a:p>
          <a:p>
            <a:pPr marL="906780" lvl="1" indent="-436880">
              <a:spcBef>
                <a:spcPts val="1470"/>
              </a:spcBef>
              <a:buFont typeface="Arial"/>
              <a:buChar char="•"/>
              <a:tabLst>
                <a:tab pos="449580" algn="l"/>
                <a:tab pos="450215" algn="l"/>
              </a:tabLst>
            </a:pPr>
            <a:r>
              <a:rPr lang="en-US" sz="1200" spc="-10" dirty="0">
                <a:latin typeface="Century Gothic"/>
                <a:cs typeface="Century Gothic"/>
              </a:rPr>
              <a:t>Space Utilization</a:t>
            </a:r>
          </a:p>
          <a:p>
            <a:pPr marL="906780" lvl="1" indent="-436880">
              <a:spcBef>
                <a:spcPts val="1470"/>
              </a:spcBef>
              <a:buFont typeface="Arial"/>
              <a:buChar char="•"/>
              <a:tabLst>
                <a:tab pos="449580" algn="l"/>
                <a:tab pos="450215" algn="l"/>
              </a:tabLst>
            </a:pPr>
            <a:r>
              <a:rPr lang="en-US" sz="1200" spc="-10" dirty="0">
                <a:latin typeface="Century Gothic"/>
                <a:cs typeface="Century Gothic"/>
              </a:rPr>
              <a:t>Capacity Analysis</a:t>
            </a:r>
          </a:p>
          <a:p>
            <a:pPr marL="449580" indent="-436880">
              <a:lnSpc>
                <a:spcPct val="100000"/>
              </a:lnSpc>
              <a:spcBef>
                <a:spcPts val="1470"/>
              </a:spcBef>
              <a:buFont typeface="Arial"/>
              <a:buChar char="•"/>
              <a:tabLst>
                <a:tab pos="449580" algn="l"/>
                <a:tab pos="450215" algn="l"/>
              </a:tabLst>
            </a:pPr>
            <a:r>
              <a:rPr lang="en-US" sz="2300" spc="-10" dirty="0">
                <a:latin typeface="Century Gothic"/>
                <a:cs typeface="Century Gothic"/>
              </a:rPr>
              <a:t>Plan to Include Additional Services</a:t>
            </a:r>
          </a:p>
          <a:p>
            <a:pPr marL="906780" lvl="1" indent="-436880">
              <a:spcBef>
                <a:spcPts val="1470"/>
              </a:spcBef>
              <a:buFont typeface="Arial"/>
              <a:buChar char="•"/>
              <a:tabLst>
                <a:tab pos="449580" algn="l"/>
                <a:tab pos="450215" algn="l"/>
              </a:tabLst>
            </a:pPr>
            <a:r>
              <a:rPr lang="en-US" sz="1200" spc="-10" dirty="0">
                <a:latin typeface="Century Gothic"/>
                <a:cs typeface="Century Gothic"/>
              </a:rPr>
              <a:t>Existing Building Assessment</a:t>
            </a:r>
          </a:p>
          <a:p>
            <a:pPr marL="906780" lvl="1" indent="-436880">
              <a:spcBef>
                <a:spcPts val="1470"/>
              </a:spcBef>
              <a:buFont typeface="Arial"/>
              <a:buChar char="•"/>
              <a:tabLst>
                <a:tab pos="449580" algn="l"/>
                <a:tab pos="450215" algn="l"/>
              </a:tabLst>
            </a:pPr>
            <a:r>
              <a:rPr lang="en-US" sz="1200" spc="-10" dirty="0">
                <a:latin typeface="Century Gothic"/>
                <a:cs typeface="Century Gothic"/>
              </a:rPr>
              <a:t>Site Utilities Analysis</a:t>
            </a:r>
          </a:p>
          <a:p>
            <a:pPr marL="906780" lvl="1" indent="-436880">
              <a:spcBef>
                <a:spcPts val="1470"/>
              </a:spcBef>
              <a:buFont typeface="Arial"/>
              <a:buChar char="•"/>
              <a:tabLst>
                <a:tab pos="449580" algn="l"/>
                <a:tab pos="450215" algn="l"/>
              </a:tabLst>
            </a:pPr>
            <a:r>
              <a:rPr lang="en-US" sz="1200" spc="-10" dirty="0">
                <a:latin typeface="Century Gothic"/>
                <a:cs typeface="Century Gothic"/>
              </a:rPr>
              <a:t>Sustainability Planning</a:t>
            </a:r>
          </a:p>
          <a:p>
            <a:pPr marL="906780" lvl="1" indent="-436880">
              <a:spcBef>
                <a:spcPts val="1470"/>
              </a:spcBef>
              <a:buFont typeface="Arial"/>
              <a:buChar char="•"/>
              <a:tabLst>
                <a:tab pos="449580" algn="l"/>
                <a:tab pos="450215" algn="l"/>
              </a:tabLst>
            </a:pPr>
            <a:r>
              <a:rPr lang="en-US" sz="1200" spc="-10" dirty="0">
                <a:latin typeface="Century Gothic"/>
                <a:cs typeface="Century Gothic"/>
              </a:rPr>
              <a:t>Parking Planning</a:t>
            </a:r>
          </a:p>
          <a:p>
            <a:pPr marL="906780" lvl="1" indent="-436880">
              <a:spcBef>
                <a:spcPts val="1470"/>
              </a:spcBef>
              <a:buFont typeface="Arial"/>
              <a:buChar char="•"/>
              <a:tabLst>
                <a:tab pos="449580" algn="l"/>
                <a:tab pos="450215" algn="l"/>
              </a:tabLst>
            </a:pPr>
            <a:r>
              <a:rPr lang="en-US" sz="1200" spc="-10" dirty="0">
                <a:latin typeface="Century Gothic"/>
                <a:cs typeface="Century Gothic"/>
              </a:rPr>
              <a:t>Conceptual Level Project Budgets</a:t>
            </a:r>
          </a:p>
          <a:p>
            <a:pPr marL="906780" lvl="1" indent="-436880">
              <a:spcBef>
                <a:spcPts val="1470"/>
              </a:spcBef>
              <a:buFont typeface="Arial"/>
              <a:buChar char="•"/>
              <a:tabLst>
                <a:tab pos="449580" algn="l"/>
                <a:tab pos="450215" algn="l"/>
              </a:tabLst>
            </a:pPr>
            <a:r>
              <a:rPr lang="en-US" sz="1200" spc="-10" dirty="0">
                <a:latin typeface="Century Gothic"/>
                <a:cs typeface="Century Gothic"/>
              </a:rPr>
              <a:t>Implementation Planning</a:t>
            </a:r>
          </a:p>
          <a:p>
            <a:pPr marL="906780" lvl="1" indent="-436880">
              <a:spcBef>
                <a:spcPts val="1470"/>
              </a:spcBef>
              <a:buFont typeface="Arial"/>
              <a:buChar char="•"/>
              <a:tabLst>
                <a:tab pos="449580" algn="l"/>
                <a:tab pos="450215" algn="l"/>
              </a:tabLst>
            </a:pPr>
            <a:r>
              <a:rPr lang="en-US" sz="1200" spc="-10" dirty="0">
                <a:latin typeface="Century Gothic"/>
                <a:cs typeface="Century Gothic"/>
              </a:rPr>
              <a:t>Wayfinding Plan</a:t>
            </a:r>
          </a:p>
          <a:p>
            <a:pPr marL="906780" lvl="1" indent="-436880">
              <a:spcBef>
                <a:spcPts val="1470"/>
              </a:spcBef>
              <a:buFont typeface="Arial"/>
              <a:buChar char="•"/>
              <a:tabLst>
                <a:tab pos="449580" algn="l"/>
                <a:tab pos="450215" algn="l"/>
              </a:tabLst>
            </a:pPr>
            <a:r>
              <a:rPr lang="en-US" sz="1200" spc="-10" dirty="0">
                <a:latin typeface="Century Gothic"/>
                <a:cs typeface="Century Gothic"/>
              </a:rPr>
              <a:t>Foothill Campus Survey</a:t>
            </a:r>
            <a:endParaRPr sz="1200" dirty="0">
              <a:latin typeface="Century Gothic"/>
              <a:cs typeface="Century Gothic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8721852"/>
            <a:ext cx="15539085" cy="0"/>
          </a:xfrm>
          <a:custGeom>
            <a:avLst/>
            <a:gdLst/>
            <a:ahLst/>
            <a:cxnLst/>
            <a:rect l="l" t="t" r="r" b="b"/>
            <a:pathLst>
              <a:path w="15539085">
                <a:moveTo>
                  <a:pt x="0" y="0"/>
                </a:moveTo>
                <a:lnTo>
                  <a:pt x="15538704" y="0"/>
                </a:lnTo>
              </a:path>
            </a:pathLst>
          </a:custGeom>
          <a:ln w="15240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7351"/>
            <a:ext cx="7680959" cy="8064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59216" y="1558490"/>
            <a:ext cx="6094984" cy="48346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pc="5" dirty="0"/>
              <a:t>DISTRICT GUIDELINES FOR HGA</a:t>
            </a:r>
            <a:endParaRPr spc="5" dirty="0"/>
          </a:p>
        </p:txBody>
      </p:sp>
      <p:sp>
        <p:nvSpPr>
          <p:cNvPr id="4" name="object 4"/>
          <p:cNvSpPr txBox="1"/>
          <p:nvPr/>
        </p:nvSpPr>
        <p:spPr>
          <a:xfrm>
            <a:off x="8459298" y="2377389"/>
            <a:ext cx="5942502" cy="1440138"/>
          </a:xfrm>
          <a:prstGeom prst="rect">
            <a:avLst/>
          </a:prstGeom>
        </p:spPr>
        <p:txBody>
          <a:bodyPr vert="horz" wrap="square" lIns="0" tIns="186690" rIns="0" bIns="0" rtlCol="0">
            <a:spAutoFit/>
          </a:bodyPr>
          <a:lstStyle/>
          <a:p>
            <a:pPr marL="449580" indent="-436880">
              <a:lnSpc>
                <a:spcPct val="100000"/>
              </a:lnSpc>
              <a:spcBef>
                <a:spcPts val="1365"/>
              </a:spcBef>
              <a:buFont typeface="Arial"/>
              <a:buChar char="•"/>
              <a:tabLst>
                <a:tab pos="449580" algn="l"/>
                <a:tab pos="450215" algn="l"/>
              </a:tabLst>
            </a:pPr>
            <a:r>
              <a:rPr lang="en-US" sz="2300" dirty="0">
                <a:latin typeface="Century Gothic"/>
                <a:cs typeface="Century Gothic"/>
              </a:rPr>
              <a:t>Align With Educational Master Plan</a:t>
            </a:r>
          </a:p>
          <a:p>
            <a:pPr marL="449580" indent="-436880">
              <a:lnSpc>
                <a:spcPct val="100000"/>
              </a:lnSpc>
              <a:spcBef>
                <a:spcPts val="1365"/>
              </a:spcBef>
              <a:buFont typeface="Arial"/>
              <a:buChar char="•"/>
              <a:tabLst>
                <a:tab pos="449580" algn="l"/>
                <a:tab pos="450215" algn="l"/>
              </a:tabLst>
            </a:pPr>
            <a:r>
              <a:rPr lang="en-US" sz="2300" dirty="0">
                <a:latin typeface="Century Gothic"/>
                <a:cs typeface="Century Gothic"/>
              </a:rPr>
              <a:t>Timeline</a:t>
            </a:r>
          </a:p>
          <a:p>
            <a:pPr marL="906780" lvl="1" indent="-436880">
              <a:spcBef>
                <a:spcPts val="1365"/>
              </a:spcBef>
              <a:buFont typeface="Arial"/>
              <a:buChar char="•"/>
              <a:tabLst>
                <a:tab pos="449580" algn="l"/>
                <a:tab pos="450215" algn="l"/>
              </a:tabLst>
            </a:pPr>
            <a:r>
              <a:rPr lang="en-US" sz="1200" dirty="0">
                <a:latin typeface="Century Gothic"/>
                <a:cs typeface="Century Gothic"/>
              </a:rPr>
              <a:t>March 2020</a:t>
            </a:r>
            <a:endParaRPr sz="1200" dirty="0">
              <a:latin typeface="Century Gothic"/>
              <a:cs typeface="Century Gothic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8721852"/>
            <a:ext cx="15539085" cy="0"/>
          </a:xfrm>
          <a:custGeom>
            <a:avLst/>
            <a:gdLst/>
            <a:ahLst/>
            <a:cxnLst/>
            <a:rect l="l" t="t" r="r" b="b"/>
            <a:pathLst>
              <a:path w="15539085">
                <a:moveTo>
                  <a:pt x="0" y="0"/>
                </a:moveTo>
                <a:lnTo>
                  <a:pt x="15538704" y="0"/>
                </a:lnTo>
              </a:path>
            </a:pathLst>
          </a:custGeom>
          <a:ln w="15240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1610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21276" y="8848343"/>
            <a:ext cx="811329" cy="5532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7770" y="8924477"/>
            <a:ext cx="2106490" cy="3657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3547" y="655319"/>
            <a:ext cx="584200" cy="1161415"/>
          </a:xfrm>
          <a:custGeom>
            <a:avLst/>
            <a:gdLst/>
            <a:ahLst/>
            <a:cxnLst/>
            <a:rect l="l" t="t" r="r" b="b"/>
            <a:pathLst>
              <a:path w="584200" h="1161414">
                <a:moveTo>
                  <a:pt x="0" y="0"/>
                </a:moveTo>
                <a:lnTo>
                  <a:pt x="583692" y="0"/>
                </a:lnTo>
                <a:lnTo>
                  <a:pt x="583692" y="1161287"/>
                </a:lnTo>
                <a:lnTo>
                  <a:pt x="0" y="1161287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90026" y="1331517"/>
            <a:ext cx="3531870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50" spc="-50" dirty="0"/>
              <a:t>CAREER</a:t>
            </a:r>
            <a:r>
              <a:rPr sz="2550" spc="-65" dirty="0"/>
              <a:t> </a:t>
            </a:r>
            <a:r>
              <a:rPr sz="2550" spc="-5" dirty="0"/>
              <a:t>COMMUNITIES</a:t>
            </a:r>
            <a:endParaRPr sz="2550"/>
          </a:p>
        </p:txBody>
      </p:sp>
      <p:sp>
        <p:nvSpPr>
          <p:cNvPr id="6" name="object 6"/>
          <p:cNvSpPr/>
          <p:nvPr/>
        </p:nvSpPr>
        <p:spPr>
          <a:xfrm>
            <a:off x="1910338" y="1954582"/>
            <a:ext cx="11669772" cy="67662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97146" y="1293393"/>
            <a:ext cx="173355" cy="3654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US" sz="2300" spc="-5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23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9846" y="1363920"/>
            <a:ext cx="3960495" cy="424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285"/>
              </a:lnSpc>
              <a:tabLst>
                <a:tab pos="592455" algn="l"/>
              </a:tabLst>
            </a:pPr>
            <a:r>
              <a:rPr sz="3450" spc="-7" baseline="20531" dirty="0">
                <a:solidFill>
                  <a:srgbClr val="FFFFFF"/>
                </a:solidFill>
                <a:latin typeface="Calibri"/>
                <a:cs typeface="Calibri"/>
              </a:rPr>
              <a:t>3	</a:t>
            </a:r>
            <a:r>
              <a:rPr sz="3050" spc="-45" dirty="0">
                <a:latin typeface="Century Gothic"/>
                <a:cs typeface="Century Gothic"/>
              </a:rPr>
              <a:t>SCHEDULE</a:t>
            </a:r>
            <a:r>
              <a:rPr sz="3050" spc="-55" dirty="0">
                <a:latin typeface="Century Gothic"/>
                <a:cs typeface="Century Gothic"/>
              </a:rPr>
              <a:t> UPDATE</a:t>
            </a:r>
            <a:endParaRPr sz="3050">
              <a:latin typeface="Century Gothic"/>
              <a:cs typeface="Century Gothic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655319"/>
            <a:ext cx="15538704" cy="86395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90026" y="1343528"/>
            <a:ext cx="5790565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50" spc="-35" dirty="0"/>
              <a:t>DEMOGRAPHICS </a:t>
            </a:r>
            <a:r>
              <a:rPr sz="2550" dirty="0"/>
              <a:t>– </a:t>
            </a:r>
            <a:r>
              <a:rPr sz="2550" spc="-10" dirty="0"/>
              <a:t>RESIDENCY</a:t>
            </a:r>
            <a:r>
              <a:rPr sz="2550" spc="-70" dirty="0"/>
              <a:t> </a:t>
            </a:r>
            <a:r>
              <a:rPr sz="2550" spc="5" dirty="0"/>
              <a:t>STATUS</a:t>
            </a:r>
            <a:endParaRPr sz="2550"/>
          </a:p>
        </p:txBody>
      </p:sp>
      <p:sp>
        <p:nvSpPr>
          <p:cNvPr id="3" name="object 3"/>
          <p:cNvSpPr txBox="1"/>
          <p:nvPr/>
        </p:nvSpPr>
        <p:spPr>
          <a:xfrm>
            <a:off x="990165" y="2736644"/>
            <a:ext cx="5359400" cy="7258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4950" marR="5080" indent="-222250">
              <a:lnSpc>
                <a:spcPct val="102000"/>
              </a:lnSpc>
              <a:spcBef>
                <a:spcPts val="100"/>
              </a:spcBef>
              <a:buFont typeface="Arial"/>
              <a:buChar char="•"/>
              <a:tabLst>
                <a:tab pos="234950" algn="l"/>
                <a:tab pos="235585" algn="l"/>
              </a:tabLst>
            </a:pPr>
            <a:r>
              <a:rPr sz="1500" spc="20" dirty="0">
                <a:latin typeface="Century Gothic"/>
                <a:cs typeface="Century Gothic"/>
              </a:rPr>
              <a:t>65% Out </a:t>
            </a:r>
            <a:r>
              <a:rPr sz="1500" spc="15" dirty="0">
                <a:latin typeface="Century Gothic"/>
                <a:cs typeface="Century Gothic"/>
              </a:rPr>
              <a:t>of </a:t>
            </a:r>
            <a:r>
              <a:rPr sz="1500" spc="10" dirty="0">
                <a:latin typeface="Century Gothic"/>
                <a:cs typeface="Century Gothic"/>
              </a:rPr>
              <a:t>District </a:t>
            </a:r>
            <a:r>
              <a:rPr sz="1500" spc="15" dirty="0">
                <a:latin typeface="Century Gothic"/>
                <a:cs typeface="Century Gothic"/>
              </a:rPr>
              <a:t>– Focus </a:t>
            </a:r>
            <a:r>
              <a:rPr sz="1500" spc="20" dirty="0">
                <a:latin typeface="Century Gothic"/>
                <a:cs typeface="Century Gothic"/>
              </a:rPr>
              <a:t>on </a:t>
            </a:r>
            <a:r>
              <a:rPr sz="1500" spc="15" dirty="0">
                <a:latin typeface="Century Gothic"/>
                <a:cs typeface="Century Gothic"/>
              </a:rPr>
              <a:t>maintaining parking</a:t>
            </a:r>
            <a:r>
              <a:rPr sz="1500" spc="-145" dirty="0">
                <a:latin typeface="Century Gothic"/>
                <a:cs typeface="Century Gothic"/>
              </a:rPr>
              <a:t> </a:t>
            </a:r>
            <a:r>
              <a:rPr sz="1500" spc="20" dirty="0">
                <a:latin typeface="Century Gothic"/>
                <a:cs typeface="Century Gothic"/>
              </a:rPr>
              <a:t>and  </a:t>
            </a:r>
            <a:r>
              <a:rPr sz="1500" spc="15" dirty="0">
                <a:latin typeface="Century Gothic"/>
                <a:cs typeface="Century Gothic"/>
              </a:rPr>
              <a:t>providing amenities that encourage </a:t>
            </a:r>
            <a:r>
              <a:rPr sz="1500" spc="20" dirty="0">
                <a:latin typeface="Century Gothic"/>
                <a:cs typeface="Century Gothic"/>
              </a:rPr>
              <a:t>and </a:t>
            </a:r>
            <a:r>
              <a:rPr sz="1500" spc="15" dirty="0">
                <a:latin typeface="Century Gothic"/>
                <a:cs typeface="Century Gothic"/>
              </a:rPr>
              <a:t>support  </a:t>
            </a:r>
            <a:r>
              <a:rPr sz="1500" spc="20" dirty="0">
                <a:latin typeface="Century Gothic"/>
                <a:cs typeface="Century Gothic"/>
              </a:rPr>
              <a:t>commuter</a:t>
            </a:r>
            <a:r>
              <a:rPr sz="1500" spc="-20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students.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0165" y="3766039"/>
            <a:ext cx="5469890" cy="1346835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234950" indent="-222250">
              <a:lnSpc>
                <a:spcPct val="100000"/>
              </a:lnSpc>
              <a:spcBef>
                <a:spcPts val="894"/>
              </a:spcBef>
              <a:buFont typeface="Arial"/>
              <a:buChar char="•"/>
              <a:tabLst>
                <a:tab pos="234950" algn="l"/>
                <a:tab pos="235585" algn="l"/>
              </a:tabLst>
            </a:pPr>
            <a:r>
              <a:rPr sz="1500" spc="15" dirty="0">
                <a:latin typeface="Century Gothic"/>
                <a:cs typeface="Century Gothic"/>
              </a:rPr>
              <a:t>Improved/new outdoor</a:t>
            </a:r>
            <a:r>
              <a:rPr sz="1500" spc="-15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spaces</a:t>
            </a:r>
            <a:endParaRPr sz="1500">
              <a:latin typeface="Century Gothic"/>
              <a:cs typeface="Century Gothic"/>
            </a:endParaRPr>
          </a:p>
          <a:p>
            <a:pPr marL="234950" indent="-222250">
              <a:lnSpc>
                <a:spcPct val="100000"/>
              </a:lnSpc>
              <a:spcBef>
                <a:spcPts val="805"/>
              </a:spcBef>
              <a:buFont typeface="Arial"/>
              <a:buChar char="•"/>
              <a:tabLst>
                <a:tab pos="234950" algn="l"/>
                <a:tab pos="235585" algn="l"/>
              </a:tabLst>
            </a:pPr>
            <a:r>
              <a:rPr sz="1500" spc="15" dirty="0">
                <a:latin typeface="Century Gothic"/>
                <a:cs typeface="Century Gothic"/>
              </a:rPr>
              <a:t>Improved </a:t>
            </a:r>
            <a:r>
              <a:rPr sz="1500" spc="10" dirty="0">
                <a:latin typeface="Century Gothic"/>
                <a:cs typeface="Century Gothic"/>
              </a:rPr>
              <a:t>traffic </a:t>
            </a:r>
            <a:r>
              <a:rPr sz="1500" spc="15" dirty="0">
                <a:latin typeface="Century Gothic"/>
                <a:cs typeface="Century Gothic"/>
              </a:rPr>
              <a:t>flow, </a:t>
            </a:r>
            <a:r>
              <a:rPr sz="1500" spc="10" dirty="0">
                <a:latin typeface="Century Gothic"/>
                <a:cs typeface="Century Gothic"/>
              </a:rPr>
              <a:t>especially </a:t>
            </a:r>
            <a:r>
              <a:rPr sz="1500" spc="15" dirty="0">
                <a:latin typeface="Century Gothic"/>
                <a:cs typeface="Century Gothic"/>
              </a:rPr>
              <a:t>into </a:t>
            </a:r>
            <a:r>
              <a:rPr sz="1500" spc="20" dirty="0">
                <a:latin typeface="Century Gothic"/>
                <a:cs typeface="Century Gothic"/>
              </a:rPr>
              <a:t>and </a:t>
            </a:r>
            <a:r>
              <a:rPr sz="1500" spc="15" dirty="0">
                <a:latin typeface="Century Gothic"/>
                <a:cs typeface="Century Gothic"/>
              </a:rPr>
              <a:t>out of</a:t>
            </a:r>
            <a:r>
              <a:rPr sz="1500" spc="-114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parking</a:t>
            </a:r>
            <a:endParaRPr sz="1500">
              <a:latin typeface="Century Gothic"/>
              <a:cs typeface="Century Gothic"/>
            </a:endParaRPr>
          </a:p>
          <a:p>
            <a:pPr marL="234950" indent="-222250">
              <a:lnSpc>
                <a:spcPct val="100000"/>
              </a:lnSpc>
              <a:spcBef>
                <a:spcPts val="805"/>
              </a:spcBef>
              <a:buFont typeface="Arial"/>
              <a:buChar char="•"/>
              <a:tabLst>
                <a:tab pos="234950" algn="l"/>
                <a:tab pos="235585" algn="l"/>
              </a:tabLst>
            </a:pPr>
            <a:r>
              <a:rPr sz="1500" spc="15" dirty="0">
                <a:latin typeface="Century Gothic"/>
                <a:cs typeface="Century Gothic"/>
              </a:rPr>
              <a:t>Enlarged/improved</a:t>
            </a:r>
            <a:r>
              <a:rPr sz="1500" spc="-10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Centers</a:t>
            </a:r>
            <a:endParaRPr sz="1500">
              <a:latin typeface="Century Gothic"/>
              <a:cs typeface="Century Gothic"/>
            </a:endParaRPr>
          </a:p>
          <a:p>
            <a:pPr marL="234950" indent="-222250">
              <a:lnSpc>
                <a:spcPct val="100000"/>
              </a:lnSpc>
              <a:spcBef>
                <a:spcPts val="790"/>
              </a:spcBef>
              <a:buFont typeface="Arial"/>
              <a:buChar char="•"/>
              <a:tabLst>
                <a:tab pos="234950" algn="l"/>
                <a:tab pos="235585" algn="l"/>
              </a:tabLst>
            </a:pPr>
            <a:r>
              <a:rPr sz="1500" spc="25" dirty="0">
                <a:latin typeface="Century Gothic"/>
                <a:cs typeface="Century Gothic"/>
              </a:rPr>
              <a:t>More </a:t>
            </a:r>
            <a:r>
              <a:rPr sz="1500" spc="15" dirty="0">
                <a:latin typeface="Century Gothic"/>
                <a:cs typeface="Century Gothic"/>
              </a:rPr>
              <a:t>student lounge </a:t>
            </a:r>
            <a:r>
              <a:rPr sz="1500" spc="20" dirty="0">
                <a:latin typeface="Century Gothic"/>
                <a:cs typeface="Century Gothic"/>
              </a:rPr>
              <a:t>and </a:t>
            </a:r>
            <a:r>
              <a:rPr sz="1500" spc="15" dirty="0">
                <a:latin typeface="Century Gothic"/>
                <a:cs typeface="Century Gothic"/>
              </a:rPr>
              <a:t>study</a:t>
            </a:r>
            <a:r>
              <a:rPr sz="1500" spc="-114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spaces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7146" y="1293393"/>
            <a:ext cx="182403" cy="3654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US" sz="2300" spc="-5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2300" dirty="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973561" y="3951732"/>
            <a:ext cx="0" cy="2261870"/>
          </a:xfrm>
          <a:custGeom>
            <a:avLst/>
            <a:gdLst/>
            <a:ahLst/>
            <a:cxnLst/>
            <a:rect l="l" t="t" r="r" b="b"/>
            <a:pathLst>
              <a:path h="2261870">
                <a:moveTo>
                  <a:pt x="0" y="0"/>
                </a:moveTo>
                <a:lnTo>
                  <a:pt x="0" y="2261616"/>
                </a:lnTo>
              </a:path>
            </a:pathLst>
          </a:custGeom>
          <a:ln w="13716">
            <a:solidFill>
              <a:srgbClr val="4F81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954511" y="3939540"/>
            <a:ext cx="40005" cy="2286000"/>
          </a:xfrm>
          <a:custGeom>
            <a:avLst/>
            <a:gdLst/>
            <a:ahLst/>
            <a:cxnLst/>
            <a:rect l="l" t="t" r="r" b="b"/>
            <a:pathLst>
              <a:path w="40004" h="2286000">
                <a:moveTo>
                  <a:pt x="39624" y="4572"/>
                </a:moveTo>
                <a:lnTo>
                  <a:pt x="33528" y="0"/>
                </a:lnTo>
                <a:lnTo>
                  <a:pt x="9144" y="0"/>
                </a:lnTo>
                <a:lnTo>
                  <a:pt x="6096" y="1524"/>
                </a:lnTo>
                <a:lnTo>
                  <a:pt x="1524" y="6096"/>
                </a:lnTo>
                <a:lnTo>
                  <a:pt x="0" y="9144"/>
                </a:lnTo>
                <a:lnTo>
                  <a:pt x="0" y="2273808"/>
                </a:lnTo>
                <a:lnTo>
                  <a:pt x="12192" y="24384"/>
                </a:lnTo>
                <a:lnTo>
                  <a:pt x="13650" y="22925"/>
                </a:lnTo>
                <a:lnTo>
                  <a:pt x="13716" y="12192"/>
                </a:lnTo>
                <a:lnTo>
                  <a:pt x="19050" y="17526"/>
                </a:lnTo>
                <a:lnTo>
                  <a:pt x="24384" y="12192"/>
                </a:lnTo>
                <a:lnTo>
                  <a:pt x="24384" y="22860"/>
                </a:lnTo>
                <a:lnTo>
                  <a:pt x="25908" y="24384"/>
                </a:lnTo>
                <a:lnTo>
                  <a:pt x="25908" y="2022517"/>
                </a:lnTo>
                <a:lnTo>
                  <a:pt x="38100" y="12192"/>
                </a:lnTo>
                <a:lnTo>
                  <a:pt x="39624" y="4572"/>
                </a:lnTo>
                <a:close/>
              </a:path>
              <a:path w="40004" h="2286000">
                <a:moveTo>
                  <a:pt x="25908" y="2022517"/>
                </a:moveTo>
                <a:lnTo>
                  <a:pt x="25908" y="24384"/>
                </a:lnTo>
                <a:lnTo>
                  <a:pt x="13642" y="24384"/>
                </a:lnTo>
                <a:lnTo>
                  <a:pt x="0" y="2273808"/>
                </a:lnTo>
                <a:lnTo>
                  <a:pt x="24384" y="2273808"/>
                </a:lnTo>
                <a:lnTo>
                  <a:pt x="25908" y="2022517"/>
                </a:lnTo>
                <a:close/>
              </a:path>
              <a:path w="40004" h="2286000">
                <a:moveTo>
                  <a:pt x="24384" y="2281428"/>
                </a:moveTo>
                <a:lnTo>
                  <a:pt x="24384" y="2273808"/>
                </a:lnTo>
                <a:lnTo>
                  <a:pt x="0" y="2273808"/>
                </a:lnTo>
                <a:lnTo>
                  <a:pt x="0" y="2281428"/>
                </a:lnTo>
                <a:lnTo>
                  <a:pt x="6096" y="2286000"/>
                </a:lnTo>
                <a:lnTo>
                  <a:pt x="19812" y="2286000"/>
                </a:lnTo>
                <a:lnTo>
                  <a:pt x="24384" y="2281428"/>
                </a:lnTo>
                <a:close/>
              </a:path>
              <a:path w="40004" h="2286000">
                <a:moveTo>
                  <a:pt x="13650" y="22925"/>
                </a:moveTo>
                <a:lnTo>
                  <a:pt x="12192" y="24384"/>
                </a:lnTo>
                <a:lnTo>
                  <a:pt x="13642" y="24384"/>
                </a:lnTo>
                <a:lnTo>
                  <a:pt x="13650" y="22925"/>
                </a:lnTo>
                <a:close/>
              </a:path>
              <a:path w="40004" h="2286000">
                <a:moveTo>
                  <a:pt x="13642" y="24384"/>
                </a:moveTo>
                <a:lnTo>
                  <a:pt x="12192" y="24384"/>
                </a:lnTo>
                <a:lnTo>
                  <a:pt x="12192" y="263482"/>
                </a:lnTo>
                <a:lnTo>
                  <a:pt x="13642" y="24384"/>
                </a:lnTo>
                <a:close/>
              </a:path>
              <a:path w="40004" h="2286000">
                <a:moveTo>
                  <a:pt x="25908" y="24384"/>
                </a:moveTo>
                <a:lnTo>
                  <a:pt x="19050" y="17526"/>
                </a:lnTo>
                <a:lnTo>
                  <a:pt x="13650" y="22925"/>
                </a:lnTo>
                <a:lnTo>
                  <a:pt x="13642" y="24384"/>
                </a:lnTo>
                <a:lnTo>
                  <a:pt x="25908" y="24384"/>
                </a:lnTo>
                <a:close/>
              </a:path>
              <a:path w="40004" h="2286000">
                <a:moveTo>
                  <a:pt x="19050" y="17526"/>
                </a:moveTo>
                <a:lnTo>
                  <a:pt x="13716" y="12192"/>
                </a:lnTo>
                <a:lnTo>
                  <a:pt x="13650" y="22925"/>
                </a:lnTo>
                <a:lnTo>
                  <a:pt x="19050" y="17526"/>
                </a:lnTo>
                <a:close/>
              </a:path>
              <a:path w="40004" h="2286000">
                <a:moveTo>
                  <a:pt x="24384" y="22860"/>
                </a:moveTo>
                <a:lnTo>
                  <a:pt x="24384" y="12192"/>
                </a:lnTo>
                <a:lnTo>
                  <a:pt x="19050" y="17526"/>
                </a:lnTo>
                <a:lnTo>
                  <a:pt x="24384" y="2286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966704" y="3951732"/>
            <a:ext cx="269875" cy="2261870"/>
          </a:xfrm>
          <a:custGeom>
            <a:avLst/>
            <a:gdLst/>
            <a:ahLst/>
            <a:cxnLst/>
            <a:rect l="l" t="t" r="r" b="b"/>
            <a:pathLst>
              <a:path w="269875" h="2261870">
                <a:moveTo>
                  <a:pt x="269748" y="15239"/>
                </a:moveTo>
                <a:lnTo>
                  <a:pt x="218541" y="10143"/>
                </a:lnTo>
                <a:lnTo>
                  <a:pt x="167335" y="5925"/>
                </a:lnTo>
                <a:lnTo>
                  <a:pt x="116128" y="2731"/>
                </a:lnTo>
                <a:lnTo>
                  <a:pt x="64922" y="707"/>
                </a:lnTo>
                <a:lnTo>
                  <a:pt x="13716" y="0"/>
                </a:lnTo>
                <a:lnTo>
                  <a:pt x="0" y="2261616"/>
                </a:lnTo>
                <a:lnTo>
                  <a:pt x="269748" y="15239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954521" y="3939540"/>
            <a:ext cx="294640" cy="2287905"/>
          </a:xfrm>
          <a:custGeom>
            <a:avLst/>
            <a:gdLst/>
            <a:ahLst/>
            <a:cxnLst/>
            <a:rect l="l" t="t" r="r" b="b"/>
            <a:pathLst>
              <a:path w="294640" h="2287904">
                <a:moveTo>
                  <a:pt x="280406" y="143178"/>
                </a:moveTo>
                <a:lnTo>
                  <a:pt x="280406" y="39624"/>
                </a:lnTo>
                <a:lnTo>
                  <a:pt x="268234" y="38436"/>
                </a:lnTo>
                <a:lnTo>
                  <a:pt x="25681" y="2058339"/>
                </a:lnTo>
                <a:lnTo>
                  <a:pt x="24374" y="2273808"/>
                </a:lnTo>
                <a:lnTo>
                  <a:pt x="0" y="2272284"/>
                </a:lnTo>
                <a:lnTo>
                  <a:pt x="0" y="2279916"/>
                </a:lnTo>
                <a:lnTo>
                  <a:pt x="4562" y="2286000"/>
                </a:lnTo>
                <a:lnTo>
                  <a:pt x="12182" y="2286000"/>
                </a:lnTo>
                <a:lnTo>
                  <a:pt x="18278" y="2287524"/>
                </a:lnTo>
                <a:lnTo>
                  <a:pt x="24374" y="2281428"/>
                </a:lnTo>
                <a:lnTo>
                  <a:pt x="24374" y="2275332"/>
                </a:lnTo>
                <a:lnTo>
                  <a:pt x="280406" y="143178"/>
                </a:lnTo>
                <a:close/>
              </a:path>
              <a:path w="294640" h="2287904">
                <a:moveTo>
                  <a:pt x="25681" y="2058339"/>
                </a:moveTo>
                <a:lnTo>
                  <a:pt x="0" y="2272284"/>
                </a:lnTo>
                <a:lnTo>
                  <a:pt x="24374" y="2273808"/>
                </a:lnTo>
                <a:lnTo>
                  <a:pt x="25681" y="2058339"/>
                </a:lnTo>
                <a:close/>
              </a:path>
              <a:path w="294640" h="2287904">
                <a:moveTo>
                  <a:pt x="294122" y="28956"/>
                </a:moveTo>
                <a:lnTo>
                  <a:pt x="294122" y="22860"/>
                </a:lnTo>
                <a:lnTo>
                  <a:pt x="289550" y="18287"/>
                </a:lnTo>
                <a:lnTo>
                  <a:pt x="219446" y="9144"/>
                </a:lnTo>
                <a:lnTo>
                  <a:pt x="155438" y="4572"/>
                </a:lnTo>
                <a:lnTo>
                  <a:pt x="91430" y="1524"/>
                </a:lnTo>
                <a:lnTo>
                  <a:pt x="27422" y="0"/>
                </a:lnTo>
                <a:lnTo>
                  <a:pt x="24374" y="0"/>
                </a:lnTo>
                <a:lnTo>
                  <a:pt x="19802" y="1524"/>
                </a:lnTo>
                <a:lnTo>
                  <a:pt x="15230" y="6096"/>
                </a:lnTo>
                <a:lnTo>
                  <a:pt x="15230" y="9144"/>
                </a:lnTo>
                <a:lnTo>
                  <a:pt x="13706" y="12192"/>
                </a:lnTo>
                <a:lnTo>
                  <a:pt x="0" y="2272202"/>
                </a:lnTo>
                <a:lnTo>
                  <a:pt x="25681" y="2058339"/>
                </a:lnTo>
                <a:lnTo>
                  <a:pt x="25898" y="24384"/>
                </a:lnTo>
                <a:lnTo>
                  <a:pt x="38090" y="12192"/>
                </a:lnTo>
                <a:lnTo>
                  <a:pt x="38090" y="24674"/>
                </a:lnTo>
                <a:lnTo>
                  <a:pt x="89906" y="25908"/>
                </a:lnTo>
                <a:lnTo>
                  <a:pt x="153914" y="28956"/>
                </a:lnTo>
                <a:lnTo>
                  <a:pt x="217922" y="33527"/>
                </a:lnTo>
                <a:lnTo>
                  <a:pt x="268234" y="38436"/>
                </a:lnTo>
                <a:lnTo>
                  <a:pt x="269738" y="25908"/>
                </a:lnTo>
                <a:lnTo>
                  <a:pt x="280406" y="39624"/>
                </a:lnTo>
                <a:lnTo>
                  <a:pt x="280406" y="143178"/>
                </a:lnTo>
                <a:lnTo>
                  <a:pt x="294122" y="28956"/>
                </a:lnTo>
                <a:close/>
              </a:path>
              <a:path w="294640" h="2287904">
                <a:moveTo>
                  <a:pt x="38090" y="12192"/>
                </a:moveTo>
                <a:lnTo>
                  <a:pt x="25898" y="24384"/>
                </a:lnTo>
                <a:lnTo>
                  <a:pt x="38015" y="24672"/>
                </a:lnTo>
                <a:lnTo>
                  <a:pt x="38090" y="12192"/>
                </a:lnTo>
                <a:close/>
              </a:path>
              <a:path w="294640" h="2287904">
                <a:moveTo>
                  <a:pt x="38015" y="24672"/>
                </a:moveTo>
                <a:lnTo>
                  <a:pt x="25898" y="24384"/>
                </a:lnTo>
                <a:lnTo>
                  <a:pt x="25898" y="2022517"/>
                </a:lnTo>
                <a:lnTo>
                  <a:pt x="38015" y="24672"/>
                </a:lnTo>
                <a:close/>
              </a:path>
              <a:path w="294640" h="2287904">
                <a:moveTo>
                  <a:pt x="38090" y="24674"/>
                </a:moveTo>
                <a:lnTo>
                  <a:pt x="38090" y="12192"/>
                </a:lnTo>
                <a:lnTo>
                  <a:pt x="38015" y="24672"/>
                </a:lnTo>
                <a:close/>
              </a:path>
              <a:path w="294640" h="2287904">
                <a:moveTo>
                  <a:pt x="280406" y="39624"/>
                </a:moveTo>
                <a:lnTo>
                  <a:pt x="269738" y="25908"/>
                </a:lnTo>
                <a:lnTo>
                  <a:pt x="268234" y="38436"/>
                </a:lnTo>
                <a:lnTo>
                  <a:pt x="280406" y="396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966704" y="3966971"/>
            <a:ext cx="685800" cy="2246630"/>
          </a:xfrm>
          <a:custGeom>
            <a:avLst/>
            <a:gdLst/>
            <a:ahLst/>
            <a:cxnLst/>
            <a:rect l="l" t="t" r="r" b="b"/>
            <a:pathLst>
              <a:path w="685800" h="2246629">
                <a:moveTo>
                  <a:pt x="685800" y="91439"/>
                </a:moveTo>
                <a:lnTo>
                  <a:pt x="634793" y="75509"/>
                </a:lnTo>
                <a:lnTo>
                  <a:pt x="583501" y="60864"/>
                </a:lnTo>
                <a:lnTo>
                  <a:pt x="531923" y="47505"/>
                </a:lnTo>
                <a:lnTo>
                  <a:pt x="480060" y="35433"/>
                </a:lnTo>
                <a:lnTo>
                  <a:pt x="427910" y="24645"/>
                </a:lnTo>
                <a:lnTo>
                  <a:pt x="375475" y="15144"/>
                </a:lnTo>
                <a:lnTo>
                  <a:pt x="322754" y="6929"/>
                </a:lnTo>
                <a:lnTo>
                  <a:pt x="269748" y="0"/>
                </a:lnTo>
                <a:lnTo>
                  <a:pt x="0" y="2246376"/>
                </a:lnTo>
                <a:lnTo>
                  <a:pt x="685800" y="91439"/>
                </a:lnTo>
                <a:close/>
              </a:path>
            </a:pathLst>
          </a:custGeom>
          <a:solidFill>
            <a:srgbClr val="9BBA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954511" y="3954779"/>
            <a:ext cx="710565" cy="2272665"/>
          </a:xfrm>
          <a:custGeom>
            <a:avLst/>
            <a:gdLst/>
            <a:ahLst/>
            <a:cxnLst/>
            <a:rect l="l" t="t" r="r" b="b"/>
            <a:pathLst>
              <a:path w="710565" h="2272665">
                <a:moveTo>
                  <a:pt x="710184" y="106680"/>
                </a:moveTo>
                <a:lnTo>
                  <a:pt x="710184" y="100584"/>
                </a:lnTo>
                <a:lnTo>
                  <a:pt x="707136" y="94487"/>
                </a:lnTo>
                <a:lnTo>
                  <a:pt x="650748" y="76200"/>
                </a:lnTo>
                <a:lnTo>
                  <a:pt x="598932" y="60960"/>
                </a:lnTo>
                <a:lnTo>
                  <a:pt x="495300" y="36575"/>
                </a:lnTo>
                <a:lnTo>
                  <a:pt x="388620" y="15240"/>
                </a:lnTo>
                <a:lnTo>
                  <a:pt x="336804" y="7620"/>
                </a:lnTo>
                <a:lnTo>
                  <a:pt x="283464" y="0"/>
                </a:lnTo>
                <a:lnTo>
                  <a:pt x="280416" y="0"/>
                </a:lnTo>
                <a:lnTo>
                  <a:pt x="271272" y="4572"/>
                </a:lnTo>
                <a:lnTo>
                  <a:pt x="269748" y="7620"/>
                </a:lnTo>
                <a:lnTo>
                  <a:pt x="269748" y="10668"/>
                </a:lnTo>
                <a:lnTo>
                  <a:pt x="0" y="2257044"/>
                </a:lnTo>
                <a:lnTo>
                  <a:pt x="0" y="2263140"/>
                </a:lnTo>
                <a:lnTo>
                  <a:pt x="1524" y="2266188"/>
                </a:lnTo>
                <a:lnTo>
                  <a:pt x="1524" y="2255520"/>
                </a:lnTo>
                <a:lnTo>
                  <a:pt x="39185" y="2136832"/>
                </a:lnTo>
                <a:lnTo>
                  <a:pt x="280416" y="127938"/>
                </a:lnTo>
                <a:lnTo>
                  <a:pt x="280416" y="24384"/>
                </a:lnTo>
                <a:lnTo>
                  <a:pt x="294132" y="13716"/>
                </a:lnTo>
                <a:lnTo>
                  <a:pt x="294132" y="26343"/>
                </a:lnTo>
                <a:lnTo>
                  <a:pt x="333756" y="32004"/>
                </a:lnTo>
                <a:lnTo>
                  <a:pt x="385572" y="39624"/>
                </a:lnTo>
                <a:lnTo>
                  <a:pt x="437388" y="48768"/>
                </a:lnTo>
                <a:lnTo>
                  <a:pt x="489204" y="59436"/>
                </a:lnTo>
                <a:lnTo>
                  <a:pt x="541020" y="71628"/>
                </a:lnTo>
                <a:lnTo>
                  <a:pt x="592836" y="85344"/>
                </a:lnTo>
                <a:lnTo>
                  <a:pt x="643128" y="99060"/>
                </a:lnTo>
                <a:lnTo>
                  <a:pt x="682157" y="110539"/>
                </a:lnTo>
                <a:lnTo>
                  <a:pt x="685800" y="99060"/>
                </a:lnTo>
                <a:lnTo>
                  <a:pt x="694944" y="114300"/>
                </a:lnTo>
                <a:lnTo>
                  <a:pt x="694944" y="154601"/>
                </a:lnTo>
                <a:lnTo>
                  <a:pt x="710184" y="106680"/>
                </a:lnTo>
                <a:close/>
              </a:path>
              <a:path w="710565" h="2272665">
                <a:moveTo>
                  <a:pt x="39185" y="2136832"/>
                </a:moveTo>
                <a:lnTo>
                  <a:pt x="1524" y="2255520"/>
                </a:lnTo>
                <a:lnTo>
                  <a:pt x="24384" y="2260092"/>
                </a:lnTo>
                <a:lnTo>
                  <a:pt x="39185" y="2136832"/>
                </a:lnTo>
                <a:close/>
              </a:path>
              <a:path w="710565" h="2272665">
                <a:moveTo>
                  <a:pt x="694944" y="154601"/>
                </a:moveTo>
                <a:lnTo>
                  <a:pt x="694944" y="114300"/>
                </a:lnTo>
                <a:lnTo>
                  <a:pt x="682157" y="110539"/>
                </a:lnTo>
                <a:lnTo>
                  <a:pt x="39185" y="2136832"/>
                </a:lnTo>
                <a:lnTo>
                  <a:pt x="24384" y="2260092"/>
                </a:lnTo>
                <a:lnTo>
                  <a:pt x="1524" y="2255520"/>
                </a:lnTo>
                <a:lnTo>
                  <a:pt x="1524" y="2266188"/>
                </a:lnTo>
                <a:lnTo>
                  <a:pt x="3048" y="2269236"/>
                </a:lnTo>
                <a:lnTo>
                  <a:pt x="9144" y="2270760"/>
                </a:lnTo>
                <a:lnTo>
                  <a:pt x="16764" y="2272284"/>
                </a:lnTo>
                <a:lnTo>
                  <a:pt x="22860" y="2269236"/>
                </a:lnTo>
                <a:lnTo>
                  <a:pt x="24384" y="2263140"/>
                </a:lnTo>
                <a:lnTo>
                  <a:pt x="694944" y="154601"/>
                </a:lnTo>
                <a:close/>
              </a:path>
              <a:path w="710565" h="2272665">
                <a:moveTo>
                  <a:pt x="294132" y="13716"/>
                </a:moveTo>
                <a:lnTo>
                  <a:pt x="280416" y="24384"/>
                </a:lnTo>
                <a:lnTo>
                  <a:pt x="292641" y="26130"/>
                </a:lnTo>
                <a:lnTo>
                  <a:pt x="294132" y="13716"/>
                </a:lnTo>
                <a:close/>
              </a:path>
              <a:path w="710565" h="2272665">
                <a:moveTo>
                  <a:pt x="292641" y="26130"/>
                </a:moveTo>
                <a:lnTo>
                  <a:pt x="280416" y="24384"/>
                </a:lnTo>
                <a:lnTo>
                  <a:pt x="280416" y="127938"/>
                </a:lnTo>
                <a:lnTo>
                  <a:pt x="292641" y="26130"/>
                </a:lnTo>
                <a:close/>
              </a:path>
              <a:path w="710565" h="2272665">
                <a:moveTo>
                  <a:pt x="294132" y="26343"/>
                </a:moveTo>
                <a:lnTo>
                  <a:pt x="294132" y="13716"/>
                </a:lnTo>
                <a:lnTo>
                  <a:pt x="292641" y="26130"/>
                </a:lnTo>
                <a:lnTo>
                  <a:pt x="294132" y="26343"/>
                </a:lnTo>
                <a:close/>
              </a:path>
              <a:path w="710565" h="2272665">
                <a:moveTo>
                  <a:pt x="694944" y="114300"/>
                </a:moveTo>
                <a:lnTo>
                  <a:pt x="685800" y="99060"/>
                </a:lnTo>
                <a:lnTo>
                  <a:pt x="682157" y="110539"/>
                </a:lnTo>
                <a:lnTo>
                  <a:pt x="694944" y="1143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966704" y="4058411"/>
            <a:ext cx="1164590" cy="2155190"/>
          </a:xfrm>
          <a:custGeom>
            <a:avLst/>
            <a:gdLst/>
            <a:ahLst/>
            <a:cxnLst/>
            <a:rect l="l" t="t" r="r" b="b"/>
            <a:pathLst>
              <a:path w="1164590" h="2155190">
                <a:moveTo>
                  <a:pt x="1164336" y="214884"/>
                </a:moveTo>
                <a:lnTo>
                  <a:pt x="1118800" y="188416"/>
                </a:lnTo>
                <a:lnTo>
                  <a:pt x="1072725" y="162982"/>
                </a:lnTo>
                <a:lnTo>
                  <a:pt x="1026119" y="138609"/>
                </a:lnTo>
                <a:lnTo>
                  <a:pt x="978993" y="115324"/>
                </a:lnTo>
                <a:lnTo>
                  <a:pt x="931354" y="93154"/>
                </a:lnTo>
                <a:lnTo>
                  <a:pt x="883212" y="72127"/>
                </a:lnTo>
                <a:lnTo>
                  <a:pt x="834577" y="52271"/>
                </a:lnTo>
                <a:lnTo>
                  <a:pt x="785457" y="33613"/>
                </a:lnTo>
                <a:lnTo>
                  <a:pt x="735861" y="16180"/>
                </a:lnTo>
                <a:lnTo>
                  <a:pt x="685800" y="0"/>
                </a:lnTo>
                <a:lnTo>
                  <a:pt x="0" y="2154936"/>
                </a:lnTo>
                <a:lnTo>
                  <a:pt x="1164336" y="214884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952988" y="4044696"/>
            <a:ext cx="1190625" cy="2182495"/>
          </a:xfrm>
          <a:custGeom>
            <a:avLst/>
            <a:gdLst/>
            <a:ahLst/>
            <a:cxnLst/>
            <a:rect l="l" t="t" r="r" b="b"/>
            <a:pathLst>
              <a:path w="1190625" h="2182495">
                <a:moveTo>
                  <a:pt x="25431" y="2173001"/>
                </a:moveTo>
                <a:lnTo>
                  <a:pt x="3890" y="2162949"/>
                </a:lnTo>
                <a:lnTo>
                  <a:pt x="3047" y="2165604"/>
                </a:lnTo>
                <a:lnTo>
                  <a:pt x="0" y="2171700"/>
                </a:lnTo>
                <a:lnTo>
                  <a:pt x="3047" y="2177795"/>
                </a:lnTo>
                <a:lnTo>
                  <a:pt x="9143" y="2180843"/>
                </a:lnTo>
                <a:lnTo>
                  <a:pt x="15239" y="2182367"/>
                </a:lnTo>
                <a:lnTo>
                  <a:pt x="21335" y="2180843"/>
                </a:lnTo>
                <a:lnTo>
                  <a:pt x="24383" y="2174748"/>
                </a:lnTo>
                <a:lnTo>
                  <a:pt x="25431" y="2173001"/>
                </a:lnTo>
                <a:close/>
              </a:path>
              <a:path w="1190625" h="2182495">
                <a:moveTo>
                  <a:pt x="5100" y="2159136"/>
                </a:moveTo>
                <a:lnTo>
                  <a:pt x="3047" y="2162555"/>
                </a:lnTo>
                <a:lnTo>
                  <a:pt x="3890" y="2162949"/>
                </a:lnTo>
                <a:lnTo>
                  <a:pt x="5100" y="2159136"/>
                </a:lnTo>
                <a:close/>
              </a:path>
              <a:path w="1190625" h="2182495">
                <a:moveTo>
                  <a:pt x="58892" y="2069506"/>
                </a:moveTo>
                <a:lnTo>
                  <a:pt x="5100" y="2159136"/>
                </a:lnTo>
                <a:lnTo>
                  <a:pt x="3890" y="2162949"/>
                </a:lnTo>
                <a:lnTo>
                  <a:pt x="25431" y="2173001"/>
                </a:lnTo>
                <a:lnTo>
                  <a:pt x="26594" y="2171064"/>
                </a:lnTo>
                <a:lnTo>
                  <a:pt x="58892" y="2069506"/>
                </a:lnTo>
                <a:close/>
              </a:path>
              <a:path w="1190625" h="2182495">
                <a:moveTo>
                  <a:pt x="1190243" y="233171"/>
                </a:moveTo>
                <a:lnTo>
                  <a:pt x="1190243" y="225551"/>
                </a:lnTo>
                <a:lnTo>
                  <a:pt x="1187195" y="219455"/>
                </a:lnTo>
                <a:lnTo>
                  <a:pt x="1184147" y="217931"/>
                </a:lnTo>
                <a:lnTo>
                  <a:pt x="1068323" y="153924"/>
                </a:lnTo>
                <a:lnTo>
                  <a:pt x="1010411" y="123443"/>
                </a:lnTo>
                <a:lnTo>
                  <a:pt x="949451" y="96012"/>
                </a:lnTo>
                <a:lnTo>
                  <a:pt x="890015" y="70103"/>
                </a:lnTo>
                <a:lnTo>
                  <a:pt x="827531" y="45719"/>
                </a:lnTo>
                <a:lnTo>
                  <a:pt x="766571" y="22859"/>
                </a:lnTo>
                <a:lnTo>
                  <a:pt x="704087" y="1524"/>
                </a:lnTo>
                <a:lnTo>
                  <a:pt x="701039" y="0"/>
                </a:lnTo>
                <a:lnTo>
                  <a:pt x="696467" y="0"/>
                </a:lnTo>
                <a:lnTo>
                  <a:pt x="693419" y="1524"/>
                </a:lnTo>
                <a:lnTo>
                  <a:pt x="688847" y="6095"/>
                </a:lnTo>
                <a:lnTo>
                  <a:pt x="687323" y="9143"/>
                </a:lnTo>
                <a:lnTo>
                  <a:pt x="5100" y="2159136"/>
                </a:lnTo>
                <a:lnTo>
                  <a:pt x="58892" y="2069506"/>
                </a:lnTo>
                <a:lnTo>
                  <a:pt x="696467" y="64685"/>
                </a:lnTo>
                <a:lnTo>
                  <a:pt x="696467" y="24383"/>
                </a:lnTo>
                <a:lnTo>
                  <a:pt x="711707" y="16763"/>
                </a:lnTo>
                <a:lnTo>
                  <a:pt x="711707" y="29717"/>
                </a:lnTo>
                <a:lnTo>
                  <a:pt x="757427" y="45719"/>
                </a:lnTo>
                <a:lnTo>
                  <a:pt x="819911" y="68579"/>
                </a:lnTo>
                <a:lnTo>
                  <a:pt x="880871" y="92963"/>
                </a:lnTo>
                <a:lnTo>
                  <a:pt x="940307" y="118871"/>
                </a:lnTo>
                <a:lnTo>
                  <a:pt x="999743" y="146303"/>
                </a:lnTo>
                <a:lnTo>
                  <a:pt x="1057655" y="175259"/>
                </a:lnTo>
                <a:lnTo>
                  <a:pt x="1115567" y="207263"/>
                </a:lnTo>
                <a:lnTo>
                  <a:pt x="1161040" y="233072"/>
                </a:lnTo>
                <a:lnTo>
                  <a:pt x="1167383" y="222503"/>
                </a:lnTo>
                <a:lnTo>
                  <a:pt x="1171955" y="239267"/>
                </a:lnTo>
                <a:lnTo>
                  <a:pt x="1171955" y="262628"/>
                </a:lnTo>
                <a:lnTo>
                  <a:pt x="1188719" y="234695"/>
                </a:lnTo>
                <a:lnTo>
                  <a:pt x="1190243" y="233171"/>
                </a:lnTo>
                <a:close/>
              </a:path>
              <a:path w="1190625" h="2182495">
                <a:moveTo>
                  <a:pt x="26594" y="2171064"/>
                </a:moveTo>
                <a:lnTo>
                  <a:pt x="25431" y="2173001"/>
                </a:lnTo>
                <a:lnTo>
                  <a:pt x="25907" y="2173224"/>
                </a:lnTo>
                <a:lnTo>
                  <a:pt x="26594" y="2171064"/>
                </a:lnTo>
                <a:close/>
              </a:path>
              <a:path w="1190625" h="2182495">
                <a:moveTo>
                  <a:pt x="1171955" y="262628"/>
                </a:moveTo>
                <a:lnTo>
                  <a:pt x="1171955" y="239267"/>
                </a:lnTo>
                <a:lnTo>
                  <a:pt x="1161040" y="233072"/>
                </a:lnTo>
                <a:lnTo>
                  <a:pt x="58892" y="2069506"/>
                </a:lnTo>
                <a:lnTo>
                  <a:pt x="26594" y="2171064"/>
                </a:lnTo>
                <a:lnTo>
                  <a:pt x="1171955" y="262628"/>
                </a:lnTo>
                <a:close/>
              </a:path>
              <a:path w="1190625" h="2182495">
                <a:moveTo>
                  <a:pt x="711707" y="16763"/>
                </a:moveTo>
                <a:lnTo>
                  <a:pt x="696467" y="24383"/>
                </a:lnTo>
                <a:lnTo>
                  <a:pt x="708000" y="28420"/>
                </a:lnTo>
                <a:lnTo>
                  <a:pt x="711707" y="16763"/>
                </a:lnTo>
                <a:close/>
              </a:path>
              <a:path w="1190625" h="2182495">
                <a:moveTo>
                  <a:pt x="708000" y="28420"/>
                </a:moveTo>
                <a:lnTo>
                  <a:pt x="696467" y="24383"/>
                </a:lnTo>
                <a:lnTo>
                  <a:pt x="696467" y="64685"/>
                </a:lnTo>
                <a:lnTo>
                  <a:pt x="708000" y="28420"/>
                </a:lnTo>
                <a:close/>
              </a:path>
              <a:path w="1190625" h="2182495">
                <a:moveTo>
                  <a:pt x="711707" y="29717"/>
                </a:moveTo>
                <a:lnTo>
                  <a:pt x="711707" y="16763"/>
                </a:lnTo>
                <a:lnTo>
                  <a:pt x="708000" y="28420"/>
                </a:lnTo>
                <a:lnTo>
                  <a:pt x="711707" y="29717"/>
                </a:lnTo>
                <a:close/>
              </a:path>
              <a:path w="1190625" h="2182495">
                <a:moveTo>
                  <a:pt x="1171955" y="239267"/>
                </a:moveTo>
                <a:lnTo>
                  <a:pt x="1167383" y="222503"/>
                </a:lnTo>
                <a:lnTo>
                  <a:pt x="1161040" y="233072"/>
                </a:lnTo>
                <a:lnTo>
                  <a:pt x="1171955" y="23926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966704" y="4273296"/>
            <a:ext cx="2263140" cy="3200400"/>
          </a:xfrm>
          <a:custGeom>
            <a:avLst/>
            <a:gdLst/>
            <a:ahLst/>
            <a:cxnLst/>
            <a:rect l="l" t="t" r="r" b="b"/>
            <a:pathLst>
              <a:path w="2263140" h="3200400">
                <a:moveTo>
                  <a:pt x="2262967" y="1951166"/>
                </a:moveTo>
                <a:lnTo>
                  <a:pt x="2262690" y="1905799"/>
                </a:lnTo>
                <a:lnTo>
                  <a:pt x="2261504" y="1860487"/>
                </a:lnTo>
                <a:lnTo>
                  <a:pt x="2259415" y="1815246"/>
                </a:lnTo>
                <a:lnTo>
                  <a:pt x="2256424" y="1770088"/>
                </a:lnTo>
                <a:lnTo>
                  <a:pt x="2252537" y="1725028"/>
                </a:lnTo>
                <a:lnTo>
                  <a:pt x="2247755" y="1680079"/>
                </a:lnTo>
                <a:lnTo>
                  <a:pt x="2242083" y="1635256"/>
                </a:lnTo>
                <a:lnTo>
                  <a:pt x="2235525" y="1590573"/>
                </a:lnTo>
                <a:lnTo>
                  <a:pt x="2228083" y="1546043"/>
                </a:lnTo>
                <a:lnTo>
                  <a:pt x="2219761" y="1501681"/>
                </a:lnTo>
                <a:lnTo>
                  <a:pt x="2210563" y="1457501"/>
                </a:lnTo>
                <a:lnTo>
                  <a:pt x="2200493" y="1413517"/>
                </a:lnTo>
                <a:lnTo>
                  <a:pt x="2189553" y="1369742"/>
                </a:lnTo>
                <a:lnTo>
                  <a:pt x="2177747" y="1326191"/>
                </a:lnTo>
                <a:lnTo>
                  <a:pt x="2165079" y="1282877"/>
                </a:lnTo>
                <a:lnTo>
                  <a:pt x="2151552" y="1239815"/>
                </a:lnTo>
                <a:lnTo>
                  <a:pt x="2137170" y="1197019"/>
                </a:lnTo>
                <a:lnTo>
                  <a:pt x="2121936" y="1154503"/>
                </a:lnTo>
                <a:lnTo>
                  <a:pt x="2105854" y="1112280"/>
                </a:lnTo>
                <a:lnTo>
                  <a:pt x="2088928" y="1070365"/>
                </a:lnTo>
                <a:lnTo>
                  <a:pt x="2071160" y="1028772"/>
                </a:lnTo>
                <a:lnTo>
                  <a:pt x="2052554" y="987514"/>
                </a:lnTo>
                <a:lnTo>
                  <a:pt x="2033114" y="946606"/>
                </a:lnTo>
                <a:lnTo>
                  <a:pt x="2012843" y="906062"/>
                </a:lnTo>
                <a:lnTo>
                  <a:pt x="1991746" y="865895"/>
                </a:lnTo>
                <a:lnTo>
                  <a:pt x="1969824" y="826120"/>
                </a:lnTo>
                <a:lnTo>
                  <a:pt x="1947082" y="786751"/>
                </a:lnTo>
                <a:lnTo>
                  <a:pt x="1923524" y="747802"/>
                </a:lnTo>
                <a:lnTo>
                  <a:pt x="1899152" y="709286"/>
                </a:lnTo>
                <a:lnTo>
                  <a:pt x="1873971" y="671218"/>
                </a:lnTo>
                <a:lnTo>
                  <a:pt x="1847984" y="633611"/>
                </a:lnTo>
                <a:lnTo>
                  <a:pt x="1821193" y="596481"/>
                </a:lnTo>
                <a:lnTo>
                  <a:pt x="1793604" y="559840"/>
                </a:lnTo>
                <a:lnTo>
                  <a:pt x="1765219" y="523702"/>
                </a:lnTo>
                <a:lnTo>
                  <a:pt x="1736042" y="488083"/>
                </a:lnTo>
                <a:lnTo>
                  <a:pt x="1706076" y="452995"/>
                </a:lnTo>
                <a:lnTo>
                  <a:pt x="1675325" y="418453"/>
                </a:lnTo>
                <a:lnTo>
                  <a:pt x="1643793" y="384470"/>
                </a:lnTo>
                <a:lnTo>
                  <a:pt x="1611482" y="351061"/>
                </a:lnTo>
                <a:lnTo>
                  <a:pt x="1578397" y="318240"/>
                </a:lnTo>
                <a:lnTo>
                  <a:pt x="1544541" y="286021"/>
                </a:lnTo>
                <a:lnTo>
                  <a:pt x="1509916" y="254417"/>
                </a:lnTo>
                <a:lnTo>
                  <a:pt x="1474528" y="223443"/>
                </a:lnTo>
                <a:lnTo>
                  <a:pt x="1438380" y="193112"/>
                </a:lnTo>
                <a:lnTo>
                  <a:pt x="1401474" y="163440"/>
                </a:lnTo>
                <a:lnTo>
                  <a:pt x="1363814" y="134439"/>
                </a:lnTo>
                <a:lnTo>
                  <a:pt x="1325405" y="106124"/>
                </a:lnTo>
                <a:lnTo>
                  <a:pt x="1286248" y="78508"/>
                </a:lnTo>
                <a:lnTo>
                  <a:pt x="1246349" y="51606"/>
                </a:lnTo>
                <a:lnTo>
                  <a:pt x="1205710" y="25432"/>
                </a:lnTo>
                <a:lnTo>
                  <a:pt x="1164336" y="0"/>
                </a:lnTo>
                <a:lnTo>
                  <a:pt x="0" y="1940052"/>
                </a:lnTo>
                <a:lnTo>
                  <a:pt x="1879092" y="3200399"/>
                </a:lnTo>
                <a:lnTo>
                  <a:pt x="1894832" y="3176396"/>
                </a:lnTo>
                <a:lnTo>
                  <a:pt x="1940052" y="3104387"/>
                </a:lnTo>
                <a:lnTo>
                  <a:pt x="1964608" y="3062487"/>
                </a:lnTo>
                <a:lnTo>
                  <a:pt x="1988165" y="3020278"/>
                </a:lnTo>
                <a:lnTo>
                  <a:pt x="2010727" y="2977775"/>
                </a:lnTo>
                <a:lnTo>
                  <a:pt x="2032297" y="2934991"/>
                </a:lnTo>
                <a:lnTo>
                  <a:pt x="2052878" y="2891941"/>
                </a:lnTo>
                <a:lnTo>
                  <a:pt x="2072475" y="2848639"/>
                </a:lnTo>
                <a:lnTo>
                  <a:pt x="2091090" y="2805098"/>
                </a:lnTo>
                <a:lnTo>
                  <a:pt x="2108727" y="2761334"/>
                </a:lnTo>
                <a:lnTo>
                  <a:pt x="2125390" y="2717358"/>
                </a:lnTo>
                <a:lnTo>
                  <a:pt x="2141082" y="2673187"/>
                </a:lnTo>
                <a:lnTo>
                  <a:pt x="2155806" y="2628833"/>
                </a:lnTo>
                <a:lnTo>
                  <a:pt x="2169567" y="2584311"/>
                </a:lnTo>
                <a:lnTo>
                  <a:pt x="2182367" y="2539634"/>
                </a:lnTo>
                <a:lnTo>
                  <a:pt x="2194210" y="2494817"/>
                </a:lnTo>
                <a:lnTo>
                  <a:pt x="2205100" y="2449874"/>
                </a:lnTo>
                <a:lnTo>
                  <a:pt x="2215040" y="2404819"/>
                </a:lnTo>
                <a:lnTo>
                  <a:pt x="2224034" y="2359665"/>
                </a:lnTo>
                <a:lnTo>
                  <a:pt x="2232084" y="2314427"/>
                </a:lnTo>
                <a:lnTo>
                  <a:pt x="2239196" y="2269118"/>
                </a:lnTo>
                <a:lnTo>
                  <a:pt x="2245371" y="2223753"/>
                </a:lnTo>
                <a:lnTo>
                  <a:pt x="2250614" y="2178346"/>
                </a:lnTo>
                <a:lnTo>
                  <a:pt x="2254929" y="2132911"/>
                </a:lnTo>
                <a:lnTo>
                  <a:pt x="2258317" y="2087461"/>
                </a:lnTo>
                <a:lnTo>
                  <a:pt x="2260785" y="2042011"/>
                </a:lnTo>
                <a:lnTo>
                  <a:pt x="2262333" y="1996575"/>
                </a:lnTo>
                <a:lnTo>
                  <a:pt x="2262967" y="1951166"/>
                </a:lnTo>
                <a:close/>
              </a:path>
            </a:pathLst>
          </a:custGeom>
          <a:solidFill>
            <a:srgbClr val="4AAB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952988" y="4261103"/>
            <a:ext cx="2289175" cy="3225165"/>
          </a:xfrm>
          <a:custGeom>
            <a:avLst/>
            <a:gdLst/>
            <a:ahLst/>
            <a:cxnLst/>
            <a:rect l="l" t="t" r="r" b="b"/>
            <a:pathLst>
              <a:path w="2289175" h="3225165">
                <a:moveTo>
                  <a:pt x="2289048" y="1941576"/>
                </a:moveTo>
                <a:lnTo>
                  <a:pt x="2286000" y="1831848"/>
                </a:lnTo>
                <a:lnTo>
                  <a:pt x="2276855" y="1723644"/>
                </a:lnTo>
                <a:lnTo>
                  <a:pt x="2263140" y="1613916"/>
                </a:lnTo>
                <a:lnTo>
                  <a:pt x="2244852" y="1507236"/>
                </a:lnTo>
                <a:lnTo>
                  <a:pt x="2220467" y="1400556"/>
                </a:lnTo>
                <a:lnTo>
                  <a:pt x="2191511" y="1295400"/>
                </a:lnTo>
                <a:lnTo>
                  <a:pt x="2157983" y="1191768"/>
                </a:lnTo>
                <a:lnTo>
                  <a:pt x="2118359" y="1089660"/>
                </a:lnTo>
                <a:lnTo>
                  <a:pt x="2074163" y="989076"/>
                </a:lnTo>
                <a:lnTo>
                  <a:pt x="2025395" y="891540"/>
                </a:lnTo>
                <a:lnTo>
                  <a:pt x="1972055" y="795528"/>
                </a:lnTo>
                <a:lnTo>
                  <a:pt x="1914143" y="701040"/>
                </a:lnTo>
                <a:lnTo>
                  <a:pt x="1851659" y="611124"/>
                </a:lnTo>
                <a:lnTo>
                  <a:pt x="1783079" y="522732"/>
                </a:lnTo>
                <a:lnTo>
                  <a:pt x="1711452" y="437388"/>
                </a:lnTo>
                <a:lnTo>
                  <a:pt x="1635252" y="355092"/>
                </a:lnTo>
                <a:lnTo>
                  <a:pt x="1552955" y="277368"/>
                </a:lnTo>
                <a:lnTo>
                  <a:pt x="1467611" y="202692"/>
                </a:lnTo>
                <a:lnTo>
                  <a:pt x="1377695" y="131063"/>
                </a:lnTo>
                <a:lnTo>
                  <a:pt x="1283207" y="64008"/>
                </a:lnTo>
                <a:lnTo>
                  <a:pt x="1184147" y="3048"/>
                </a:lnTo>
                <a:lnTo>
                  <a:pt x="1181100" y="0"/>
                </a:lnTo>
                <a:lnTo>
                  <a:pt x="1175003" y="0"/>
                </a:lnTo>
                <a:lnTo>
                  <a:pt x="1168907" y="3048"/>
                </a:lnTo>
                <a:lnTo>
                  <a:pt x="1167383" y="6096"/>
                </a:lnTo>
                <a:lnTo>
                  <a:pt x="3047" y="1946148"/>
                </a:lnTo>
                <a:lnTo>
                  <a:pt x="0" y="1952244"/>
                </a:lnTo>
                <a:lnTo>
                  <a:pt x="1523" y="1959864"/>
                </a:lnTo>
                <a:lnTo>
                  <a:pt x="7619" y="1962912"/>
                </a:lnTo>
                <a:lnTo>
                  <a:pt x="21335" y="1972111"/>
                </a:lnTo>
                <a:lnTo>
                  <a:pt x="21335" y="1943100"/>
                </a:lnTo>
                <a:lnTo>
                  <a:pt x="30033" y="1948926"/>
                </a:lnTo>
                <a:lnTo>
                  <a:pt x="1171955" y="46220"/>
                </a:lnTo>
                <a:lnTo>
                  <a:pt x="1171955" y="22860"/>
                </a:lnTo>
                <a:lnTo>
                  <a:pt x="1188719" y="18287"/>
                </a:lnTo>
                <a:lnTo>
                  <a:pt x="1188719" y="33599"/>
                </a:lnTo>
                <a:lnTo>
                  <a:pt x="1269491" y="85344"/>
                </a:lnTo>
                <a:lnTo>
                  <a:pt x="1362455" y="150875"/>
                </a:lnTo>
                <a:lnTo>
                  <a:pt x="1452371" y="222504"/>
                </a:lnTo>
                <a:lnTo>
                  <a:pt x="1537715" y="295656"/>
                </a:lnTo>
                <a:lnTo>
                  <a:pt x="1616963" y="373380"/>
                </a:lnTo>
                <a:lnTo>
                  <a:pt x="1693163" y="454151"/>
                </a:lnTo>
                <a:lnTo>
                  <a:pt x="1764791" y="537972"/>
                </a:lnTo>
                <a:lnTo>
                  <a:pt x="1831847" y="624840"/>
                </a:lnTo>
                <a:lnTo>
                  <a:pt x="1894331" y="714756"/>
                </a:lnTo>
                <a:lnTo>
                  <a:pt x="1952243" y="807720"/>
                </a:lnTo>
                <a:lnTo>
                  <a:pt x="2004059" y="902208"/>
                </a:lnTo>
                <a:lnTo>
                  <a:pt x="2052827" y="999744"/>
                </a:lnTo>
                <a:lnTo>
                  <a:pt x="2095500" y="1098804"/>
                </a:lnTo>
                <a:lnTo>
                  <a:pt x="2135123" y="1200912"/>
                </a:lnTo>
                <a:lnTo>
                  <a:pt x="2168652" y="1303020"/>
                </a:lnTo>
                <a:lnTo>
                  <a:pt x="2197607" y="1406652"/>
                </a:lnTo>
                <a:lnTo>
                  <a:pt x="2220467" y="1511808"/>
                </a:lnTo>
                <a:lnTo>
                  <a:pt x="2238755" y="1618488"/>
                </a:lnTo>
                <a:lnTo>
                  <a:pt x="2252471" y="1726692"/>
                </a:lnTo>
                <a:lnTo>
                  <a:pt x="2261615" y="1833372"/>
                </a:lnTo>
                <a:lnTo>
                  <a:pt x="2264663" y="1943100"/>
                </a:lnTo>
                <a:lnTo>
                  <a:pt x="2264663" y="2279904"/>
                </a:lnTo>
                <a:lnTo>
                  <a:pt x="2266188" y="2270760"/>
                </a:lnTo>
                <a:lnTo>
                  <a:pt x="2279904" y="2161032"/>
                </a:lnTo>
                <a:lnTo>
                  <a:pt x="2287523" y="2051304"/>
                </a:lnTo>
                <a:lnTo>
                  <a:pt x="2289048" y="1941576"/>
                </a:lnTo>
                <a:close/>
              </a:path>
              <a:path w="2289175" h="3225165">
                <a:moveTo>
                  <a:pt x="30033" y="1948926"/>
                </a:moveTo>
                <a:lnTo>
                  <a:pt x="21335" y="1943100"/>
                </a:lnTo>
                <a:lnTo>
                  <a:pt x="24383" y="1958340"/>
                </a:lnTo>
                <a:lnTo>
                  <a:pt x="30033" y="1948926"/>
                </a:lnTo>
                <a:close/>
              </a:path>
              <a:path w="2289175" h="3225165">
                <a:moveTo>
                  <a:pt x="1889808" y="3194810"/>
                </a:moveTo>
                <a:lnTo>
                  <a:pt x="30033" y="1948926"/>
                </a:lnTo>
                <a:lnTo>
                  <a:pt x="24383" y="1958340"/>
                </a:lnTo>
                <a:lnTo>
                  <a:pt x="21335" y="1943100"/>
                </a:lnTo>
                <a:lnTo>
                  <a:pt x="21335" y="1972111"/>
                </a:lnTo>
                <a:lnTo>
                  <a:pt x="1882139" y="3220193"/>
                </a:lnTo>
                <a:lnTo>
                  <a:pt x="1882139" y="3206495"/>
                </a:lnTo>
                <a:lnTo>
                  <a:pt x="1889808" y="3194810"/>
                </a:lnTo>
                <a:close/>
              </a:path>
              <a:path w="2289175" h="3225165">
                <a:moveTo>
                  <a:pt x="1188719" y="18287"/>
                </a:moveTo>
                <a:lnTo>
                  <a:pt x="1171955" y="22860"/>
                </a:lnTo>
                <a:lnTo>
                  <a:pt x="1182082" y="29347"/>
                </a:lnTo>
                <a:lnTo>
                  <a:pt x="1188719" y="18287"/>
                </a:lnTo>
                <a:close/>
              </a:path>
              <a:path w="2289175" h="3225165">
                <a:moveTo>
                  <a:pt x="1182082" y="29347"/>
                </a:moveTo>
                <a:lnTo>
                  <a:pt x="1171955" y="22860"/>
                </a:lnTo>
                <a:lnTo>
                  <a:pt x="1171955" y="46220"/>
                </a:lnTo>
                <a:lnTo>
                  <a:pt x="1182082" y="29347"/>
                </a:lnTo>
                <a:close/>
              </a:path>
              <a:path w="2289175" h="3225165">
                <a:moveTo>
                  <a:pt x="1188719" y="33599"/>
                </a:moveTo>
                <a:lnTo>
                  <a:pt x="1188719" y="18287"/>
                </a:lnTo>
                <a:lnTo>
                  <a:pt x="1182082" y="29347"/>
                </a:lnTo>
                <a:lnTo>
                  <a:pt x="1188719" y="33599"/>
                </a:lnTo>
                <a:close/>
              </a:path>
              <a:path w="2289175" h="3225165">
                <a:moveTo>
                  <a:pt x="1900427" y="3201923"/>
                </a:moveTo>
                <a:lnTo>
                  <a:pt x="1889808" y="3194810"/>
                </a:lnTo>
                <a:lnTo>
                  <a:pt x="1882139" y="3206495"/>
                </a:lnTo>
                <a:lnTo>
                  <a:pt x="1900427" y="3201923"/>
                </a:lnTo>
                <a:close/>
              </a:path>
              <a:path w="2289175" h="3225165">
                <a:moveTo>
                  <a:pt x="1900427" y="3222497"/>
                </a:moveTo>
                <a:lnTo>
                  <a:pt x="1900427" y="3201923"/>
                </a:lnTo>
                <a:lnTo>
                  <a:pt x="1882139" y="3206495"/>
                </a:lnTo>
                <a:lnTo>
                  <a:pt x="1882139" y="3220193"/>
                </a:lnTo>
                <a:lnTo>
                  <a:pt x="1886711" y="3223260"/>
                </a:lnTo>
                <a:lnTo>
                  <a:pt x="1888235" y="3224784"/>
                </a:lnTo>
                <a:lnTo>
                  <a:pt x="1895855" y="3224784"/>
                </a:lnTo>
                <a:lnTo>
                  <a:pt x="1900427" y="3222497"/>
                </a:lnTo>
                <a:close/>
              </a:path>
              <a:path w="2289175" h="3225165">
                <a:moveTo>
                  <a:pt x="2264663" y="2279904"/>
                </a:moveTo>
                <a:lnTo>
                  <a:pt x="2264663" y="1943100"/>
                </a:lnTo>
                <a:lnTo>
                  <a:pt x="2263140" y="2051304"/>
                </a:lnTo>
                <a:lnTo>
                  <a:pt x="2255519" y="2159508"/>
                </a:lnTo>
                <a:lnTo>
                  <a:pt x="2241804" y="2269236"/>
                </a:lnTo>
                <a:lnTo>
                  <a:pt x="2225040" y="2377440"/>
                </a:lnTo>
                <a:lnTo>
                  <a:pt x="2200655" y="2484119"/>
                </a:lnTo>
                <a:lnTo>
                  <a:pt x="2171700" y="2592323"/>
                </a:lnTo>
                <a:lnTo>
                  <a:pt x="2138171" y="2697479"/>
                </a:lnTo>
                <a:lnTo>
                  <a:pt x="2097023" y="2802636"/>
                </a:lnTo>
                <a:lnTo>
                  <a:pt x="2051303" y="2907791"/>
                </a:lnTo>
                <a:lnTo>
                  <a:pt x="2001011" y="3009899"/>
                </a:lnTo>
                <a:lnTo>
                  <a:pt x="1943100" y="3110484"/>
                </a:lnTo>
                <a:lnTo>
                  <a:pt x="1914143" y="3157727"/>
                </a:lnTo>
                <a:lnTo>
                  <a:pt x="1889808" y="3194810"/>
                </a:lnTo>
                <a:lnTo>
                  <a:pt x="1900427" y="3201923"/>
                </a:lnTo>
                <a:lnTo>
                  <a:pt x="1900427" y="3222497"/>
                </a:lnTo>
                <a:lnTo>
                  <a:pt x="1901952" y="3221736"/>
                </a:lnTo>
                <a:lnTo>
                  <a:pt x="1903476" y="3218688"/>
                </a:lnTo>
                <a:lnTo>
                  <a:pt x="1933955" y="3171443"/>
                </a:lnTo>
                <a:lnTo>
                  <a:pt x="1964435" y="3122675"/>
                </a:lnTo>
                <a:lnTo>
                  <a:pt x="2022347" y="3020567"/>
                </a:lnTo>
                <a:lnTo>
                  <a:pt x="2074163" y="2916936"/>
                </a:lnTo>
                <a:lnTo>
                  <a:pt x="2119883" y="2811779"/>
                </a:lnTo>
                <a:lnTo>
                  <a:pt x="2161031" y="2705099"/>
                </a:lnTo>
                <a:lnTo>
                  <a:pt x="2196083" y="2598419"/>
                </a:lnTo>
                <a:lnTo>
                  <a:pt x="2225040" y="2490216"/>
                </a:lnTo>
                <a:lnTo>
                  <a:pt x="2247900" y="2380488"/>
                </a:lnTo>
                <a:lnTo>
                  <a:pt x="2264663" y="22799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704770" y="3951732"/>
            <a:ext cx="4141470" cy="4525010"/>
          </a:xfrm>
          <a:custGeom>
            <a:avLst/>
            <a:gdLst/>
            <a:ahLst/>
            <a:cxnLst/>
            <a:rect l="l" t="t" r="r" b="b"/>
            <a:pathLst>
              <a:path w="4141470" h="4525009">
                <a:moveTo>
                  <a:pt x="4141025" y="3521963"/>
                </a:moveTo>
                <a:lnTo>
                  <a:pt x="2261933" y="2261616"/>
                </a:lnTo>
                <a:lnTo>
                  <a:pt x="2261933" y="0"/>
                </a:lnTo>
                <a:lnTo>
                  <a:pt x="2211718" y="554"/>
                </a:lnTo>
                <a:lnTo>
                  <a:pt x="2161667" y="2210"/>
                </a:lnTo>
                <a:lnTo>
                  <a:pt x="2111797" y="4962"/>
                </a:lnTo>
                <a:lnTo>
                  <a:pt x="2062121" y="8800"/>
                </a:lnTo>
                <a:lnTo>
                  <a:pt x="2012655" y="13718"/>
                </a:lnTo>
                <a:lnTo>
                  <a:pt x="1963416" y="19705"/>
                </a:lnTo>
                <a:lnTo>
                  <a:pt x="1914417" y="26756"/>
                </a:lnTo>
                <a:lnTo>
                  <a:pt x="1865675" y="34861"/>
                </a:lnTo>
                <a:lnTo>
                  <a:pt x="1817205" y="44013"/>
                </a:lnTo>
                <a:lnTo>
                  <a:pt x="1769022" y="54203"/>
                </a:lnTo>
                <a:lnTo>
                  <a:pt x="1721142" y="65424"/>
                </a:lnTo>
                <a:lnTo>
                  <a:pt x="1673579" y="77667"/>
                </a:lnTo>
                <a:lnTo>
                  <a:pt x="1626350" y="90925"/>
                </a:lnTo>
                <a:lnTo>
                  <a:pt x="1579470" y="105189"/>
                </a:lnTo>
                <a:lnTo>
                  <a:pt x="1532953" y="120452"/>
                </a:lnTo>
                <a:lnTo>
                  <a:pt x="1486815" y="136705"/>
                </a:lnTo>
                <a:lnTo>
                  <a:pt x="1441073" y="153941"/>
                </a:lnTo>
                <a:lnTo>
                  <a:pt x="1395740" y="172151"/>
                </a:lnTo>
                <a:lnTo>
                  <a:pt x="1350833" y="191327"/>
                </a:lnTo>
                <a:lnTo>
                  <a:pt x="1306366" y="211461"/>
                </a:lnTo>
                <a:lnTo>
                  <a:pt x="1262355" y="232546"/>
                </a:lnTo>
                <a:lnTo>
                  <a:pt x="1218816" y="254573"/>
                </a:lnTo>
                <a:lnTo>
                  <a:pt x="1175764" y="277534"/>
                </a:lnTo>
                <a:lnTo>
                  <a:pt x="1133214" y="301422"/>
                </a:lnTo>
                <a:lnTo>
                  <a:pt x="1091181" y="326227"/>
                </a:lnTo>
                <a:lnTo>
                  <a:pt x="1049681" y="351943"/>
                </a:lnTo>
                <a:lnTo>
                  <a:pt x="1008729" y="378561"/>
                </a:lnTo>
                <a:lnTo>
                  <a:pt x="968341" y="406073"/>
                </a:lnTo>
                <a:lnTo>
                  <a:pt x="928532" y="434471"/>
                </a:lnTo>
                <a:lnTo>
                  <a:pt x="889317" y="463747"/>
                </a:lnTo>
                <a:lnTo>
                  <a:pt x="850711" y="493893"/>
                </a:lnTo>
                <a:lnTo>
                  <a:pt x="812731" y="524901"/>
                </a:lnTo>
                <a:lnTo>
                  <a:pt x="775391" y="556763"/>
                </a:lnTo>
                <a:lnTo>
                  <a:pt x="738706" y="589471"/>
                </a:lnTo>
                <a:lnTo>
                  <a:pt x="702693" y="623017"/>
                </a:lnTo>
                <a:lnTo>
                  <a:pt x="667366" y="657392"/>
                </a:lnTo>
                <a:lnTo>
                  <a:pt x="632740" y="692590"/>
                </a:lnTo>
                <a:lnTo>
                  <a:pt x="598832" y="728601"/>
                </a:lnTo>
                <a:lnTo>
                  <a:pt x="565656" y="765418"/>
                </a:lnTo>
                <a:lnTo>
                  <a:pt x="533228" y="803033"/>
                </a:lnTo>
                <a:lnTo>
                  <a:pt x="501563" y="841437"/>
                </a:lnTo>
                <a:lnTo>
                  <a:pt x="470676" y="880623"/>
                </a:lnTo>
                <a:lnTo>
                  <a:pt x="440583" y="920583"/>
                </a:lnTo>
                <a:lnTo>
                  <a:pt x="411300" y="961308"/>
                </a:lnTo>
                <a:lnTo>
                  <a:pt x="382841" y="1002791"/>
                </a:lnTo>
                <a:lnTo>
                  <a:pt x="356257" y="1043410"/>
                </a:lnTo>
                <a:lnTo>
                  <a:pt x="330654" y="1084387"/>
                </a:lnTo>
                <a:lnTo>
                  <a:pt x="306029" y="1125707"/>
                </a:lnTo>
                <a:lnTo>
                  <a:pt x="282380" y="1167356"/>
                </a:lnTo>
                <a:lnTo>
                  <a:pt x="259703" y="1209320"/>
                </a:lnTo>
                <a:lnTo>
                  <a:pt x="237997" y="1251585"/>
                </a:lnTo>
                <a:lnTo>
                  <a:pt x="217257" y="1294137"/>
                </a:lnTo>
                <a:lnTo>
                  <a:pt x="197482" y="1336961"/>
                </a:lnTo>
                <a:lnTo>
                  <a:pt x="178669" y="1380043"/>
                </a:lnTo>
                <a:lnTo>
                  <a:pt x="160814" y="1423370"/>
                </a:lnTo>
                <a:lnTo>
                  <a:pt x="143915" y="1466927"/>
                </a:lnTo>
                <a:lnTo>
                  <a:pt x="127969" y="1510700"/>
                </a:lnTo>
                <a:lnTo>
                  <a:pt x="112974" y="1554675"/>
                </a:lnTo>
                <a:lnTo>
                  <a:pt x="98926" y="1598837"/>
                </a:lnTo>
                <a:lnTo>
                  <a:pt x="85822" y="1643173"/>
                </a:lnTo>
                <a:lnTo>
                  <a:pt x="73661" y="1687668"/>
                </a:lnTo>
                <a:lnTo>
                  <a:pt x="62439" y="1732308"/>
                </a:lnTo>
                <a:lnTo>
                  <a:pt x="52153" y="1777079"/>
                </a:lnTo>
                <a:lnTo>
                  <a:pt x="42800" y="1821966"/>
                </a:lnTo>
                <a:lnTo>
                  <a:pt x="34378" y="1866957"/>
                </a:lnTo>
                <a:lnTo>
                  <a:pt x="26884" y="1912036"/>
                </a:lnTo>
                <a:lnTo>
                  <a:pt x="20315" y="1957189"/>
                </a:lnTo>
                <a:lnTo>
                  <a:pt x="14669" y="2002402"/>
                </a:lnTo>
                <a:lnTo>
                  <a:pt x="9942" y="2047661"/>
                </a:lnTo>
                <a:lnTo>
                  <a:pt x="6131" y="2092952"/>
                </a:lnTo>
                <a:lnTo>
                  <a:pt x="3234" y="2138261"/>
                </a:lnTo>
                <a:lnTo>
                  <a:pt x="1249" y="2183574"/>
                </a:lnTo>
                <a:lnTo>
                  <a:pt x="171" y="2228875"/>
                </a:lnTo>
                <a:lnTo>
                  <a:pt x="0" y="2274152"/>
                </a:lnTo>
                <a:lnTo>
                  <a:pt x="730" y="2319390"/>
                </a:lnTo>
                <a:lnTo>
                  <a:pt x="2361" y="2364575"/>
                </a:lnTo>
                <a:lnTo>
                  <a:pt x="4888" y="2409692"/>
                </a:lnTo>
                <a:lnTo>
                  <a:pt x="8310" y="2454728"/>
                </a:lnTo>
                <a:lnTo>
                  <a:pt x="12623" y="2499668"/>
                </a:lnTo>
                <a:lnTo>
                  <a:pt x="17825" y="2544499"/>
                </a:lnTo>
                <a:lnTo>
                  <a:pt x="23913" y="2589206"/>
                </a:lnTo>
                <a:lnTo>
                  <a:pt x="30883" y="2633774"/>
                </a:lnTo>
                <a:lnTo>
                  <a:pt x="38734" y="2678190"/>
                </a:lnTo>
                <a:lnTo>
                  <a:pt x="47462" y="2722440"/>
                </a:lnTo>
                <a:lnTo>
                  <a:pt x="57065" y="2766509"/>
                </a:lnTo>
                <a:lnTo>
                  <a:pt x="67540" y="2810384"/>
                </a:lnTo>
                <a:lnTo>
                  <a:pt x="78884" y="2854050"/>
                </a:lnTo>
                <a:lnTo>
                  <a:pt x="91093" y="2897492"/>
                </a:lnTo>
                <a:lnTo>
                  <a:pt x="104167" y="2940697"/>
                </a:lnTo>
                <a:lnTo>
                  <a:pt x="118100" y="2983651"/>
                </a:lnTo>
                <a:lnTo>
                  <a:pt x="132892" y="3026340"/>
                </a:lnTo>
                <a:lnTo>
                  <a:pt x="148538" y="3068748"/>
                </a:lnTo>
                <a:lnTo>
                  <a:pt x="165037" y="3110863"/>
                </a:lnTo>
                <a:lnTo>
                  <a:pt x="182385" y="3152670"/>
                </a:lnTo>
                <a:lnTo>
                  <a:pt x="200580" y="3194155"/>
                </a:lnTo>
                <a:lnTo>
                  <a:pt x="219618" y="3235303"/>
                </a:lnTo>
                <a:lnTo>
                  <a:pt x="239497" y="3276101"/>
                </a:lnTo>
                <a:lnTo>
                  <a:pt x="260215" y="3316534"/>
                </a:lnTo>
                <a:lnTo>
                  <a:pt x="281767" y="3356588"/>
                </a:lnTo>
                <a:lnTo>
                  <a:pt x="304153" y="3396249"/>
                </a:lnTo>
                <a:lnTo>
                  <a:pt x="327368" y="3435503"/>
                </a:lnTo>
                <a:lnTo>
                  <a:pt x="351410" y="3474336"/>
                </a:lnTo>
                <a:lnTo>
                  <a:pt x="376276" y="3512733"/>
                </a:lnTo>
                <a:lnTo>
                  <a:pt x="401963" y="3550681"/>
                </a:lnTo>
                <a:lnTo>
                  <a:pt x="428469" y="3588165"/>
                </a:lnTo>
                <a:lnTo>
                  <a:pt x="455791" y="3625171"/>
                </a:lnTo>
                <a:lnTo>
                  <a:pt x="483925" y="3661684"/>
                </a:lnTo>
                <a:lnTo>
                  <a:pt x="512870" y="3697692"/>
                </a:lnTo>
                <a:lnTo>
                  <a:pt x="542622" y="3733179"/>
                </a:lnTo>
                <a:lnTo>
                  <a:pt x="573178" y="3768131"/>
                </a:lnTo>
                <a:lnTo>
                  <a:pt x="604536" y="3802535"/>
                </a:lnTo>
                <a:lnTo>
                  <a:pt x="636693" y="3836376"/>
                </a:lnTo>
                <a:lnTo>
                  <a:pt x="669646" y="3869639"/>
                </a:lnTo>
                <a:lnTo>
                  <a:pt x="703393" y="3902312"/>
                </a:lnTo>
                <a:lnTo>
                  <a:pt x="737929" y="3934379"/>
                </a:lnTo>
                <a:lnTo>
                  <a:pt x="773254" y="3965826"/>
                </a:lnTo>
                <a:lnTo>
                  <a:pt x="809363" y="3996640"/>
                </a:lnTo>
                <a:lnTo>
                  <a:pt x="846255" y="4026806"/>
                </a:lnTo>
                <a:lnTo>
                  <a:pt x="883925" y="4056310"/>
                </a:lnTo>
                <a:lnTo>
                  <a:pt x="922372" y="4085138"/>
                </a:lnTo>
                <a:lnTo>
                  <a:pt x="961593" y="4113275"/>
                </a:lnTo>
                <a:lnTo>
                  <a:pt x="1001585" y="4140708"/>
                </a:lnTo>
                <a:lnTo>
                  <a:pt x="1042205" y="4167350"/>
                </a:lnTo>
                <a:lnTo>
                  <a:pt x="1083183" y="4193010"/>
                </a:lnTo>
                <a:lnTo>
                  <a:pt x="1124507" y="4217691"/>
                </a:lnTo>
                <a:lnTo>
                  <a:pt x="1166161" y="4241394"/>
                </a:lnTo>
                <a:lnTo>
                  <a:pt x="1208132" y="4264123"/>
                </a:lnTo>
                <a:lnTo>
                  <a:pt x="1250405" y="4285880"/>
                </a:lnTo>
                <a:lnTo>
                  <a:pt x="1292965" y="4306669"/>
                </a:lnTo>
                <a:lnTo>
                  <a:pt x="1335800" y="4326492"/>
                </a:lnTo>
                <a:lnTo>
                  <a:pt x="1378894" y="4345352"/>
                </a:lnTo>
                <a:lnTo>
                  <a:pt x="1422234" y="4363251"/>
                </a:lnTo>
                <a:lnTo>
                  <a:pt x="1465805" y="4380193"/>
                </a:lnTo>
                <a:lnTo>
                  <a:pt x="1509593" y="4396181"/>
                </a:lnTo>
                <a:lnTo>
                  <a:pt x="1553584" y="4411216"/>
                </a:lnTo>
                <a:lnTo>
                  <a:pt x="1597763" y="4425303"/>
                </a:lnTo>
                <a:lnTo>
                  <a:pt x="1642117" y="4438443"/>
                </a:lnTo>
                <a:lnTo>
                  <a:pt x="1686631" y="4450640"/>
                </a:lnTo>
                <a:lnTo>
                  <a:pt x="1731291" y="4461896"/>
                </a:lnTo>
                <a:lnTo>
                  <a:pt x="1776083" y="4472215"/>
                </a:lnTo>
                <a:lnTo>
                  <a:pt x="1820992" y="4481598"/>
                </a:lnTo>
                <a:lnTo>
                  <a:pt x="1866005" y="4490049"/>
                </a:lnTo>
                <a:lnTo>
                  <a:pt x="1911107" y="4497571"/>
                </a:lnTo>
                <a:lnTo>
                  <a:pt x="1956284" y="4504166"/>
                </a:lnTo>
                <a:lnTo>
                  <a:pt x="2001522" y="4509837"/>
                </a:lnTo>
                <a:lnTo>
                  <a:pt x="2046807" y="4514588"/>
                </a:lnTo>
                <a:lnTo>
                  <a:pt x="2092123" y="4518420"/>
                </a:lnTo>
                <a:lnTo>
                  <a:pt x="2137459" y="4521336"/>
                </a:lnTo>
                <a:lnTo>
                  <a:pt x="2182798" y="4523341"/>
                </a:lnTo>
                <a:lnTo>
                  <a:pt x="2228127" y="4524435"/>
                </a:lnTo>
                <a:lnTo>
                  <a:pt x="2273431" y="4524622"/>
                </a:lnTo>
                <a:lnTo>
                  <a:pt x="2318697" y="4523905"/>
                </a:lnTo>
                <a:lnTo>
                  <a:pt x="2363910" y="4522287"/>
                </a:lnTo>
                <a:lnTo>
                  <a:pt x="2409056" y="4519770"/>
                </a:lnTo>
                <a:lnTo>
                  <a:pt x="2454121" y="4516358"/>
                </a:lnTo>
                <a:lnTo>
                  <a:pt x="2499091" y="4512052"/>
                </a:lnTo>
                <a:lnTo>
                  <a:pt x="2543951" y="4506857"/>
                </a:lnTo>
                <a:lnTo>
                  <a:pt x="2588687" y="4500774"/>
                </a:lnTo>
                <a:lnTo>
                  <a:pt x="2633285" y="4493806"/>
                </a:lnTo>
                <a:lnTo>
                  <a:pt x="2677731" y="4485957"/>
                </a:lnTo>
                <a:lnTo>
                  <a:pt x="2722010" y="4477229"/>
                </a:lnTo>
                <a:lnTo>
                  <a:pt x="2766109" y="4467624"/>
                </a:lnTo>
                <a:lnTo>
                  <a:pt x="2810013" y="4457147"/>
                </a:lnTo>
                <a:lnTo>
                  <a:pt x="2853709" y="4445798"/>
                </a:lnTo>
                <a:lnTo>
                  <a:pt x="2897180" y="4433582"/>
                </a:lnTo>
                <a:lnTo>
                  <a:pt x="2940415" y="4420501"/>
                </a:lnTo>
                <a:lnTo>
                  <a:pt x="2983398" y="4406558"/>
                </a:lnTo>
                <a:lnTo>
                  <a:pt x="3026115" y="4391756"/>
                </a:lnTo>
                <a:lnTo>
                  <a:pt x="3068552" y="4376097"/>
                </a:lnTo>
                <a:lnTo>
                  <a:pt x="3110695" y="4359585"/>
                </a:lnTo>
                <a:lnTo>
                  <a:pt x="3152529" y="4342221"/>
                </a:lnTo>
                <a:lnTo>
                  <a:pt x="3194041" y="4324010"/>
                </a:lnTo>
                <a:lnTo>
                  <a:pt x="3235216" y="4304953"/>
                </a:lnTo>
                <a:lnTo>
                  <a:pt x="3276040" y="4285054"/>
                </a:lnTo>
                <a:lnTo>
                  <a:pt x="3316499" y="4264315"/>
                </a:lnTo>
                <a:lnTo>
                  <a:pt x="3356578" y="4242739"/>
                </a:lnTo>
                <a:lnTo>
                  <a:pt x="3396264" y="4220329"/>
                </a:lnTo>
                <a:lnTo>
                  <a:pt x="3435542" y="4197087"/>
                </a:lnTo>
                <a:lnTo>
                  <a:pt x="3474398" y="4173018"/>
                </a:lnTo>
                <a:lnTo>
                  <a:pt x="3512818" y="4148122"/>
                </a:lnTo>
                <a:lnTo>
                  <a:pt x="3550787" y="4122404"/>
                </a:lnTo>
                <a:lnTo>
                  <a:pt x="3588292" y="4095866"/>
                </a:lnTo>
                <a:lnTo>
                  <a:pt x="3625318" y="4068510"/>
                </a:lnTo>
                <a:lnTo>
                  <a:pt x="3661851" y="4040340"/>
                </a:lnTo>
                <a:lnTo>
                  <a:pt x="3697876" y="4011359"/>
                </a:lnTo>
                <a:lnTo>
                  <a:pt x="3733381" y="3981568"/>
                </a:lnTo>
                <a:lnTo>
                  <a:pt x="3768349" y="3950972"/>
                </a:lnTo>
                <a:lnTo>
                  <a:pt x="3802768" y="3919572"/>
                </a:lnTo>
                <a:lnTo>
                  <a:pt x="3836623" y="3887372"/>
                </a:lnTo>
                <a:lnTo>
                  <a:pt x="3869899" y="3854374"/>
                </a:lnTo>
                <a:lnTo>
                  <a:pt x="3902583" y="3820581"/>
                </a:lnTo>
                <a:lnTo>
                  <a:pt x="3934661" y="3785997"/>
                </a:lnTo>
                <a:lnTo>
                  <a:pt x="3966117" y="3750623"/>
                </a:lnTo>
                <a:lnTo>
                  <a:pt x="3996939" y="3714463"/>
                </a:lnTo>
                <a:lnTo>
                  <a:pt x="4027112" y="3677519"/>
                </a:lnTo>
                <a:lnTo>
                  <a:pt x="4056620" y="3639794"/>
                </a:lnTo>
                <a:lnTo>
                  <a:pt x="4085452" y="3601292"/>
                </a:lnTo>
                <a:lnTo>
                  <a:pt x="4113591" y="3562014"/>
                </a:lnTo>
                <a:lnTo>
                  <a:pt x="4141025" y="3521963"/>
                </a:lnTo>
                <a:close/>
              </a:path>
            </a:pathLst>
          </a:custGeom>
          <a:solidFill>
            <a:srgbClr val="F795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692895" y="3939540"/>
            <a:ext cx="4165600" cy="4549140"/>
          </a:xfrm>
          <a:custGeom>
            <a:avLst/>
            <a:gdLst/>
            <a:ahLst/>
            <a:cxnLst/>
            <a:rect l="l" t="t" r="r" b="b"/>
            <a:pathLst>
              <a:path w="4165600" h="4549140">
                <a:moveTo>
                  <a:pt x="2286000" y="2267726"/>
                </a:moveTo>
                <a:lnTo>
                  <a:pt x="2286000" y="9144"/>
                </a:lnTo>
                <a:lnTo>
                  <a:pt x="2282952" y="3048"/>
                </a:lnTo>
                <a:lnTo>
                  <a:pt x="2276855" y="0"/>
                </a:lnTo>
                <a:lnTo>
                  <a:pt x="2273807" y="0"/>
                </a:lnTo>
                <a:lnTo>
                  <a:pt x="2202179" y="1524"/>
                </a:lnTo>
                <a:lnTo>
                  <a:pt x="2132076" y="4572"/>
                </a:lnTo>
                <a:lnTo>
                  <a:pt x="2061972" y="9144"/>
                </a:lnTo>
                <a:lnTo>
                  <a:pt x="1991868" y="16763"/>
                </a:lnTo>
                <a:lnTo>
                  <a:pt x="1854707" y="38100"/>
                </a:lnTo>
                <a:lnTo>
                  <a:pt x="1717548" y="68580"/>
                </a:lnTo>
                <a:lnTo>
                  <a:pt x="1650492" y="86868"/>
                </a:lnTo>
                <a:lnTo>
                  <a:pt x="1584959" y="106680"/>
                </a:lnTo>
                <a:lnTo>
                  <a:pt x="1519427" y="128015"/>
                </a:lnTo>
                <a:lnTo>
                  <a:pt x="1453896" y="152400"/>
                </a:lnTo>
                <a:lnTo>
                  <a:pt x="1389887" y="178308"/>
                </a:lnTo>
                <a:lnTo>
                  <a:pt x="1327403" y="205739"/>
                </a:lnTo>
                <a:lnTo>
                  <a:pt x="1264920" y="236220"/>
                </a:lnTo>
                <a:lnTo>
                  <a:pt x="1143000" y="300227"/>
                </a:lnTo>
                <a:lnTo>
                  <a:pt x="1083563" y="336804"/>
                </a:lnTo>
                <a:lnTo>
                  <a:pt x="1025651" y="373380"/>
                </a:lnTo>
                <a:lnTo>
                  <a:pt x="967739" y="411480"/>
                </a:lnTo>
                <a:lnTo>
                  <a:pt x="911351" y="452627"/>
                </a:lnTo>
                <a:lnTo>
                  <a:pt x="803148" y="539496"/>
                </a:lnTo>
                <a:lnTo>
                  <a:pt x="751331" y="585215"/>
                </a:lnTo>
                <a:lnTo>
                  <a:pt x="701039" y="632460"/>
                </a:lnTo>
                <a:lnTo>
                  <a:pt x="650748" y="681227"/>
                </a:lnTo>
                <a:lnTo>
                  <a:pt x="603503" y="731520"/>
                </a:lnTo>
                <a:lnTo>
                  <a:pt x="556259" y="783336"/>
                </a:lnTo>
                <a:lnTo>
                  <a:pt x="510539" y="836676"/>
                </a:lnTo>
                <a:lnTo>
                  <a:pt x="425196" y="949451"/>
                </a:lnTo>
                <a:lnTo>
                  <a:pt x="384048" y="1007363"/>
                </a:lnTo>
                <a:lnTo>
                  <a:pt x="321563" y="1106424"/>
                </a:lnTo>
                <a:lnTo>
                  <a:pt x="265175" y="1207008"/>
                </a:lnTo>
                <a:lnTo>
                  <a:pt x="213359" y="1310639"/>
                </a:lnTo>
                <a:lnTo>
                  <a:pt x="167639" y="1414272"/>
                </a:lnTo>
                <a:lnTo>
                  <a:pt x="128015" y="1519427"/>
                </a:lnTo>
                <a:lnTo>
                  <a:pt x="92963" y="1626108"/>
                </a:lnTo>
                <a:lnTo>
                  <a:pt x="64007" y="1734312"/>
                </a:lnTo>
                <a:lnTo>
                  <a:pt x="39624" y="1842515"/>
                </a:lnTo>
                <a:lnTo>
                  <a:pt x="21335" y="1952244"/>
                </a:lnTo>
                <a:lnTo>
                  <a:pt x="9144" y="2061972"/>
                </a:lnTo>
                <a:lnTo>
                  <a:pt x="1524" y="2170176"/>
                </a:lnTo>
                <a:lnTo>
                  <a:pt x="0" y="2279904"/>
                </a:lnTo>
                <a:lnTo>
                  <a:pt x="3048" y="2389632"/>
                </a:lnTo>
                <a:lnTo>
                  <a:pt x="10668" y="2499360"/>
                </a:lnTo>
                <a:lnTo>
                  <a:pt x="24383" y="2607564"/>
                </a:lnTo>
                <a:lnTo>
                  <a:pt x="24383" y="2279904"/>
                </a:lnTo>
                <a:lnTo>
                  <a:pt x="25907" y="2171700"/>
                </a:lnTo>
                <a:lnTo>
                  <a:pt x="33527" y="2063496"/>
                </a:lnTo>
                <a:lnTo>
                  <a:pt x="45720" y="1955292"/>
                </a:lnTo>
                <a:lnTo>
                  <a:pt x="64007" y="1847088"/>
                </a:lnTo>
                <a:lnTo>
                  <a:pt x="88392" y="1738884"/>
                </a:lnTo>
                <a:lnTo>
                  <a:pt x="117348" y="1632204"/>
                </a:lnTo>
                <a:lnTo>
                  <a:pt x="150875" y="1527048"/>
                </a:lnTo>
                <a:lnTo>
                  <a:pt x="190500" y="1423415"/>
                </a:lnTo>
                <a:lnTo>
                  <a:pt x="236220" y="1319784"/>
                </a:lnTo>
                <a:lnTo>
                  <a:pt x="286511" y="1217676"/>
                </a:lnTo>
                <a:lnTo>
                  <a:pt x="342900" y="1118615"/>
                </a:lnTo>
                <a:lnTo>
                  <a:pt x="405383" y="1021080"/>
                </a:lnTo>
                <a:lnTo>
                  <a:pt x="445007" y="963168"/>
                </a:lnTo>
                <a:lnTo>
                  <a:pt x="486155" y="906780"/>
                </a:lnTo>
                <a:lnTo>
                  <a:pt x="530351" y="851915"/>
                </a:lnTo>
                <a:lnTo>
                  <a:pt x="574548" y="798576"/>
                </a:lnTo>
                <a:lnTo>
                  <a:pt x="620268" y="748284"/>
                </a:lnTo>
                <a:lnTo>
                  <a:pt x="669035" y="697992"/>
                </a:lnTo>
                <a:lnTo>
                  <a:pt x="717803" y="649224"/>
                </a:lnTo>
                <a:lnTo>
                  <a:pt x="768096" y="601980"/>
                </a:lnTo>
                <a:lnTo>
                  <a:pt x="819911" y="557784"/>
                </a:lnTo>
                <a:lnTo>
                  <a:pt x="873251" y="513588"/>
                </a:lnTo>
                <a:lnTo>
                  <a:pt x="926592" y="472439"/>
                </a:lnTo>
                <a:lnTo>
                  <a:pt x="982979" y="431292"/>
                </a:lnTo>
                <a:lnTo>
                  <a:pt x="1039368" y="393192"/>
                </a:lnTo>
                <a:lnTo>
                  <a:pt x="1097279" y="356615"/>
                </a:lnTo>
                <a:lnTo>
                  <a:pt x="1155192" y="321563"/>
                </a:lnTo>
                <a:lnTo>
                  <a:pt x="1214627" y="289560"/>
                </a:lnTo>
                <a:lnTo>
                  <a:pt x="1275587" y="257556"/>
                </a:lnTo>
                <a:lnTo>
                  <a:pt x="1338072" y="228600"/>
                </a:lnTo>
                <a:lnTo>
                  <a:pt x="1400555" y="201168"/>
                </a:lnTo>
                <a:lnTo>
                  <a:pt x="1463039" y="175260"/>
                </a:lnTo>
                <a:lnTo>
                  <a:pt x="1527048" y="150875"/>
                </a:lnTo>
                <a:lnTo>
                  <a:pt x="1592579" y="129539"/>
                </a:lnTo>
                <a:lnTo>
                  <a:pt x="1658111" y="109727"/>
                </a:lnTo>
                <a:lnTo>
                  <a:pt x="1725168" y="91439"/>
                </a:lnTo>
                <a:lnTo>
                  <a:pt x="1792224" y="76200"/>
                </a:lnTo>
                <a:lnTo>
                  <a:pt x="1859279" y="62484"/>
                </a:lnTo>
                <a:lnTo>
                  <a:pt x="1926335" y="50292"/>
                </a:lnTo>
                <a:lnTo>
                  <a:pt x="1996439" y="41148"/>
                </a:lnTo>
                <a:lnTo>
                  <a:pt x="2065020" y="33527"/>
                </a:lnTo>
                <a:lnTo>
                  <a:pt x="2133600" y="28956"/>
                </a:lnTo>
                <a:lnTo>
                  <a:pt x="2203704" y="25908"/>
                </a:lnTo>
                <a:lnTo>
                  <a:pt x="2261615" y="24649"/>
                </a:lnTo>
                <a:lnTo>
                  <a:pt x="2261615" y="12192"/>
                </a:lnTo>
                <a:lnTo>
                  <a:pt x="2273807" y="24384"/>
                </a:lnTo>
                <a:lnTo>
                  <a:pt x="2273807" y="2288564"/>
                </a:lnTo>
                <a:lnTo>
                  <a:pt x="2281428" y="2293675"/>
                </a:lnTo>
                <a:lnTo>
                  <a:pt x="2281428" y="2264664"/>
                </a:lnTo>
                <a:lnTo>
                  <a:pt x="2286000" y="2267726"/>
                </a:lnTo>
                <a:close/>
              </a:path>
              <a:path w="4165600" h="4549140">
                <a:moveTo>
                  <a:pt x="4146804" y="3565398"/>
                </a:moveTo>
                <a:lnTo>
                  <a:pt x="4146804" y="3544824"/>
                </a:lnTo>
                <a:lnTo>
                  <a:pt x="4136030" y="3537597"/>
                </a:lnTo>
                <a:lnTo>
                  <a:pt x="4076700" y="3622548"/>
                </a:lnTo>
                <a:lnTo>
                  <a:pt x="4005072" y="3712463"/>
                </a:lnTo>
                <a:lnTo>
                  <a:pt x="3930396" y="3797807"/>
                </a:lnTo>
                <a:lnTo>
                  <a:pt x="3852672" y="3878579"/>
                </a:lnTo>
                <a:lnTo>
                  <a:pt x="3770376" y="3954779"/>
                </a:lnTo>
                <a:lnTo>
                  <a:pt x="3686555" y="4026407"/>
                </a:lnTo>
                <a:lnTo>
                  <a:pt x="3598163" y="4093463"/>
                </a:lnTo>
                <a:lnTo>
                  <a:pt x="3508248" y="4155948"/>
                </a:lnTo>
                <a:lnTo>
                  <a:pt x="3415283" y="4213859"/>
                </a:lnTo>
                <a:lnTo>
                  <a:pt x="3319272" y="4267200"/>
                </a:lnTo>
                <a:lnTo>
                  <a:pt x="3221735" y="4314443"/>
                </a:lnTo>
                <a:lnTo>
                  <a:pt x="3122676" y="4358639"/>
                </a:lnTo>
                <a:lnTo>
                  <a:pt x="3022092" y="4396740"/>
                </a:lnTo>
                <a:lnTo>
                  <a:pt x="2918459" y="4430268"/>
                </a:lnTo>
                <a:lnTo>
                  <a:pt x="2814828" y="4457700"/>
                </a:lnTo>
                <a:lnTo>
                  <a:pt x="2709672" y="4482084"/>
                </a:lnTo>
                <a:lnTo>
                  <a:pt x="2602992" y="4500372"/>
                </a:lnTo>
                <a:lnTo>
                  <a:pt x="2496311" y="4514088"/>
                </a:lnTo>
                <a:lnTo>
                  <a:pt x="2388107" y="4521708"/>
                </a:lnTo>
                <a:lnTo>
                  <a:pt x="2286000" y="4524584"/>
                </a:lnTo>
                <a:lnTo>
                  <a:pt x="2276855" y="4524670"/>
                </a:lnTo>
                <a:lnTo>
                  <a:pt x="2171700" y="4521708"/>
                </a:lnTo>
                <a:lnTo>
                  <a:pt x="2063496" y="4515612"/>
                </a:lnTo>
                <a:lnTo>
                  <a:pt x="1953768" y="4501896"/>
                </a:lnTo>
                <a:lnTo>
                  <a:pt x="1847087" y="4483608"/>
                </a:lnTo>
                <a:lnTo>
                  <a:pt x="1738883" y="4460748"/>
                </a:lnTo>
                <a:lnTo>
                  <a:pt x="1632203" y="4431792"/>
                </a:lnTo>
                <a:lnTo>
                  <a:pt x="1527048" y="4396740"/>
                </a:lnTo>
                <a:lnTo>
                  <a:pt x="1423415" y="4357116"/>
                </a:lnTo>
                <a:lnTo>
                  <a:pt x="1319783" y="4312920"/>
                </a:lnTo>
                <a:lnTo>
                  <a:pt x="1217676" y="4261104"/>
                </a:lnTo>
                <a:lnTo>
                  <a:pt x="1118615" y="4204716"/>
                </a:lnTo>
                <a:lnTo>
                  <a:pt x="1021079" y="4143756"/>
                </a:lnTo>
                <a:lnTo>
                  <a:pt x="926592" y="4076700"/>
                </a:lnTo>
                <a:lnTo>
                  <a:pt x="836676" y="4005072"/>
                </a:lnTo>
                <a:lnTo>
                  <a:pt x="749807" y="3930396"/>
                </a:lnTo>
                <a:lnTo>
                  <a:pt x="669035" y="3852672"/>
                </a:lnTo>
                <a:lnTo>
                  <a:pt x="592835" y="3770376"/>
                </a:lnTo>
                <a:lnTo>
                  <a:pt x="521207" y="3686556"/>
                </a:lnTo>
                <a:lnTo>
                  <a:pt x="454151" y="3598164"/>
                </a:lnTo>
                <a:lnTo>
                  <a:pt x="391668" y="3508248"/>
                </a:lnTo>
                <a:lnTo>
                  <a:pt x="333755" y="3415284"/>
                </a:lnTo>
                <a:lnTo>
                  <a:pt x="281939" y="3320796"/>
                </a:lnTo>
                <a:lnTo>
                  <a:pt x="233172" y="3223260"/>
                </a:lnTo>
                <a:lnTo>
                  <a:pt x="190500" y="3122676"/>
                </a:lnTo>
                <a:lnTo>
                  <a:pt x="150875" y="3022092"/>
                </a:lnTo>
                <a:lnTo>
                  <a:pt x="118872" y="2918460"/>
                </a:lnTo>
                <a:lnTo>
                  <a:pt x="89915" y="2814828"/>
                </a:lnTo>
                <a:lnTo>
                  <a:pt x="67055" y="2709672"/>
                </a:lnTo>
                <a:lnTo>
                  <a:pt x="48768" y="2602992"/>
                </a:lnTo>
                <a:lnTo>
                  <a:pt x="35051" y="2496312"/>
                </a:lnTo>
                <a:lnTo>
                  <a:pt x="25907" y="2388108"/>
                </a:lnTo>
                <a:lnTo>
                  <a:pt x="24383" y="2279904"/>
                </a:lnTo>
                <a:lnTo>
                  <a:pt x="24383" y="2607564"/>
                </a:lnTo>
                <a:lnTo>
                  <a:pt x="42672" y="2714244"/>
                </a:lnTo>
                <a:lnTo>
                  <a:pt x="67055" y="2820924"/>
                </a:lnTo>
                <a:lnTo>
                  <a:pt x="94487" y="2926080"/>
                </a:lnTo>
                <a:lnTo>
                  <a:pt x="129539" y="3031236"/>
                </a:lnTo>
                <a:lnTo>
                  <a:pt x="167639" y="3133344"/>
                </a:lnTo>
                <a:lnTo>
                  <a:pt x="211835" y="3233928"/>
                </a:lnTo>
                <a:lnTo>
                  <a:pt x="260603" y="3331464"/>
                </a:lnTo>
                <a:lnTo>
                  <a:pt x="313944" y="3427476"/>
                </a:lnTo>
                <a:lnTo>
                  <a:pt x="371855" y="3521964"/>
                </a:lnTo>
                <a:lnTo>
                  <a:pt x="434339" y="3613404"/>
                </a:lnTo>
                <a:lnTo>
                  <a:pt x="502920" y="3701796"/>
                </a:lnTo>
                <a:lnTo>
                  <a:pt x="576072" y="3787140"/>
                </a:lnTo>
                <a:lnTo>
                  <a:pt x="652272" y="3869436"/>
                </a:lnTo>
                <a:lnTo>
                  <a:pt x="734568" y="3948684"/>
                </a:lnTo>
                <a:lnTo>
                  <a:pt x="821435" y="4024884"/>
                </a:lnTo>
                <a:lnTo>
                  <a:pt x="911351" y="4096512"/>
                </a:lnTo>
                <a:lnTo>
                  <a:pt x="1007363" y="4163568"/>
                </a:lnTo>
                <a:lnTo>
                  <a:pt x="1106424" y="4226052"/>
                </a:lnTo>
                <a:lnTo>
                  <a:pt x="1207007" y="4283964"/>
                </a:lnTo>
                <a:lnTo>
                  <a:pt x="1310639" y="4334256"/>
                </a:lnTo>
                <a:lnTo>
                  <a:pt x="1414272" y="4379976"/>
                </a:lnTo>
                <a:lnTo>
                  <a:pt x="1519427" y="4421124"/>
                </a:lnTo>
                <a:lnTo>
                  <a:pt x="1626107" y="4454652"/>
                </a:lnTo>
                <a:lnTo>
                  <a:pt x="1734311" y="4485132"/>
                </a:lnTo>
                <a:lnTo>
                  <a:pt x="1842515" y="4507992"/>
                </a:lnTo>
                <a:lnTo>
                  <a:pt x="1952244" y="4526280"/>
                </a:lnTo>
                <a:lnTo>
                  <a:pt x="2060448" y="4538472"/>
                </a:lnTo>
                <a:lnTo>
                  <a:pt x="2170176" y="4546092"/>
                </a:lnTo>
                <a:lnTo>
                  <a:pt x="2276855" y="4549055"/>
                </a:lnTo>
                <a:lnTo>
                  <a:pt x="2286000" y="4548970"/>
                </a:lnTo>
                <a:lnTo>
                  <a:pt x="2389631" y="4546092"/>
                </a:lnTo>
                <a:lnTo>
                  <a:pt x="2499359" y="4538472"/>
                </a:lnTo>
                <a:lnTo>
                  <a:pt x="2607563" y="4524756"/>
                </a:lnTo>
                <a:lnTo>
                  <a:pt x="2714244" y="4506468"/>
                </a:lnTo>
                <a:lnTo>
                  <a:pt x="2820924" y="4482084"/>
                </a:lnTo>
                <a:lnTo>
                  <a:pt x="2926079" y="4453128"/>
                </a:lnTo>
                <a:lnTo>
                  <a:pt x="3029711" y="4419600"/>
                </a:lnTo>
                <a:lnTo>
                  <a:pt x="3133344" y="4379976"/>
                </a:lnTo>
                <a:lnTo>
                  <a:pt x="3233928" y="4337304"/>
                </a:lnTo>
                <a:lnTo>
                  <a:pt x="3331463" y="4288535"/>
                </a:lnTo>
                <a:lnTo>
                  <a:pt x="3427476" y="4235195"/>
                </a:lnTo>
                <a:lnTo>
                  <a:pt x="3521963" y="4175759"/>
                </a:lnTo>
                <a:lnTo>
                  <a:pt x="3613404" y="4113276"/>
                </a:lnTo>
                <a:lnTo>
                  <a:pt x="3701796" y="4046219"/>
                </a:lnTo>
                <a:lnTo>
                  <a:pt x="3787139" y="3973067"/>
                </a:lnTo>
                <a:lnTo>
                  <a:pt x="3869435" y="3895343"/>
                </a:lnTo>
                <a:lnTo>
                  <a:pt x="3948683" y="3813048"/>
                </a:lnTo>
                <a:lnTo>
                  <a:pt x="4024883" y="3727704"/>
                </a:lnTo>
                <a:lnTo>
                  <a:pt x="4096511" y="3636263"/>
                </a:lnTo>
                <a:lnTo>
                  <a:pt x="4146804" y="3565398"/>
                </a:lnTo>
                <a:close/>
              </a:path>
              <a:path w="4165600" h="4549140">
                <a:moveTo>
                  <a:pt x="2273807" y="24384"/>
                </a:moveTo>
                <a:lnTo>
                  <a:pt x="2261615" y="12192"/>
                </a:lnTo>
                <a:lnTo>
                  <a:pt x="2261615" y="24649"/>
                </a:lnTo>
                <a:lnTo>
                  <a:pt x="2273807" y="24384"/>
                </a:lnTo>
                <a:close/>
              </a:path>
              <a:path w="4165600" h="4549140">
                <a:moveTo>
                  <a:pt x="2273807" y="2288564"/>
                </a:moveTo>
                <a:lnTo>
                  <a:pt x="2273807" y="24384"/>
                </a:lnTo>
                <a:lnTo>
                  <a:pt x="2261615" y="24649"/>
                </a:lnTo>
                <a:lnTo>
                  <a:pt x="2261615" y="2278380"/>
                </a:lnTo>
                <a:lnTo>
                  <a:pt x="2267711" y="2284476"/>
                </a:lnTo>
                <a:lnTo>
                  <a:pt x="2273807" y="2288564"/>
                </a:lnTo>
                <a:close/>
              </a:path>
              <a:path w="4165600" h="4549140">
                <a:moveTo>
                  <a:pt x="4165092" y="3538728"/>
                </a:moveTo>
                <a:lnTo>
                  <a:pt x="4165092" y="3528059"/>
                </a:lnTo>
                <a:lnTo>
                  <a:pt x="4162044" y="3526535"/>
                </a:lnTo>
                <a:lnTo>
                  <a:pt x="4160520" y="3523487"/>
                </a:lnTo>
                <a:lnTo>
                  <a:pt x="2281428" y="2264664"/>
                </a:lnTo>
                <a:lnTo>
                  <a:pt x="2286000" y="2273808"/>
                </a:lnTo>
                <a:lnTo>
                  <a:pt x="2286000" y="2296742"/>
                </a:lnTo>
                <a:lnTo>
                  <a:pt x="4136030" y="3537597"/>
                </a:lnTo>
                <a:lnTo>
                  <a:pt x="4143755" y="3526535"/>
                </a:lnTo>
                <a:lnTo>
                  <a:pt x="4146804" y="3544824"/>
                </a:lnTo>
                <a:lnTo>
                  <a:pt x="4146804" y="3565398"/>
                </a:lnTo>
                <a:lnTo>
                  <a:pt x="4163568" y="3541776"/>
                </a:lnTo>
                <a:lnTo>
                  <a:pt x="4165092" y="3538728"/>
                </a:lnTo>
                <a:close/>
              </a:path>
              <a:path w="4165600" h="4549140">
                <a:moveTo>
                  <a:pt x="2286000" y="2296742"/>
                </a:moveTo>
                <a:lnTo>
                  <a:pt x="2286000" y="2273808"/>
                </a:lnTo>
                <a:lnTo>
                  <a:pt x="2281428" y="2264664"/>
                </a:lnTo>
                <a:lnTo>
                  <a:pt x="2281428" y="2293675"/>
                </a:lnTo>
                <a:lnTo>
                  <a:pt x="2286000" y="2296742"/>
                </a:lnTo>
                <a:close/>
              </a:path>
              <a:path w="4165600" h="4549140">
                <a:moveTo>
                  <a:pt x="4146804" y="3544824"/>
                </a:moveTo>
                <a:lnTo>
                  <a:pt x="4143755" y="3526535"/>
                </a:lnTo>
                <a:lnTo>
                  <a:pt x="4136030" y="3537597"/>
                </a:lnTo>
                <a:lnTo>
                  <a:pt x="4146804" y="35448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403080" y="3878579"/>
            <a:ext cx="1571625" cy="79375"/>
          </a:xfrm>
          <a:custGeom>
            <a:avLst/>
            <a:gdLst/>
            <a:ahLst/>
            <a:cxnLst/>
            <a:rect l="l" t="t" r="r" b="b"/>
            <a:pathLst>
              <a:path w="1571625" h="79375">
                <a:moveTo>
                  <a:pt x="1571244" y="79248"/>
                </a:moveTo>
                <a:lnTo>
                  <a:pt x="1571244" y="67056"/>
                </a:lnTo>
                <a:lnTo>
                  <a:pt x="73151" y="0"/>
                </a:lnTo>
                <a:lnTo>
                  <a:pt x="0" y="0"/>
                </a:lnTo>
                <a:lnTo>
                  <a:pt x="0" y="12192"/>
                </a:lnTo>
                <a:lnTo>
                  <a:pt x="73151" y="12260"/>
                </a:lnTo>
                <a:lnTo>
                  <a:pt x="1571244" y="79248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639300" y="3171444"/>
            <a:ext cx="1472565" cy="789940"/>
          </a:xfrm>
          <a:custGeom>
            <a:avLst/>
            <a:gdLst/>
            <a:ahLst/>
            <a:cxnLst/>
            <a:rect l="l" t="t" r="r" b="b"/>
            <a:pathLst>
              <a:path w="1472565" h="789939">
                <a:moveTo>
                  <a:pt x="1472183" y="778764"/>
                </a:moveTo>
                <a:lnTo>
                  <a:pt x="74675" y="1524"/>
                </a:lnTo>
                <a:lnTo>
                  <a:pt x="74675" y="0"/>
                </a:lnTo>
                <a:lnTo>
                  <a:pt x="0" y="0"/>
                </a:lnTo>
                <a:lnTo>
                  <a:pt x="0" y="12192"/>
                </a:lnTo>
                <a:lnTo>
                  <a:pt x="73151" y="12192"/>
                </a:lnTo>
                <a:lnTo>
                  <a:pt x="73151" y="13889"/>
                </a:lnTo>
                <a:lnTo>
                  <a:pt x="1466088" y="789432"/>
                </a:lnTo>
                <a:lnTo>
                  <a:pt x="1472183" y="778764"/>
                </a:lnTo>
                <a:close/>
              </a:path>
              <a:path w="1472565" h="789939">
                <a:moveTo>
                  <a:pt x="73151" y="13889"/>
                </a:moveTo>
                <a:lnTo>
                  <a:pt x="73151" y="12192"/>
                </a:lnTo>
                <a:lnTo>
                  <a:pt x="70103" y="12192"/>
                </a:lnTo>
                <a:lnTo>
                  <a:pt x="73151" y="13889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1445240" y="3648455"/>
            <a:ext cx="1626235" cy="360045"/>
          </a:xfrm>
          <a:custGeom>
            <a:avLst/>
            <a:gdLst/>
            <a:ahLst/>
            <a:cxnLst/>
            <a:rect l="l" t="t" r="r" b="b"/>
            <a:pathLst>
              <a:path w="1626234" h="360045">
                <a:moveTo>
                  <a:pt x="1626107" y="12192"/>
                </a:moveTo>
                <a:lnTo>
                  <a:pt x="1626107" y="0"/>
                </a:lnTo>
                <a:lnTo>
                  <a:pt x="1551431" y="0"/>
                </a:lnTo>
                <a:lnTo>
                  <a:pt x="0" y="348996"/>
                </a:lnTo>
                <a:lnTo>
                  <a:pt x="3048" y="359664"/>
                </a:lnTo>
                <a:lnTo>
                  <a:pt x="1552955" y="12192"/>
                </a:lnTo>
                <a:lnTo>
                  <a:pt x="1626107" y="12192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1896343" y="3930396"/>
            <a:ext cx="1175385" cy="227329"/>
          </a:xfrm>
          <a:custGeom>
            <a:avLst/>
            <a:gdLst/>
            <a:ahLst/>
            <a:cxnLst/>
            <a:rect l="l" t="t" r="r" b="b"/>
            <a:pathLst>
              <a:path w="1175384" h="227329">
                <a:moveTo>
                  <a:pt x="1175003" y="12191"/>
                </a:moveTo>
                <a:lnTo>
                  <a:pt x="1175003" y="0"/>
                </a:lnTo>
                <a:lnTo>
                  <a:pt x="1100327" y="0"/>
                </a:lnTo>
                <a:lnTo>
                  <a:pt x="0" y="214883"/>
                </a:lnTo>
                <a:lnTo>
                  <a:pt x="3048" y="227075"/>
                </a:lnTo>
                <a:lnTo>
                  <a:pt x="1101852" y="12191"/>
                </a:lnTo>
                <a:lnTo>
                  <a:pt x="1175003" y="12191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8462202" y="2931716"/>
            <a:ext cx="1165860" cy="124269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 algn="ctr">
              <a:lnSpc>
                <a:spcPct val="104600"/>
              </a:lnSpc>
              <a:spcBef>
                <a:spcPts val="50"/>
              </a:spcBef>
            </a:pPr>
            <a:r>
              <a:rPr sz="1500" spc="20" dirty="0">
                <a:solidFill>
                  <a:srgbClr val="3F3F3F"/>
                </a:solidFill>
                <a:latin typeface="Century Gothic"/>
                <a:cs typeface="Century Gothic"/>
              </a:rPr>
              <a:t>Out </a:t>
            </a:r>
            <a:r>
              <a:rPr sz="1500" spc="15" dirty="0">
                <a:solidFill>
                  <a:srgbClr val="3F3F3F"/>
                </a:solidFill>
                <a:latin typeface="Century Gothic"/>
                <a:cs typeface="Century Gothic"/>
              </a:rPr>
              <a:t>of</a:t>
            </a:r>
            <a:r>
              <a:rPr sz="1500" spc="-100" dirty="0">
                <a:solidFill>
                  <a:srgbClr val="3F3F3F"/>
                </a:solidFill>
                <a:latin typeface="Century Gothic"/>
                <a:cs typeface="Century Gothic"/>
              </a:rPr>
              <a:t> </a:t>
            </a:r>
            <a:r>
              <a:rPr sz="1500" spc="15" dirty="0">
                <a:solidFill>
                  <a:srgbClr val="3F3F3F"/>
                </a:solidFill>
                <a:latin typeface="Century Gothic"/>
                <a:cs typeface="Century Gothic"/>
              </a:rPr>
              <a:t>State  Resident</a:t>
            </a:r>
            <a:endParaRPr sz="150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  <a:spcBef>
                <a:spcPts val="75"/>
              </a:spcBef>
            </a:pPr>
            <a:r>
              <a:rPr sz="1500" spc="20" dirty="0">
                <a:solidFill>
                  <a:srgbClr val="3F3F3F"/>
                </a:solidFill>
                <a:latin typeface="Century Gothic"/>
                <a:cs typeface="Century Gothic"/>
              </a:rPr>
              <a:t>2%</a:t>
            </a:r>
            <a:endParaRPr sz="1500">
              <a:latin typeface="Century Gothic"/>
              <a:cs typeface="Century Gothic"/>
            </a:endParaRPr>
          </a:p>
          <a:p>
            <a:pPr marL="350520" marR="239395" indent="-306705">
              <a:lnSpc>
                <a:spcPct val="104700"/>
              </a:lnSpc>
              <a:spcBef>
                <a:spcPts val="215"/>
              </a:spcBef>
            </a:pPr>
            <a:r>
              <a:rPr sz="1500" spc="20" dirty="0">
                <a:solidFill>
                  <a:srgbClr val="3F3F3F"/>
                </a:solidFill>
                <a:latin typeface="Century Gothic"/>
                <a:cs typeface="Century Gothic"/>
              </a:rPr>
              <a:t>U</a:t>
            </a:r>
            <a:r>
              <a:rPr sz="1500" spc="15" dirty="0">
                <a:solidFill>
                  <a:srgbClr val="3F3F3F"/>
                </a:solidFill>
                <a:latin typeface="Century Gothic"/>
                <a:cs typeface="Century Gothic"/>
              </a:rPr>
              <a:t>n</a:t>
            </a:r>
            <a:r>
              <a:rPr sz="1500" spc="10" dirty="0">
                <a:solidFill>
                  <a:srgbClr val="3F3F3F"/>
                </a:solidFill>
                <a:latin typeface="Century Gothic"/>
                <a:cs typeface="Century Gothic"/>
              </a:rPr>
              <a:t>k</a:t>
            </a:r>
            <a:r>
              <a:rPr sz="1500" spc="15" dirty="0">
                <a:solidFill>
                  <a:srgbClr val="3F3F3F"/>
                </a:solidFill>
                <a:latin typeface="Century Gothic"/>
                <a:cs typeface="Century Gothic"/>
              </a:rPr>
              <a:t>n</a:t>
            </a:r>
            <a:r>
              <a:rPr sz="1500" spc="20" dirty="0">
                <a:solidFill>
                  <a:srgbClr val="3F3F3F"/>
                </a:solidFill>
                <a:latin typeface="Century Gothic"/>
                <a:cs typeface="Century Gothic"/>
              </a:rPr>
              <a:t>o</a:t>
            </a:r>
            <a:r>
              <a:rPr sz="1500" spc="30" dirty="0">
                <a:solidFill>
                  <a:srgbClr val="3F3F3F"/>
                </a:solidFill>
                <a:latin typeface="Century Gothic"/>
                <a:cs typeface="Century Gothic"/>
              </a:rPr>
              <a:t>w</a:t>
            </a:r>
            <a:r>
              <a:rPr sz="1500" spc="10" dirty="0">
                <a:solidFill>
                  <a:srgbClr val="3F3F3F"/>
                </a:solidFill>
                <a:latin typeface="Century Gothic"/>
                <a:cs typeface="Century Gothic"/>
              </a:rPr>
              <a:t>n  </a:t>
            </a:r>
            <a:r>
              <a:rPr sz="1500" spc="20" dirty="0">
                <a:solidFill>
                  <a:srgbClr val="3F3F3F"/>
                </a:solidFill>
                <a:latin typeface="Century Gothic"/>
                <a:cs typeface="Century Gothic"/>
              </a:rPr>
              <a:t>0%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2932082" y="2931716"/>
            <a:ext cx="1078230" cy="129476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500" spc="25" dirty="0">
                <a:solidFill>
                  <a:srgbClr val="3F3F3F"/>
                </a:solidFill>
                <a:latin typeface="Century Gothic"/>
                <a:cs typeface="Century Gothic"/>
              </a:rPr>
              <a:t>AB540 </a:t>
            </a:r>
            <a:r>
              <a:rPr sz="1500" spc="10" dirty="0">
                <a:solidFill>
                  <a:srgbClr val="3F3F3F"/>
                </a:solidFill>
                <a:latin typeface="Century Gothic"/>
                <a:cs typeface="Century Gothic"/>
              </a:rPr>
              <a:t>-</a:t>
            </a:r>
            <a:r>
              <a:rPr sz="1500" spc="-145" dirty="0">
                <a:solidFill>
                  <a:srgbClr val="3F3F3F"/>
                </a:solidFill>
                <a:latin typeface="Century Gothic"/>
                <a:cs typeface="Century Gothic"/>
              </a:rPr>
              <a:t> </a:t>
            </a:r>
            <a:r>
              <a:rPr sz="1500" spc="25" dirty="0">
                <a:solidFill>
                  <a:srgbClr val="3F3F3F"/>
                </a:solidFill>
                <a:latin typeface="Century Gothic"/>
                <a:cs typeface="Century Gothic"/>
              </a:rPr>
              <a:t>CA</a:t>
            </a:r>
            <a:endParaRPr sz="1500">
              <a:latin typeface="Century Gothic"/>
              <a:cs typeface="Century Gothic"/>
            </a:endParaRPr>
          </a:p>
          <a:p>
            <a:pPr marL="125095" marR="111760" algn="ctr">
              <a:lnSpc>
                <a:spcPct val="104000"/>
              </a:lnSpc>
              <a:spcBef>
                <a:spcPts val="10"/>
              </a:spcBef>
            </a:pPr>
            <a:r>
              <a:rPr sz="1500" spc="25" dirty="0">
                <a:solidFill>
                  <a:srgbClr val="3F3F3F"/>
                </a:solidFill>
                <a:latin typeface="Century Gothic"/>
                <a:cs typeface="Century Gothic"/>
              </a:rPr>
              <a:t>No</a:t>
            </a:r>
            <a:r>
              <a:rPr sz="1500" spc="15" dirty="0">
                <a:solidFill>
                  <a:srgbClr val="3F3F3F"/>
                </a:solidFill>
                <a:latin typeface="Century Gothic"/>
                <a:cs typeface="Century Gothic"/>
              </a:rPr>
              <a:t>n-</a:t>
            </a:r>
            <a:r>
              <a:rPr sz="1500" spc="20" dirty="0">
                <a:solidFill>
                  <a:srgbClr val="3F3F3F"/>
                </a:solidFill>
                <a:latin typeface="Century Gothic"/>
                <a:cs typeface="Century Gothic"/>
              </a:rPr>
              <a:t>R</a:t>
            </a:r>
            <a:r>
              <a:rPr sz="1500" spc="15" dirty="0">
                <a:solidFill>
                  <a:srgbClr val="3F3F3F"/>
                </a:solidFill>
                <a:latin typeface="Century Gothic"/>
                <a:cs typeface="Century Gothic"/>
              </a:rPr>
              <a:t>e</a:t>
            </a:r>
            <a:r>
              <a:rPr sz="1500" spc="10" dirty="0">
                <a:solidFill>
                  <a:srgbClr val="3F3F3F"/>
                </a:solidFill>
                <a:latin typeface="Century Gothic"/>
                <a:cs typeface="Century Gothic"/>
              </a:rPr>
              <a:t>s.  </a:t>
            </a:r>
            <a:r>
              <a:rPr sz="1500" spc="15" dirty="0">
                <a:solidFill>
                  <a:srgbClr val="3F3F3F"/>
                </a:solidFill>
                <a:latin typeface="Century Gothic"/>
                <a:cs typeface="Century Gothic"/>
              </a:rPr>
              <a:t>Exempt.</a:t>
            </a:r>
            <a:endParaRPr sz="1500">
              <a:latin typeface="Century Gothic"/>
              <a:cs typeface="Century Gothic"/>
            </a:endParaRPr>
          </a:p>
          <a:p>
            <a:pPr marL="158750" marR="213360" algn="ctr">
              <a:lnSpc>
                <a:spcPct val="104600"/>
              </a:lnSpc>
              <a:spcBef>
                <a:spcPts val="625"/>
              </a:spcBef>
            </a:pPr>
            <a:r>
              <a:rPr sz="1500" spc="20" dirty="0">
                <a:solidFill>
                  <a:srgbClr val="3F3F3F"/>
                </a:solidFill>
                <a:latin typeface="Century Gothic"/>
                <a:cs typeface="Century Gothic"/>
              </a:rPr>
              <a:t>Fo</a:t>
            </a:r>
            <a:r>
              <a:rPr sz="1500" spc="-225" dirty="0">
                <a:solidFill>
                  <a:srgbClr val="3F3F3F"/>
                </a:solidFill>
                <a:latin typeface="Century Gothic"/>
                <a:cs typeface="Century Gothic"/>
              </a:rPr>
              <a:t>r</a:t>
            </a:r>
            <a:r>
              <a:rPr sz="2250" spc="-892" baseline="24074" dirty="0">
                <a:solidFill>
                  <a:srgbClr val="3F3F3F"/>
                </a:solidFill>
                <a:latin typeface="Century Gothic"/>
                <a:cs typeface="Century Gothic"/>
              </a:rPr>
              <a:t>3</a:t>
            </a:r>
            <a:r>
              <a:rPr sz="1500" spc="-370" dirty="0">
                <a:solidFill>
                  <a:srgbClr val="3F3F3F"/>
                </a:solidFill>
                <a:latin typeface="Century Gothic"/>
                <a:cs typeface="Century Gothic"/>
              </a:rPr>
              <a:t>e</a:t>
            </a:r>
            <a:r>
              <a:rPr sz="2250" spc="-1177" baseline="24074" dirty="0">
                <a:solidFill>
                  <a:srgbClr val="3F3F3F"/>
                </a:solidFill>
                <a:latin typeface="Century Gothic"/>
                <a:cs typeface="Century Gothic"/>
              </a:rPr>
              <a:t>%</a:t>
            </a:r>
            <a:r>
              <a:rPr sz="1500" spc="5" dirty="0">
                <a:solidFill>
                  <a:srgbClr val="3F3F3F"/>
                </a:solidFill>
                <a:latin typeface="Century Gothic"/>
                <a:cs typeface="Century Gothic"/>
              </a:rPr>
              <a:t>i</a:t>
            </a:r>
            <a:r>
              <a:rPr sz="1500" spc="15" dirty="0">
                <a:solidFill>
                  <a:srgbClr val="3F3F3F"/>
                </a:solidFill>
                <a:latin typeface="Century Gothic"/>
                <a:cs typeface="Century Gothic"/>
              </a:rPr>
              <a:t>g</a:t>
            </a:r>
            <a:r>
              <a:rPr sz="1500" spc="10" dirty="0">
                <a:solidFill>
                  <a:srgbClr val="3F3F3F"/>
                </a:solidFill>
                <a:latin typeface="Century Gothic"/>
                <a:cs typeface="Century Gothic"/>
              </a:rPr>
              <a:t>n  </a:t>
            </a:r>
            <a:r>
              <a:rPr sz="1500" spc="20" dirty="0">
                <a:solidFill>
                  <a:srgbClr val="3F3F3F"/>
                </a:solidFill>
                <a:latin typeface="Century Gothic"/>
                <a:cs typeface="Century Gothic"/>
              </a:rPr>
              <a:t>4%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1865429" y="5577283"/>
            <a:ext cx="859790" cy="73723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 marR="5080" algn="ctr">
              <a:lnSpc>
                <a:spcPct val="104400"/>
              </a:lnSpc>
              <a:spcBef>
                <a:spcPts val="55"/>
              </a:spcBef>
            </a:pPr>
            <a:r>
              <a:rPr sz="1500" spc="30" dirty="0">
                <a:solidFill>
                  <a:srgbClr val="3F3F3F"/>
                </a:solidFill>
                <a:latin typeface="Century Gothic"/>
                <a:cs typeface="Century Gothic"/>
              </a:rPr>
              <a:t>In</a:t>
            </a:r>
            <a:r>
              <a:rPr sz="1500" spc="-105" dirty="0">
                <a:solidFill>
                  <a:srgbClr val="3F3F3F"/>
                </a:solidFill>
                <a:latin typeface="Century Gothic"/>
                <a:cs typeface="Century Gothic"/>
              </a:rPr>
              <a:t> </a:t>
            </a:r>
            <a:r>
              <a:rPr sz="1500" spc="10" dirty="0">
                <a:solidFill>
                  <a:srgbClr val="3F3F3F"/>
                </a:solidFill>
                <a:latin typeface="Century Gothic"/>
                <a:cs typeface="Century Gothic"/>
              </a:rPr>
              <a:t>District  </a:t>
            </a:r>
            <a:r>
              <a:rPr sz="1500" spc="15" dirty="0">
                <a:solidFill>
                  <a:srgbClr val="3F3F3F"/>
                </a:solidFill>
                <a:latin typeface="Century Gothic"/>
                <a:cs typeface="Century Gothic"/>
              </a:rPr>
              <a:t>Resident  </a:t>
            </a:r>
            <a:r>
              <a:rPr sz="1500" spc="20" dirty="0">
                <a:solidFill>
                  <a:srgbClr val="3F3F3F"/>
                </a:solidFill>
                <a:latin typeface="Century Gothic"/>
                <a:cs typeface="Century Gothic"/>
              </a:rPr>
              <a:t>26%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219667" y="6538988"/>
            <a:ext cx="1292860" cy="97472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065" marR="5080" algn="ctr">
              <a:lnSpc>
                <a:spcPct val="104299"/>
              </a:lnSpc>
              <a:spcBef>
                <a:spcPts val="55"/>
              </a:spcBef>
            </a:pPr>
            <a:r>
              <a:rPr sz="1500" spc="20" dirty="0">
                <a:solidFill>
                  <a:srgbClr val="3F3F3F"/>
                </a:solidFill>
                <a:latin typeface="Century Gothic"/>
                <a:cs typeface="Century Gothic"/>
              </a:rPr>
              <a:t>Out </a:t>
            </a:r>
            <a:r>
              <a:rPr sz="1500" spc="15" dirty="0">
                <a:solidFill>
                  <a:srgbClr val="3F3F3F"/>
                </a:solidFill>
                <a:latin typeface="Century Gothic"/>
                <a:cs typeface="Century Gothic"/>
              </a:rPr>
              <a:t>of</a:t>
            </a:r>
            <a:r>
              <a:rPr sz="1500" spc="-90" dirty="0">
                <a:solidFill>
                  <a:srgbClr val="3F3F3F"/>
                </a:solidFill>
                <a:latin typeface="Century Gothic"/>
                <a:cs typeface="Century Gothic"/>
              </a:rPr>
              <a:t> </a:t>
            </a:r>
            <a:r>
              <a:rPr sz="1500" spc="10" dirty="0">
                <a:solidFill>
                  <a:srgbClr val="3F3F3F"/>
                </a:solidFill>
                <a:latin typeface="Century Gothic"/>
                <a:cs typeface="Century Gothic"/>
              </a:rPr>
              <a:t>District  </a:t>
            </a:r>
            <a:r>
              <a:rPr sz="1500" spc="15" dirty="0">
                <a:solidFill>
                  <a:srgbClr val="3F3F3F"/>
                </a:solidFill>
                <a:latin typeface="Century Gothic"/>
                <a:cs typeface="Century Gothic"/>
              </a:rPr>
              <a:t>(In State)  Resident</a:t>
            </a:r>
            <a:endParaRPr sz="150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  <a:spcBef>
                <a:spcPts val="75"/>
              </a:spcBef>
            </a:pPr>
            <a:r>
              <a:rPr sz="1500" spc="20" dirty="0">
                <a:solidFill>
                  <a:srgbClr val="3F3F3F"/>
                </a:solidFill>
                <a:latin typeface="Century Gothic"/>
                <a:cs typeface="Century Gothic"/>
              </a:rPr>
              <a:t>65%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780530" y="8608625"/>
            <a:ext cx="2587625" cy="3752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spc="5" dirty="0">
                <a:solidFill>
                  <a:srgbClr val="585858"/>
                </a:solidFill>
                <a:latin typeface="Century Gothic"/>
                <a:cs typeface="Century Gothic"/>
              </a:rPr>
              <a:t>2017 </a:t>
            </a:r>
            <a:r>
              <a:rPr sz="2300" dirty="0">
                <a:solidFill>
                  <a:srgbClr val="585858"/>
                </a:solidFill>
                <a:latin typeface="Century Gothic"/>
                <a:cs typeface="Century Gothic"/>
              </a:rPr>
              <a:t>District</a:t>
            </a:r>
            <a:r>
              <a:rPr sz="2300" spc="-55" dirty="0">
                <a:solidFill>
                  <a:srgbClr val="585858"/>
                </a:solidFill>
                <a:latin typeface="Century Gothic"/>
                <a:cs typeface="Century Gothic"/>
              </a:rPr>
              <a:t> </a:t>
            </a:r>
            <a:r>
              <a:rPr sz="2300" spc="-20" dirty="0">
                <a:solidFill>
                  <a:srgbClr val="585858"/>
                </a:solidFill>
                <a:latin typeface="Century Gothic"/>
                <a:cs typeface="Century Gothic"/>
              </a:rPr>
              <a:t>Status</a:t>
            </a:r>
            <a:endParaRPr sz="23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90026" y="1343528"/>
            <a:ext cx="6334760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50" spc="-35" dirty="0"/>
              <a:t>DEMOGRAPHICS </a:t>
            </a:r>
            <a:r>
              <a:rPr sz="2550" dirty="0"/>
              <a:t>– </a:t>
            </a:r>
            <a:r>
              <a:rPr sz="2550" spc="-45" dirty="0"/>
              <a:t>ENROLLMENT </a:t>
            </a:r>
            <a:r>
              <a:rPr sz="2550" spc="45" dirty="0"/>
              <a:t>BY</a:t>
            </a:r>
            <a:r>
              <a:rPr sz="2550" spc="10" dirty="0"/>
              <a:t> </a:t>
            </a:r>
            <a:r>
              <a:rPr sz="2550" spc="-25" dirty="0"/>
              <a:t>AREA</a:t>
            </a:r>
            <a:endParaRPr sz="2550"/>
          </a:p>
        </p:txBody>
      </p:sp>
      <p:sp>
        <p:nvSpPr>
          <p:cNvPr id="3" name="object 3"/>
          <p:cNvSpPr txBox="1"/>
          <p:nvPr/>
        </p:nvSpPr>
        <p:spPr>
          <a:xfrm>
            <a:off x="990165" y="2641643"/>
            <a:ext cx="6166485" cy="916940"/>
          </a:xfrm>
          <a:prstGeom prst="rect">
            <a:avLst/>
          </a:prstGeom>
        </p:spPr>
        <p:txBody>
          <a:bodyPr vert="horz" wrap="square" lIns="0" tIns="112395" rIns="0" bIns="0" rtlCol="0">
            <a:spAutoFit/>
          </a:bodyPr>
          <a:lstStyle/>
          <a:p>
            <a:pPr marL="234950" indent="-222250">
              <a:lnSpc>
                <a:spcPct val="100000"/>
              </a:lnSpc>
              <a:spcBef>
                <a:spcPts val="885"/>
              </a:spcBef>
              <a:buFont typeface="Arial"/>
              <a:buChar char="•"/>
              <a:tabLst>
                <a:tab pos="234950" algn="l"/>
                <a:tab pos="235585" algn="l"/>
              </a:tabLst>
            </a:pPr>
            <a:r>
              <a:rPr sz="1500" spc="25" dirty="0">
                <a:latin typeface="Century Gothic"/>
                <a:cs typeface="Century Gothic"/>
              </a:rPr>
              <a:t>More </a:t>
            </a:r>
            <a:r>
              <a:rPr sz="1500" spc="15" dirty="0">
                <a:latin typeface="Century Gothic"/>
                <a:cs typeface="Century Gothic"/>
              </a:rPr>
              <a:t>students </a:t>
            </a:r>
            <a:r>
              <a:rPr sz="1500" spc="25" dirty="0">
                <a:latin typeface="Century Gothic"/>
                <a:cs typeface="Century Gothic"/>
              </a:rPr>
              <a:t>come </a:t>
            </a:r>
            <a:r>
              <a:rPr sz="1500" spc="15" dirty="0">
                <a:latin typeface="Century Gothic"/>
                <a:cs typeface="Century Gothic"/>
              </a:rPr>
              <a:t>from LA than</a:t>
            </a:r>
            <a:r>
              <a:rPr sz="1500" spc="-130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Pasadena.</a:t>
            </a:r>
            <a:endParaRPr sz="1500">
              <a:latin typeface="Century Gothic"/>
              <a:cs typeface="Century Gothic"/>
            </a:endParaRPr>
          </a:p>
          <a:p>
            <a:pPr marL="234950" marR="5080" indent="-222250">
              <a:lnSpc>
                <a:spcPct val="102099"/>
              </a:lnSpc>
              <a:spcBef>
                <a:spcPts val="750"/>
              </a:spcBef>
              <a:buFont typeface="Arial"/>
              <a:buChar char="•"/>
              <a:tabLst>
                <a:tab pos="234950" algn="l"/>
                <a:tab pos="235585" algn="l"/>
              </a:tabLst>
            </a:pPr>
            <a:r>
              <a:rPr sz="1500" spc="15" dirty="0">
                <a:latin typeface="Century Gothic"/>
                <a:cs typeface="Century Gothic"/>
              </a:rPr>
              <a:t>Surrounding communities are </a:t>
            </a:r>
            <a:r>
              <a:rPr sz="1500" spc="10" dirty="0">
                <a:latin typeface="Century Gothic"/>
                <a:cs typeface="Century Gothic"/>
              </a:rPr>
              <a:t>fairly </a:t>
            </a:r>
            <a:r>
              <a:rPr sz="1500" spc="15" dirty="0">
                <a:latin typeface="Century Gothic"/>
                <a:cs typeface="Century Gothic"/>
              </a:rPr>
              <a:t>equally </a:t>
            </a:r>
            <a:r>
              <a:rPr sz="1500" spc="10" dirty="0">
                <a:latin typeface="Century Gothic"/>
                <a:cs typeface="Century Gothic"/>
              </a:rPr>
              <a:t>represented at </a:t>
            </a:r>
            <a:r>
              <a:rPr sz="1500" spc="20" dirty="0">
                <a:latin typeface="Century Gothic"/>
                <a:cs typeface="Century Gothic"/>
              </a:rPr>
              <a:t>4-7%  </a:t>
            </a:r>
            <a:r>
              <a:rPr sz="1500" spc="15" dirty="0">
                <a:latin typeface="Century Gothic"/>
                <a:cs typeface="Century Gothic"/>
              </a:rPr>
              <a:t>each.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0165" y="3960331"/>
            <a:ext cx="6252210" cy="2597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234950" indent="-222250">
              <a:lnSpc>
                <a:spcPct val="100000"/>
              </a:lnSpc>
              <a:spcBef>
                <a:spcPts val="135"/>
              </a:spcBef>
              <a:buFont typeface="Arial"/>
              <a:buChar char="•"/>
              <a:tabLst>
                <a:tab pos="234950" algn="l"/>
                <a:tab pos="235585" algn="l"/>
              </a:tabLst>
            </a:pPr>
            <a:r>
              <a:rPr sz="1500" spc="15" dirty="0">
                <a:latin typeface="Century Gothic"/>
                <a:cs typeface="Century Gothic"/>
              </a:rPr>
              <a:t>Reinforces the need </a:t>
            </a:r>
            <a:r>
              <a:rPr sz="1500" spc="10" dirty="0">
                <a:latin typeface="Century Gothic"/>
                <a:cs typeface="Century Gothic"/>
              </a:rPr>
              <a:t>for </a:t>
            </a:r>
            <a:r>
              <a:rPr sz="1500" spc="15" dirty="0">
                <a:latin typeface="Century Gothic"/>
                <a:cs typeface="Century Gothic"/>
              </a:rPr>
              <a:t>spaces that support </a:t>
            </a:r>
            <a:r>
              <a:rPr sz="1500" spc="20" dirty="0">
                <a:latin typeface="Century Gothic"/>
                <a:cs typeface="Century Gothic"/>
              </a:rPr>
              <a:t>commuter</a:t>
            </a:r>
            <a:r>
              <a:rPr sz="1500" spc="-135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students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7146" y="1293393"/>
            <a:ext cx="173355" cy="3654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US" sz="2300" spc="-5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2300" dirty="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1497056" y="2916935"/>
            <a:ext cx="2595880" cy="3164205"/>
          </a:xfrm>
          <a:custGeom>
            <a:avLst/>
            <a:gdLst/>
            <a:ahLst/>
            <a:cxnLst/>
            <a:rect l="l" t="t" r="r" b="b"/>
            <a:pathLst>
              <a:path w="2595880" h="3164204">
                <a:moveTo>
                  <a:pt x="2595372" y="2596896"/>
                </a:moveTo>
                <a:lnTo>
                  <a:pt x="2594933" y="2548660"/>
                </a:lnTo>
                <a:lnTo>
                  <a:pt x="2593622" y="2500637"/>
                </a:lnTo>
                <a:lnTo>
                  <a:pt x="2591447" y="2452835"/>
                </a:lnTo>
                <a:lnTo>
                  <a:pt x="2588415" y="2405261"/>
                </a:lnTo>
                <a:lnTo>
                  <a:pt x="2584533" y="2357923"/>
                </a:lnTo>
                <a:lnTo>
                  <a:pt x="2579810" y="2310828"/>
                </a:lnTo>
                <a:lnTo>
                  <a:pt x="2574252" y="2263984"/>
                </a:lnTo>
                <a:lnTo>
                  <a:pt x="2567868" y="2217399"/>
                </a:lnTo>
                <a:lnTo>
                  <a:pt x="2560664" y="2171080"/>
                </a:lnTo>
                <a:lnTo>
                  <a:pt x="2552649" y="2125035"/>
                </a:lnTo>
                <a:lnTo>
                  <a:pt x="2543830" y="2079271"/>
                </a:lnTo>
                <a:lnTo>
                  <a:pt x="2534214" y="2033797"/>
                </a:lnTo>
                <a:lnTo>
                  <a:pt x="2523810" y="1988618"/>
                </a:lnTo>
                <a:lnTo>
                  <a:pt x="2512624" y="1943744"/>
                </a:lnTo>
                <a:lnTo>
                  <a:pt x="2500664" y="1899182"/>
                </a:lnTo>
                <a:lnTo>
                  <a:pt x="2487938" y="1854939"/>
                </a:lnTo>
                <a:lnTo>
                  <a:pt x="2474454" y="1811023"/>
                </a:lnTo>
                <a:lnTo>
                  <a:pt x="2460218" y="1767441"/>
                </a:lnTo>
                <a:lnTo>
                  <a:pt x="2445239" y="1724201"/>
                </a:lnTo>
                <a:lnTo>
                  <a:pt x="2429524" y="1681311"/>
                </a:lnTo>
                <a:lnTo>
                  <a:pt x="2413080" y="1638778"/>
                </a:lnTo>
                <a:lnTo>
                  <a:pt x="2395916" y="1596610"/>
                </a:lnTo>
                <a:lnTo>
                  <a:pt x="2378038" y="1554815"/>
                </a:lnTo>
                <a:lnTo>
                  <a:pt x="2359454" y="1513399"/>
                </a:lnTo>
                <a:lnTo>
                  <a:pt x="2340173" y="1472371"/>
                </a:lnTo>
                <a:lnTo>
                  <a:pt x="2320200" y="1431739"/>
                </a:lnTo>
                <a:lnTo>
                  <a:pt x="2299545" y="1391509"/>
                </a:lnTo>
                <a:lnTo>
                  <a:pt x="2278214" y="1351689"/>
                </a:lnTo>
                <a:lnTo>
                  <a:pt x="2256216" y="1312287"/>
                </a:lnTo>
                <a:lnTo>
                  <a:pt x="2233557" y="1273311"/>
                </a:lnTo>
                <a:lnTo>
                  <a:pt x="2210245" y="1234768"/>
                </a:lnTo>
                <a:lnTo>
                  <a:pt x="2186288" y="1196666"/>
                </a:lnTo>
                <a:lnTo>
                  <a:pt x="2161693" y="1159012"/>
                </a:lnTo>
                <a:lnTo>
                  <a:pt x="2136468" y="1121814"/>
                </a:lnTo>
                <a:lnTo>
                  <a:pt x="2110621" y="1085079"/>
                </a:lnTo>
                <a:lnTo>
                  <a:pt x="2084158" y="1048815"/>
                </a:lnTo>
                <a:lnTo>
                  <a:pt x="2057089" y="1013030"/>
                </a:lnTo>
                <a:lnTo>
                  <a:pt x="2029419" y="977732"/>
                </a:lnTo>
                <a:lnTo>
                  <a:pt x="2001157" y="942927"/>
                </a:lnTo>
                <a:lnTo>
                  <a:pt x="1972310" y="908623"/>
                </a:lnTo>
                <a:lnTo>
                  <a:pt x="1942887" y="874829"/>
                </a:lnTo>
                <a:lnTo>
                  <a:pt x="1912893" y="841551"/>
                </a:lnTo>
                <a:lnTo>
                  <a:pt x="1882338" y="808797"/>
                </a:lnTo>
                <a:lnTo>
                  <a:pt x="1851228" y="776575"/>
                </a:lnTo>
                <a:lnTo>
                  <a:pt x="1819571" y="744893"/>
                </a:lnTo>
                <a:lnTo>
                  <a:pt x="1787374" y="713757"/>
                </a:lnTo>
                <a:lnTo>
                  <a:pt x="1754646" y="683176"/>
                </a:lnTo>
                <a:lnTo>
                  <a:pt x="1721394" y="653157"/>
                </a:lnTo>
                <a:lnTo>
                  <a:pt x="1687625" y="623707"/>
                </a:lnTo>
                <a:lnTo>
                  <a:pt x="1653347" y="594835"/>
                </a:lnTo>
                <a:lnTo>
                  <a:pt x="1618567" y="566548"/>
                </a:lnTo>
                <a:lnTo>
                  <a:pt x="1583293" y="538853"/>
                </a:lnTo>
                <a:lnTo>
                  <a:pt x="1547533" y="511759"/>
                </a:lnTo>
                <a:lnTo>
                  <a:pt x="1511294" y="485272"/>
                </a:lnTo>
                <a:lnTo>
                  <a:pt x="1474584" y="459400"/>
                </a:lnTo>
                <a:lnTo>
                  <a:pt x="1437410" y="434151"/>
                </a:lnTo>
                <a:lnTo>
                  <a:pt x="1399780" y="409533"/>
                </a:lnTo>
                <a:lnTo>
                  <a:pt x="1361701" y="385552"/>
                </a:lnTo>
                <a:lnTo>
                  <a:pt x="1323181" y="362217"/>
                </a:lnTo>
                <a:lnTo>
                  <a:pt x="1284228" y="339535"/>
                </a:lnTo>
                <a:lnTo>
                  <a:pt x="1244848" y="317514"/>
                </a:lnTo>
                <a:lnTo>
                  <a:pt x="1205051" y="296162"/>
                </a:lnTo>
                <a:lnTo>
                  <a:pt x="1164842" y="275485"/>
                </a:lnTo>
                <a:lnTo>
                  <a:pt x="1124230" y="255492"/>
                </a:lnTo>
                <a:lnTo>
                  <a:pt x="1083223" y="236189"/>
                </a:lnTo>
                <a:lnTo>
                  <a:pt x="1041827" y="217586"/>
                </a:lnTo>
                <a:lnTo>
                  <a:pt x="1000051" y="199689"/>
                </a:lnTo>
                <a:lnTo>
                  <a:pt x="957902" y="182506"/>
                </a:lnTo>
                <a:lnTo>
                  <a:pt x="915388" y="166044"/>
                </a:lnTo>
                <a:lnTo>
                  <a:pt x="872515" y="150311"/>
                </a:lnTo>
                <a:lnTo>
                  <a:pt x="829292" y="135315"/>
                </a:lnTo>
                <a:lnTo>
                  <a:pt x="785727" y="121063"/>
                </a:lnTo>
                <a:lnTo>
                  <a:pt x="741826" y="107563"/>
                </a:lnTo>
                <a:lnTo>
                  <a:pt x="697598" y="94822"/>
                </a:lnTo>
                <a:lnTo>
                  <a:pt x="653049" y="82848"/>
                </a:lnTo>
                <a:lnTo>
                  <a:pt x="608189" y="71649"/>
                </a:lnTo>
                <a:lnTo>
                  <a:pt x="563023" y="61232"/>
                </a:lnTo>
                <a:lnTo>
                  <a:pt x="517559" y="51605"/>
                </a:lnTo>
                <a:lnTo>
                  <a:pt x="471806" y="42775"/>
                </a:lnTo>
                <a:lnTo>
                  <a:pt x="425771" y="34750"/>
                </a:lnTo>
                <a:lnTo>
                  <a:pt x="379461" y="27538"/>
                </a:lnTo>
                <a:lnTo>
                  <a:pt x="332884" y="21145"/>
                </a:lnTo>
                <a:lnTo>
                  <a:pt x="286047" y="15581"/>
                </a:lnTo>
                <a:lnTo>
                  <a:pt x="238959" y="10852"/>
                </a:lnTo>
                <a:lnTo>
                  <a:pt x="191625" y="6965"/>
                </a:lnTo>
                <a:lnTo>
                  <a:pt x="144055" y="3929"/>
                </a:lnTo>
                <a:lnTo>
                  <a:pt x="96256" y="1751"/>
                </a:lnTo>
                <a:lnTo>
                  <a:pt x="48235" y="439"/>
                </a:lnTo>
                <a:lnTo>
                  <a:pt x="0" y="0"/>
                </a:lnTo>
                <a:lnTo>
                  <a:pt x="0" y="2596896"/>
                </a:lnTo>
                <a:lnTo>
                  <a:pt x="2532888" y="3163824"/>
                </a:lnTo>
                <a:lnTo>
                  <a:pt x="2543961" y="3113006"/>
                </a:lnTo>
                <a:lnTo>
                  <a:pt x="2553914" y="3061982"/>
                </a:lnTo>
                <a:lnTo>
                  <a:pt x="2562762" y="3010773"/>
                </a:lnTo>
                <a:lnTo>
                  <a:pt x="2570517" y="2959399"/>
                </a:lnTo>
                <a:lnTo>
                  <a:pt x="2577193" y="2907881"/>
                </a:lnTo>
                <a:lnTo>
                  <a:pt x="2582805" y="2856239"/>
                </a:lnTo>
                <a:lnTo>
                  <a:pt x="2587366" y="2804494"/>
                </a:lnTo>
                <a:lnTo>
                  <a:pt x="2590889" y="2752666"/>
                </a:lnTo>
                <a:lnTo>
                  <a:pt x="2593388" y="2700777"/>
                </a:lnTo>
                <a:lnTo>
                  <a:pt x="2594878" y="2648847"/>
                </a:lnTo>
                <a:lnTo>
                  <a:pt x="2595372" y="2596896"/>
                </a:lnTo>
                <a:close/>
              </a:path>
            </a:pathLst>
          </a:custGeom>
          <a:solidFill>
            <a:srgbClr val="4069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1497056" y="5513832"/>
            <a:ext cx="2533015" cy="2595880"/>
          </a:xfrm>
          <a:custGeom>
            <a:avLst/>
            <a:gdLst/>
            <a:ahLst/>
            <a:cxnLst/>
            <a:rect l="l" t="t" r="r" b="b"/>
            <a:pathLst>
              <a:path w="2533015" h="2595879">
                <a:moveTo>
                  <a:pt x="2532888" y="566927"/>
                </a:moveTo>
                <a:lnTo>
                  <a:pt x="0" y="0"/>
                </a:lnTo>
                <a:lnTo>
                  <a:pt x="50292" y="2595372"/>
                </a:lnTo>
                <a:lnTo>
                  <a:pt x="99359" y="2593974"/>
                </a:lnTo>
                <a:lnTo>
                  <a:pt x="148224" y="2591667"/>
                </a:lnTo>
                <a:lnTo>
                  <a:pt x="196879" y="2588456"/>
                </a:lnTo>
                <a:lnTo>
                  <a:pt x="245315" y="2584350"/>
                </a:lnTo>
                <a:lnTo>
                  <a:pt x="293522" y="2579355"/>
                </a:lnTo>
                <a:lnTo>
                  <a:pt x="341490" y="2573481"/>
                </a:lnTo>
                <a:lnTo>
                  <a:pt x="389212" y="2566733"/>
                </a:lnTo>
                <a:lnTo>
                  <a:pt x="436677" y="2559120"/>
                </a:lnTo>
                <a:lnTo>
                  <a:pt x="483876" y="2550648"/>
                </a:lnTo>
                <a:lnTo>
                  <a:pt x="530801" y="2541327"/>
                </a:lnTo>
                <a:lnTo>
                  <a:pt x="577442" y="2531162"/>
                </a:lnTo>
                <a:lnTo>
                  <a:pt x="623790" y="2520161"/>
                </a:lnTo>
                <a:lnTo>
                  <a:pt x="669836" y="2508333"/>
                </a:lnTo>
                <a:lnTo>
                  <a:pt x="715571" y="2495684"/>
                </a:lnTo>
                <a:lnTo>
                  <a:pt x="760985" y="2482222"/>
                </a:lnTo>
                <a:lnTo>
                  <a:pt x="806069" y="2467955"/>
                </a:lnTo>
                <a:lnTo>
                  <a:pt x="850814" y="2452889"/>
                </a:lnTo>
                <a:lnTo>
                  <a:pt x="895212" y="2437033"/>
                </a:lnTo>
                <a:lnTo>
                  <a:pt x="939252" y="2420394"/>
                </a:lnTo>
                <a:lnTo>
                  <a:pt x="982926" y="2402979"/>
                </a:lnTo>
                <a:lnTo>
                  <a:pt x="1026224" y="2384797"/>
                </a:lnTo>
                <a:lnTo>
                  <a:pt x="1069138" y="2365854"/>
                </a:lnTo>
                <a:lnTo>
                  <a:pt x="1111658" y="2346157"/>
                </a:lnTo>
                <a:lnTo>
                  <a:pt x="1153774" y="2325716"/>
                </a:lnTo>
                <a:lnTo>
                  <a:pt x="1195479" y="2304536"/>
                </a:lnTo>
                <a:lnTo>
                  <a:pt x="1236762" y="2282625"/>
                </a:lnTo>
                <a:lnTo>
                  <a:pt x="1277615" y="2259992"/>
                </a:lnTo>
                <a:lnTo>
                  <a:pt x="1318028" y="2236643"/>
                </a:lnTo>
                <a:lnTo>
                  <a:pt x="1357992" y="2212586"/>
                </a:lnTo>
                <a:lnTo>
                  <a:pt x="1397498" y="2187828"/>
                </a:lnTo>
                <a:lnTo>
                  <a:pt x="1436537" y="2162378"/>
                </a:lnTo>
                <a:lnTo>
                  <a:pt x="1475100" y="2136242"/>
                </a:lnTo>
                <a:lnTo>
                  <a:pt x="1513177" y="2109427"/>
                </a:lnTo>
                <a:lnTo>
                  <a:pt x="1550759" y="2081943"/>
                </a:lnTo>
                <a:lnTo>
                  <a:pt x="1587838" y="2053795"/>
                </a:lnTo>
                <a:lnTo>
                  <a:pt x="1624403" y="2024991"/>
                </a:lnTo>
                <a:lnTo>
                  <a:pt x="1660446" y="1995540"/>
                </a:lnTo>
                <a:lnTo>
                  <a:pt x="1695958" y="1965448"/>
                </a:lnTo>
                <a:lnTo>
                  <a:pt x="1730930" y="1934722"/>
                </a:lnTo>
                <a:lnTo>
                  <a:pt x="1765351" y="1903372"/>
                </a:lnTo>
                <a:lnTo>
                  <a:pt x="1799214" y="1871403"/>
                </a:lnTo>
                <a:lnTo>
                  <a:pt x="1832509" y="1838824"/>
                </a:lnTo>
                <a:lnTo>
                  <a:pt x="1865226" y="1805641"/>
                </a:lnTo>
                <a:lnTo>
                  <a:pt x="1897358" y="1771863"/>
                </a:lnTo>
                <a:lnTo>
                  <a:pt x="1928893" y="1737497"/>
                </a:lnTo>
                <a:lnTo>
                  <a:pt x="1959824" y="1702550"/>
                </a:lnTo>
                <a:lnTo>
                  <a:pt x="1990141" y="1667031"/>
                </a:lnTo>
                <a:lnTo>
                  <a:pt x="2019835" y="1630945"/>
                </a:lnTo>
                <a:lnTo>
                  <a:pt x="2048897" y="1594302"/>
                </a:lnTo>
                <a:lnTo>
                  <a:pt x="2077318" y="1557108"/>
                </a:lnTo>
                <a:lnTo>
                  <a:pt x="2105088" y="1519371"/>
                </a:lnTo>
                <a:lnTo>
                  <a:pt x="2132198" y="1481098"/>
                </a:lnTo>
                <a:lnTo>
                  <a:pt x="2158639" y="1442297"/>
                </a:lnTo>
                <a:lnTo>
                  <a:pt x="2184403" y="1402976"/>
                </a:lnTo>
                <a:lnTo>
                  <a:pt x="2209479" y="1363141"/>
                </a:lnTo>
                <a:lnTo>
                  <a:pt x="2233859" y="1322801"/>
                </a:lnTo>
                <a:lnTo>
                  <a:pt x="2257533" y="1281963"/>
                </a:lnTo>
                <a:lnTo>
                  <a:pt x="2280493" y="1240634"/>
                </a:lnTo>
                <a:lnTo>
                  <a:pt x="2302728" y="1198822"/>
                </a:lnTo>
                <a:lnTo>
                  <a:pt x="2324231" y="1156534"/>
                </a:lnTo>
                <a:lnTo>
                  <a:pt x="2344991" y="1113779"/>
                </a:lnTo>
                <a:lnTo>
                  <a:pt x="2365000" y="1070562"/>
                </a:lnTo>
                <a:lnTo>
                  <a:pt x="2384249" y="1026893"/>
                </a:lnTo>
                <a:lnTo>
                  <a:pt x="2402728" y="982778"/>
                </a:lnTo>
                <a:lnTo>
                  <a:pt x="2420428" y="938225"/>
                </a:lnTo>
                <a:lnTo>
                  <a:pt x="2437339" y="893241"/>
                </a:lnTo>
                <a:lnTo>
                  <a:pt x="2453454" y="847834"/>
                </a:lnTo>
                <a:lnTo>
                  <a:pt x="2468762" y="802012"/>
                </a:lnTo>
                <a:lnTo>
                  <a:pt x="2483255" y="755781"/>
                </a:lnTo>
                <a:lnTo>
                  <a:pt x="2496923" y="709150"/>
                </a:lnTo>
                <a:lnTo>
                  <a:pt x="2509757" y="662126"/>
                </a:lnTo>
                <a:lnTo>
                  <a:pt x="2521749" y="614716"/>
                </a:lnTo>
                <a:lnTo>
                  <a:pt x="2532888" y="566927"/>
                </a:lnTo>
                <a:close/>
              </a:path>
            </a:pathLst>
          </a:custGeom>
          <a:solidFill>
            <a:srgbClr val="9E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33304" y="5513832"/>
            <a:ext cx="1114425" cy="2595880"/>
          </a:xfrm>
          <a:custGeom>
            <a:avLst/>
            <a:gdLst/>
            <a:ahLst/>
            <a:cxnLst/>
            <a:rect l="l" t="t" r="r" b="b"/>
            <a:pathLst>
              <a:path w="1114425" h="2595879">
                <a:moveTo>
                  <a:pt x="1114044" y="2595372"/>
                </a:moveTo>
                <a:lnTo>
                  <a:pt x="1063752" y="0"/>
                </a:lnTo>
                <a:lnTo>
                  <a:pt x="0" y="2368296"/>
                </a:lnTo>
                <a:lnTo>
                  <a:pt x="45700" y="2388320"/>
                </a:lnTo>
                <a:lnTo>
                  <a:pt x="91749" y="2407443"/>
                </a:lnTo>
                <a:lnTo>
                  <a:pt x="138132" y="2425661"/>
                </a:lnTo>
                <a:lnTo>
                  <a:pt x="184836" y="2442971"/>
                </a:lnTo>
                <a:lnTo>
                  <a:pt x="231846" y="2459370"/>
                </a:lnTo>
                <a:lnTo>
                  <a:pt x="279147" y="2474856"/>
                </a:lnTo>
                <a:lnTo>
                  <a:pt x="326725" y="2489424"/>
                </a:lnTo>
                <a:lnTo>
                  <a:pt x="374567" y="2503073"/>
                </a:lnTo>
                <a:lnTo>
                  <a:pt x="422657" y="2515799"/>
                </a:lnTo>
                <a:lnTo>
                  <a:pt x="470982" y="2527598"/>
                </a:lnTo>
                <a:lnTo>
                  <a:pt x="519526" y="2538469"/>
                </a:lnTo>
                <a:lnTo>
                  <a:pt x="568277" y="2548408"/>
                </a:lnTo>
                <a:lnTo>
                  <a:pt x="617220" y="2557412"/>
                </a:lnTo>
                <a:lnTo>
                  <a:pt x="666340" y="2565479"/>
                </a:lnTo>
                <a:lnTo>
                  <a:pt x="715623" y="2572604"/>
                </a:lnTo>
                <a:lnTo>
                  <a:pt x="765054" y="2578785"/>
                </a:lnTo>
                <a:lnTo>
                  <a:pt x="814621" y="2584019"/>
                </a:lnTo>
                <a:lnTo>
                  <a:pt x="864307" y="2588304"/>
                </a:lnTo>
                <a:lnTo>
                  <a:pt x="914100" y="2591635"/>
                </a:lnTo>
                <a:lnTo>
                  <a:pt x="963984" y="2594011"/>
                </a:lnTo>
                <a:lnTo>
                  <a:pt x="1013945" y="2595427"/>
                </a:lnTo>
                <a:lnTo>
                  <a:pt x="1063970" y="2595882"/>
                </a:lnTo>
                <a:lnTo>
                  <a:pt x="1114044" y="2595372"/>
                </a:lnTo>
                <a:close/>
              </a:path>
            </a:pathLst>
          </a:custGeom>
          <a:solidFill>
            <a:srgbClr val="7E9A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585959" y="5513832"/>
            <a:ext cx="1911350" cy="2368550"/>
          </a:xfrm>
          <a:custGeom>
            <a:avLst/>
            <a:gdLst/>
            <a:ahLst/>
            <a:cxnLst/>
            <a:rect l="l" t="t" r="r" b="b"/>
            <a:pathLst>
              <a:path w="1911350" h="2368550">
                <a:moveTo>
                  <a:pt x="1911096" y="0"/>
                </a:moveTo>
                <a:lnTo>
                  <a:pt x="0" y="1757172"/>
                </a:lnTo>
                <a:lnTo>
                  <a:pt x="34303" y="1793829"/>
                </a:lnTo>
                <a:lnTo>
                  <a:pt x="69280" y="1829775"/>
                </a:lnTo>
                <a:lnTo>
                  <a:pt x="104920" y="1865002"/>
                </a:lnTo>
                <a:lnTo>
                  <a:pt x="141211" y="1899504"/>
                </a:lnTo>
                <a:lnTo>
                  <a:pt x="178143" y="1933272"/>
                </a:lnTo>
                <a:lnTo>
                  <a:pt x="215705" y="1966302"/>
                </a:lnTo>
                <a:lnTo>
                  <a:pt x="253887" y="1998584"/>
                </a:lnTo>
                <a:lnTo>
                  <a:pt x="292676" y="2030114"/>
                </a:lnTo>
                <a:lnTo>
                  <a:pt x="332063" y="2060883"/>
                </a:lnTo>
                <a:lnTo>
                  <a:pt x="372036" y="2090885"/>
                </a:lnTo>
                <a:lnTo>
                  <a:pt x="412585" y="2120113"/>
                </a:lnTo>
                <a:lnTo>
                  <a:pt x="453698" y="2148560"/>
                </a:lnTo>
                <a:lnTo>
                  <a:pt x="495366" y="2176219"/>
                </a:lnTo>
                <a:lnTo>
                  <a:pt x="537576" y="2203083"/>
                </a:lnTo>
                <a:lnTo>
                  <a:pt x="580319" y="2229145"/>
                </a:lnTo>
                <a:lnTo>
                  <a:pt x="623583" y="2254399"/>
                </a:lnTo>
                <a:lnTo>
                  <a:pt x="667358" y="2278837"/>
                </a:lnTo>
                <a:lnTo>
                  <a:pt x="711632" y="2302452"/>
                </a:lnTo>
                <a:lnTo>
                  <a:pt x="756395" y="2325239"/>
                </a:lnTo>
                <a:lnTo>
                  <a:pt x="801636" y="2347189"/>
                </a:lnTo>
                <a:lnTo>
                  <a:pt x="847344" y="2368296"/>
                </a:lnTo>
                <a:lnTo>
                  <a:pt x="1911096" y="0"/>
                </a:lnTo>
                <a:close/>
              </a:path>
            </a:pathLst>
          </a:custGeom>
          <a:solidFill>
            <a:srgbClr val="6951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055607" y="5513832"/>
            <a:ext cx="2441575" cy="1757680"/>
          </a:xfrm>
          <a:custGeom>
            <a:avLst/>
            <a:gdLst/>
            <a:ahLst/>
            <a:cxnLst/>
            <a:rect l="l" t="t" r="r" b="b"/>
            <a:pathLst>
              <a:path w="2441575" h="1757679">
                <a:moveTo>
                  <a:pt x="2441448" y="0"/>
                </a:moveTo>
                <a:lnTo>
                  <a:pt x="0" y="883919"/>
                </a:lnTo>
                <a:lnTo>
                  <a:pt x="18069" y="932186"/>
                </a:lnTo>
                <a:lnTo>
                  <a:pt x="37069" y="980050"/>
                </a:lnTo>
                <a:lnTo>
                  <a:pt x="56993" y="1027499"/>
                </a:lnTo>
                <a:lnTo>
                  <a:pt x="77833" y="1074517"/>
                </a:lnTo>
                <a:lnTo>
                  <a:pt x="99583" y="1121092"/>
                </a:lnTo>
                <a:lnTo>
                  <a:pt x="122236" y="1167210"/>
                </a:lnTo>
                <a:lnTo>
                  <a:pt x="145786" y="1212857"/>
                </a:lnTo>
                <a:lnTo>
                  <a:pt x="170224" y="1258019"/>
                </a:lnTo>
                <a:lnTo>
                  <a:pt x="195545" y="1302683"/>
                </a:lnTo>
                <a:lnTo>
                  <a:pt x="221741" y="1346835"/>
                </a:lnTo>
                <a:lnTo>
                  <a:pt x="248807" y="1390461"/>
                </a:lnTo>
                <a:lnTo>
                  <a:pt x="276734" y="1433547"/>
                </a:lnTo>
                <a:lnTo>
                  <a:pt x="305515" y="1476080"/>
                </a:lnTo>
                <a:lnTo>
                  <a:pt x="335145" y="1518047"/>
                </a:lnTo>
                <a:lnTo>
                  <a:pt x="365617" y="1559433"/>
                </a:lnTo>
                <a:lnTo>
                  <a:pt x="396922" y="1600224"/>
                </a:lnTo>
                <a:lnTo>
                  <a:pt x="429055" y="1640407"/>
                </a:lnTo>
                <a:lnTo>
                  <a:pt x="462009" y="1679969"/>
                </a:lnTo>
                <a:lnTo>
                  <a:pt x="495777" y="1718895"/>
                </a:lnTo>
                <a:lnTo>
                  <a:pt x="530351" y="1757172"/>
                </a:lnTo>
                <a:lnTo>
                  <a:pt x="2441448" y="0"/>
                </a:lnTo>
                <a:close/>
              </a:path>
            </a:pathLst>
          </a:custGeom>
          <a:solidFill>
            <a:srgbClr val="3B8D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901202" y="5462015"/>
            <a:ext cx="2595880" cy="935990"/>
          </a:xfrm>
          <a:custGeom>
            <a:avLst/>
            <a:gdLst/>
            <a:ahLst/>
            <a:cxnLst/>
            <a:rect l="l" t="t" r="r" b="b"/>
            <a:pathLst>
              <a:path w="2595879" h="935989">
                <a:moveTo>
                  <a:pt x="2595853" y="51816"/>
                </a:moveTo>
                <a:lnTo>
                  <a:pt x="481" y="0"/>
                </a:lnTo>
                <a:lnTo>
                  <a:pt x="0" y="50277"/>
                </a:lnTo>
                <a:lnTo>
                  <a:pt x="481" y="100577"/>
                </a:lnTo>
                <a:lnTo>
                  <a:pt x="1919" y="150702"/>
                </a:lnTo>
                <a:lnTo>
                  <a:pt x="4317" y="200823"/>
                </a:lnTo>
                <a:lnTo>
                  <a:pt x="7672" y="250865"/>
                </a:lnTo>
                <a:lnTo>
                  <a:pt x="11983" y="300816"/>
                </a:lnTo>
                <a:lnTo>
                  <a:pt x="17249" y="350661"/>
                </a:lnTo>
                <a:lnTo>
                  <a:pt x="23468" y="400387"/>
                </a:lnTo>
                <a:lnTo>
                  <a:pt x="30639" y="449982"/>
                </a:lnTo>
                <a:lnTo>
                  <a:pt x="38760" y="499431"/>
                </a:lnTo>
                <a:lnTo>
                  <a:pt x="47830" y="548722"/>
                </a:lnTo>
                <a:lnTo>
                  <a:pt x="57849" y="597840"/>
                </a:lnTo>
                <a:lnTo>
                  <a:pt x="68813" y="646774"/>
                </a:lnTo>
                <a:lnTo>
                  <a:pt x="80724" y="695508"/>
                </a:lnTo>
                <a:lnTo>
                  <a:pt x="93577" y="744031"/>
                </a:lnTo>
                <a:lnTo>
                  <a:pt x="107374" y="792328"/>
                </a:lnTo>
                <a:lnTo>
                  <a:pt x="122111" y="840387"/>
                </a:lnTo>
                <a:lnTo>
                  <a:pt x="137789" y="888194"/>
                </a:lnTo>
                <a:lnTo>
                  <a:pt x="154405" y="935736"/>
                </a:lnTo>
                <a:lnTo>
                  <a:pt x="2595853" y="51816"/>
                </a:lnTo>
                <a:close/>
              </a:path>
            </a:pathLst>
          </a:custGeom>
          <a:solidFill>
            <a:srgbClr val="CC7A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901683" y="4764023"/>
            <a:ext cx="2595880" cy="749935"/>
          </a:xfrm>
          <a:custGeom>
            <a:avLst/>
            <a:gdLst/>
            <a:ahLst/>
            <a:cxnLst/>
            <a:rect l="l" t="t" r="r" b="b"/>
            <a:pathLst>
              <a:path w="2595879" h="749935">
                <a:moveTo>
                  <a:pt x="2595372" y="749808"/>
                </a:moveTo>
                <a:lnTo>
                  <a:pt x="109727" y="0"/>
                </a:lnTo>
                <a:lnTo>
                  <a:pt x="95522" y="48773"/>
                </a:lnTo>
                <a:lnTo>
                  <a:pt x="82296" y="97767"/>
                </a:lnTo>
                <a:lnTo>
                  <a:pt x="70049" y="146967"/>
                </a:lnTo>
                <a:lnTo>
                  <a:pt x="58782" y="196360"/>
                </a:lnTo>
                <a:lnTo>
                  <a:pt x="48495" y="245933"/>
                </a:lnTo>
                <a:lnTo>
                  <a:pt x="39188" y="295673"/>
                </a:lnTo>
                <a:lnTo>
                  <a:pt x="30861" y="345567"/>
                </a:lnTo>
                <a:lnTo>
                  <a:pt x="23513" y="395600"/>
                </a:lnTo>
                <a:lnTo>
                  <a:pt x="17145" y="445760"/>
                </a:lnTo>
                <a:lnTo>
                  <a:pt x="11756" y="496033"/>
                </a:lnTo>
                <a:lnTo>
                  <a:pt x="7347" y="546406"/>
                </a:lnTo>
                <a:lnTo>
                  <a:pt x="3918" y="596865"/>
                </a:lnTo>
                <a:lnTo>
                  <a:pt x="1469" y="647398"/>
                </a:lnTo>
                <a:lnTo>
                  <a:pt x="0" y="697991"/>
                </a:lnTo>
                <a:lnTo>
                  <a:pt x="2595372" y="749808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011411" y="4149852"/>
            <a:ext cx="2486025" cy="1363980"/>
          </a:xfrm>
          <a:custGeom>
            <a:avLst/>
            <a:gdLst/>
            <a:ahLst/>
            <a:cxnLst/>
            <a:rect l="l" t="t" r="r" b="b"/>
            <a:pathLst>
              <a:path w="2486025" h="1363979">
                <a:moveTo>
                  <a:pt x="2485644" y="1363980"/>
                </a:moveTo>
                <a:lnTo>
                  <a:pt x="277368" y="0"/>
                </a:lnTo>
                <a:lnTo>
                  <a:pt x="250396" y="44555"/>
                </a:lnTo>
                <a:lnTo>
                  <a:pt x="224349" y="89589"/>
                </a:lnTo>
                <a:lnTo>
                  <a:pt x="199229" y="135093"/>
                </a:lnTo>
                <a:lnTo>
                  <a:pt x="175042" y="181059"/>
                </a:lnTo>
                <a:lnTo>
                  <a:pt x="151792" y="227479"/>
                </a:lnTo>
                <a:lnTo>
                  <a:pt x="129482" y="274344"/>
                </a:lnTo>
                <a:lnTo>
                  <a:pt x="108117" y="321647"/>
                </a:lnTo>
                <a:lnTo>
                  <a:pt x="87701" y="369378"/>
                </a:lnTo>
                <a:lnTo>
                  <a:pt x="68238" y="417529"/>
                </a:lnTo>
                <a:lnTo>
                  <a:pt x="49732" y="466092"/>
                </a:lnTo>
                <a:lnTo>
                  <a:pt x="32187" y="515059"/>
                </a:lnTo>
                <a:lnTo>
                  <a:pt x="15609" y="564422"/>
                </a:lnTo>
                <a:lnTo>
                  <a:pt x="0" y="614172"/>
                </a:lnTo>
                <a:lnTo>
                  <a:pt x="2485644" y="136398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288780" y="3630167"/>
            <a:ext cx="2208530" cy="1884045"/>
          </a:xfrm>
          <a:custGeom>
            <a:avLst/>
            <a:gdLst/>
            <a:ahLst/>
            <a:cxnLst/>
            <a:rect l="l" t="t" r="r" b="b"/>
            <a:pathLst>
              <a:path w="2208529" h="1884045">
                <a:moveTo>
                  <a:pt x="2208276" y="1883664"/>
                </a:moveTo>
                <a:lnTo>
                  <a:pt x="422148" y="0"/>
                </a:lnTo>
                <a:lnTo>
                  <a:pt x="384897" y="35896"/>
                </a:lnTo>
                <a:lnTo>
                  <a:pt x="348411" y="72534"/>
                </a:lnTo>
                <a:lnTo>
                  <a:pt x="312700" y="109896"/>
                </a:lnTo>
                <a:lnTo>
                  <a:pt x="277772" y="147966"/>
                </a:lnTo>
                <a:lnTo>
                  <a:pt x="243634" y="186726"/>
                </a:lnTo>
                <a:lnTo>
                  <a:pt x="210296" y="226161"/>
                </a:lnTo>
                <a:lnTo>
                  <a:pt x="177764" y="266253"/>
                </a:lnTo>
                <a:lnTo>
                  <a:pt x="146049" y="306986"/>
                </a:lnTo>
                <a:lnTo>
                  <a:pt x="115158" y="348343"/>
                </a:lnTo>
                <a:lnTo>
                  <a:pt x="85099" y="390309"/>
                </a:lnTo>
                <a:lnTo>
                  <a:pt x="55880" y="432865"/>
                </a:lnTo>
                <a:lnTo>
                  <a:pt x="27511" y="475995"/>
                </a:lnTo>
                <a:lnTo>
                  <a:pt x="0" y="519684"/>
                </a:lnTo>
                <a:lnTo>
                  <a:pt x="2208276" y="1883664"/>
                </a:lnTo>
                <a:close/>
              </a:path>
            </a:pathLst>
          </a:custGeom>
          <a:solidFill>
            <a:srgbClr val="9BBA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710928" y="3287267"/>
            <a:ext cx="1786255" cy="2226945"/>
          </a:xfrm>
          <a:custGeom>
            <a:avLst/>
            <a:gdLst/>
            <a:ahLst/>
            <a:cxnLst/>
            <a:rect l="l" t="t" r="r" b="b"/>
            <a:pathLst>
              <a:path w="1786254" h="2226945">
                <a:moveTo>
                  <a:pt x="1786127" y="2226564"/>
                </a:moveTo>
                <a:lnTo>
                  <a:pt x="449579" y="0"/>
                </a:lnTo>
                <a:lnTo>
                  <a:pt x="405789" y="27016"/>
                </a:lnTo>
                <a:lnTo>
                  <a:pt x="362541" y="54864"/>
                </a:lnTo>
                <a:lnTo>
                  <a:pt x="319849" y="83542"/>
                </a:lnTo>
                <a:lnTo>
                  <a:pt x="277728" y="113053"/>
                </a:lnTo>
                <a:lnTo>
                  <a:pt x="236191" y="143394"/>
                </a:lnTo>
                <a:lnTo>
                  <a:pt x="195251" y="174567"/>
                </a:lnTo>
                <a:lnTo>
                  <a:pt x="154923" y="206571"/>
                </a:lnTo>
                <a:lnTo>
                  <a:pt x="115220" y="239406"/>
                </a:lnTo>
                <a:lnTo>
                  <a:pt x="76156" y="273073"/>
                </a:lnTo>
                <a:lnTo>
                  <a:pt x="37745" y="307570"/>
                </a:lnTo>
                <a:lnTo>
                  <a:pt x="0" y="342900"/>
                </a:lnTo>
                <a:lnTo>
                  <a:pt x="1786127" y="2226564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160507" y="3078479"/>
            <a:ext cx="1336675" cy="2435860"/>
          </a:xfrm>
          <a:custGeom>
            <a:avLst/>
            <a:gdLst/>
            <a:ahLst/>
            <a:cxnLst/>
            <a:rect l="l" t="t" r="r" b="b"/>
            <a:pathLst>
              <a:path w="1336675" h="2435860">
                <a:moveTo>
                  <a:pt x="1336548" y="2435352"/>
                </a:moveTo>
                <a:lnTo>
                  <a:pt x="438912" y="0"/>
                </a:lnTo>
                <a:lnTo>
                  <a:pt x="393374" y="16956"/>
                </a:lnTo>
                <a:lnTo>
                  <a:pt x="348203" y="34881"/>
                </a:lnTo>
                <a:lnTo>
                  <a:pt x="303397" y="53739"/>
                </a:lnTo>
                <a:lnTo>
                  <a:pt x="258958" y="73493"/>
                </a:lnTo>
                <a:lnTo>
                  <a:pt x="214884" y="94106"/>
                </a:lnTo>
                <a:lnTo>
                  <a:pt x="171175" y="115543"/>
                </a:lnTo>
                <a:lnTo>
                  <a:pt x="127833" y="137766"/>
                </a:lnTo>
                <a:lnTo>
                  <a:pt x="84856" y="160739"/>
                </a:lnTo>
                <a:lnTo>
                  <a:pt x="42245" y="184425"/>
                </a:lnTo>
                <a:lnTo>
                  <a:pt x="0" y="208787"/>
                </a:lnTo>
                <a:lnTo>
                  <a:pt x="1336548" y="2435352"/>
                </a:lnTo>
                <a:close/>
              </a:path>
            </a:pathLst>
          </a:custGeom>
          <a:solidFill>
            <a:srgbClr val="4AAB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599419" y="2956560"/>
            <a:ext cx="897890" cy="2557780"/>
          </a:xfrm>
          <a:custGeom>
            <a:avLst/>
            <a:gdLst/>
            <a:ahLst/>
            <a:cxnLst/>
            <a:rect l="l" t="t" r="r" b="b"/>
            <a:pathLst>
              <a:path w="897890" h="2557779">
                <a:moveTo>
                  <a:pt x="897635" y="2557272"/>
                </a:moveTo>
                <a:lnTo>
                  <a:pt x="446531" y="0"/>
                </a:lnTo>
                <a:lnTo>
                  <a:pt x="395846" y="9649"/>
                </a:lnTo>
                <a:lnTo>
                  <a:pt x="345400" y="20303"/>
                </a:lnTo>
                <a:lnTo>
                  <a:pt x="295204" y="31947"/>
                </a:lnTo>
                <a:lnTo>
                  <a:pt x="245272" y="44570"/>
                </a:lnTo>
                <a:lnTo>
                  <a:pt x="195615" y="58158"/>
                </a:lnTo>
                <a:lnTo>
                  <a:pt x="146247" y="72700"/>
                </a:lnTo>
                <a:lnTo>
                  <a:pt x="97180" y="88182"/>
                </a:lnTo>
                <a:lnTo>
                  <a:pt x="48427" y="104593"/>
                </a:lnTo>
                <a:lnTo>
                  <a:pt x="0" y="121919"/>
                </a:lnTo>
                <a:lnTo>
                  <a:pt x="897635" y="2557272"/>
                </a:lnTo>
                <a:close/>
              </a:path>
            </a:pathLst>
          </a:custGeom>
          <a:solidFill>
            <a:srgbClr val="F795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1045952" y="2916935"/>
            <a:ext cx="451484" cy="2597150"/>
          </a:xfrm>
          <a:custGeom>
            <a:avLst/>
            <a:gdLst/>
            <a:ahLst/>
            <a:cxnLst/>
            <a:rect l="l" t="t" r="r" b="b"/>
            <a:pathLst>
              <a:path w="451484" h="2597150">
                <a:moveTo>
                  <a:pt x="451103" y="2596896"/>
                </a:moveTo>
                <a:lnTo>
                  <a:pt x="451103" y="0"/>
                </a:lnTo>
                <a:lnTo>
                  <a:pt x="400763" y="505"/>
                </a:lnTo>
                <a:lnTo>
                  <a:pt x="350361" y="2015"/>
                </a:lnTo>
                <a:lnTo>
                  <a:pt x="299945" y="4515"/>
                </a:lnTo>
                <a:lnTo>
                  <a:pt x="249568" y="7994"/>
                </a:lnTo>
                <a:lnTo>
                  <a:pt x="199278" y="12438"/>
                </a:lnTo>
                <a:lnTo>
                  <a:pt x="149126" y="17836"/>
                </a:lnTo>
                <a:lnTo>
                  <a:pt x="99162" y="24174"/>
                </a:lnTo>
                <a:lnTo>
                  <a:pt x="49436" y="31441"/>
                </a:lnTo>
                <a:lnTo>
                  <a:pt x="0" y="39624"/>
                </a:lnTo>
                <a:lnTo>
                  <a:pt x="451103" y="2596896"/>
                </a:lnTo>
                <a:close/>
              </a:path>
            </a:pathLst>
          </a:custGeom>
          <a:solidFill>
            <a:srgbClr val="AAB9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043416" y="3646932"/>
            <a:ext cx="441959" cy="234950"/>
          </a:xfrm>
          <a:custGeom>
            <a:avLst/>
            <a:gdLst/>
            <a:ahLst/>
            <a:cxnLst/>
            <a:rect l="l" t="t" r="r" b="b"/>
            <a:pathLst>
              <a:path w="441959" h="234950">
                <a:moveTo>
                  <a:pt x="441959" y="224027"/>
                </a:moveTo>
                <a:lnTo>
                  <a:pt x="76200" y="0"/>
                </a:lnTo>
                <a:lnTo>
                  <a:pt x="0" y="0"/>
                </a:lnTo>
                <a:lnTo>
                  <a:pt x="0" y="12191"/>
                </a:lnTo>
                <a:lnTo>
                  <a:pt x="68579" y="12191"/>
                </a:lnTo>
                <a:lnTo>
                  <a:pt x="68579" y="10667"/>
                </a:lnTo>
                <a:lnTo>
                  <a:pt x="73151" y="12191"/>
                </a:lnTo>
                <a:lnTo>
                  <a:pt x="73151" y="13456"/>
                </a:lnTo>
                <a:lnTo>
                  <a:pt x="435863" y="234695"/>
                </a:lnTo>
                <a:lnTo>
                  <a:pt x="441959" y="224027"/>
                </a:lnTo>
                <a:close/>
              </a:path>
              <a:path w="441959" h="234950">
                <a:moveTo>
                  <a:pt x="73151" y="12191"/>
                </a:moveTo>
                <a:lnTo>
                  <a:pt x="68579" y="10667"/>
                </a:lnTo>
                <a:lnTo>
                  <a:pt x="71078" y="12191"/>
                </a:lnTo>
                <a:lnTo>
                  <a:pt x="73151" y="12191"/>
                </a:lnTo>
                <a:close/>
              </a:path>
              <a:path w="441959" h="234950">
                <a:moveTo>
                  <a:pt x="71078" y="12191"/>
                </a:moveTo>
                <a:lnTo>
                  <a:pt x="68579" y="10667"/>
                </a:lnTo>
                <a:lnTo>
                  <a:pt x="68579" y="12191"/>
                </a:lnTo>
                <a:lnTo>
                  <a:pt x="71078" y="12191"/>
                </a:lnTo>
                <a:close/>
              </a:path>
              <a:path w="441959" h="234950">
                <a:moveTo>
                  <a:pt x="73151" y="13456"/>
                </a:moveTo>
                <a:lnTo>
                  <a:pt x="73151" y="12191"/>
                </a:lnTo>
                <a:lnTo>
                  <a:pt x="71078" y="12191"/>
                </a:lnTo>
                <a:lnTo>
                  <a:pt x="73151" y="1345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517380" y="3102864"/>
            <a:ext cx="413384" cy="347980"/>
          </a:xfrm>
          <a:custGeom>
            <a:avLst/>
            <a:gdLst/>
            <a:ahLst/>
            <a:cxnLst/>
            <a:rect l="l" t="t" r="r" b="b"/>
            <a:pathLst>
              <a:path w="413384" h="347979">
                <a:moveTo>
                  <a:pt x="413003" y="339851"/>
                </a:moveTo>
                <a:lnTo>
                  <a:pt x="76200" y="3048"/>
                </a:lnTo>
                <a:lnTo>
                  <a:pt x="76200" y="1524"/>
                </a:lnTo>
                <a:lnTo>
                  <a:pt x="74675" y="0"/>
                </a:lnTo>
                <a:lnTo>
                  <a:pt x="0" y="0"/>
                </a:lnTo>
                <a:lnTo>
                  <a:pt x="0" y="12192"/>
                </a:lnTo>
                <a:lnTo>
                  <a:pt x="68579" y="12192"/>
                </a:lnTo>
                <a:lnTo>
                  <a:pt x="68579" y="10668"/>
                </a:lnTo>
                <a:lnTo>
                  <a:pt x="73151" y="12192"/>
                </a:lnTo>
                <a:lnTo>
                  <a:pt x="73151" y="15240"/>
                </a:lnTo>
                <a:lnTo>
                  <a:pt x="405384" y="347472"/>
                </a:lnTo>
                <a:lnTo>
                  <a:pt x="413003" y="339851"/>
                </a:lnTo>
                <a:close/>
              </a:path>
              <a:path w="413384" h="347979">
                <a:moveTo>
                  <a:pt x="73151" y="12192"/>
                </a:moveTo>
                <a:lnTo>
                  <a:pt x="68579" y="10668"/>
                </a:lnTo>
                <a:lnTo>
                  <a:pt x="70103" y="12192"/>
                </a:lnTo>
                <a:lnTo>
                  <a:pt x="73151" y="12192"/>
                </a:lnTo>
                <a:close/>
              </a:path>
              <a:path w="413384" h="347979">
                <a:moveTo>
                  <a:pt x="70103" y="12192"/>
                </a:moveTo>
                <a:lnTo>
                  <a:pt x="68579" y="10668"/>
                </a:lnTo>
                <a:lnTo>
                  <a:pt x="68579" y="12192"/>
                </a:lnTo>
                <a:lnTo>
                  <a:pt x="70103" y="12192"/>
                </a:lnTo>
                <a:close/>
              </a:path>
              <a:path w="413384" h="347979">
                <a:moveTo>
                  <a:pt x="73151" y="15240"/>
                </a:moveTo>
                <a:lnTo>
                  <a:pt x="73151" y="12192"/>
                </a:lnTo>
                <a:lnTo>
                  <a:pt x="70103" y="12192"/>
                </a:lnTo>
                <a:lnTo>
                  <a:pt x="73151" y="1524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099547" y="2924555"/>
            <a:ext cx="280670" cy="251460"/>
          </a:xfrm>
          <a:custGeom>
            <a:avLst/>
            <a:gdLst/>
            <a:ahLst/>
            <a:cxnLst/>
            <a:rect l="l" t="t" r="r" b="b"/>
            <a:pathLst>
              <a:path w="280670" h="251460">
                <a:moveTo>
                  <a:pt x="280416" y="243839"/>
                </a:moveTo>
                <a:lnTo>
                  <a:pt x="79248" y="1523"/>
                </a:lnTo>
                <a:lnTo>
                  <a:pt x="77724" y="0"/>
                </a:lnTo>
                <a:lnTo>
                  <a:pt x="0" y="0"/>
                </a:lnTo>
                <a:lnTo>
                  <a:pt x="0" y="12191"/>
                </a:lnTo>
                <a:lnTo>
                  <a:pt x="70103" y="12191"/>
                </a:lnTo>
                <a:lnTo>
                  <a:pt x="70103" y="9143"/>
                </a:lnTo>
                <a:lnTo>
                  <a:pt x="74675" y="12191"/>
                </a:lnTo>
                <a:lnTo>
                  <a:pt x="74675" y="14651"/>
                </a:lnTo>
                <a:lnTo>
                  <a:pt x="271272" y="251459"/>
                </a:lnTo>
                <a:lnTo>
                  <a:pt x="280416" y="243839"/>
                </a:lnTo>
                <a:close/>
              </a:path>
              <a:path w="280670" h="251460">
                <a:moveTo>
                  <a:pt x="74675" y="12191"/>
                </a:moveTo>
                <a:lnTo>
                  <a:pt x="70103" y="9143"/>
                </a:lnTo>
                <a:lnTo>
                  <a:pt x="72634" y="12191"/>
                </a:lnTo>
                <a:lnTo>
                  <a:pt x="74675" y="12191"/>
                </a:lnTo>
                <a:close/>
              </a:path>
              <a:path w="280670" h="251460">
                <a:moveTo>
                  <a:pt x="72634" y="12191"/>
                </a:moveTo>
                <a:lnTo>
                  <a:pt x="70103" y="9143"/>
                </a:lnTo>
                <a:lnTo>
                  <a:pt x="70103" y="12191"/>
                </a:lnTo>
                <a:lnTo>
                  <a:pt x="72634" y="12191"/>
                </a:lnTo>
                <a:close/>
              </a:path>
              <a:path w="280670" h="251460">
                <a:moveTo>
                  <a:pt x="74675" y="14651"/>
                </a:moveTo>
                <a:lnTo>
                  <a:pt x="74675" y="12191"/>
                </a:lnTo>
                <a:lnTo>
                  <a:pt x="72634" y="12191"/>
                </a:lnTo>
                <a:lnTo>
                  <a:pt x="74675" y="146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1268456" y="2674620"/>
            <a:ext cx="1012190" cy="259079"/>
          </a:xfrm>
          <a:custGeom>
            <a:avLst/>
            <a:gdLst/>
            <a:ahLst/>
            <a:cxnLst/>
            <a:rect l="l" t="t" r="r" b="b"/>
            <a:pathLst>
              <a:path w="1012190" h="259080">
                <a:moveTo>
                  <a:pt x="1011936" y="12192"/>
                </a:moveTo>
                <a:lnTo>
                  <a:pt x="1011936" y="0"/>
                </a:lnTo>
                <a:lnTo>
                  <a:pt x="938784" y="0"/>
                </a:lnTo>
                <a:lnTo>
                  <a:pt x="0" y="246888"/>
                </a:lnTo>
                <a:lnTo>
                  <a:pt x="3048" y="259080"/>
                </a:lnTo>
                <a:lnTo>
                  <a:pt x="940308" y="12592"/>
                </a:lnTo>
                <a:lnTo>
                  <a:pt x="940308" y="12192"/>
                </a:lnTo>
                <a:lnTo>
                  <a:pt x="1011936" y="12192"/>
                </a:lnTo>
                <a:close/>
              </a:path>
              <a:path w="1012190" h="259080">
                <a:moveTo>
                  <a:pt x="941832" y="12192"/>
                </a:moveTo>
                <a:lnTo>
                  <a:pt x="940308" y="12192"/>
                </a:lnTo>
                <a:lnTo>
                  <a:pt x="940308" y="12592"/>
                </a:lnTo>
                <a:lnTo>
                  <a:pt x="941832" y="121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2697420" y="4202629"/>
            <a:ext cx="948055" cy="41783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320040" marR="5080" indent="-307975">
              <a:lnSpc>
                <a:spcPct val="104000"/>
              </a:lnSpc>
              <a:spcBef>
                <a:spcPts val="60"/>
              </a:spcBef>
            </a:pPr>
            <a:r>
              <a:rPr sz="1250" spc="5" dirty="0">
                <a:latin typeface="Century Gothic"/>
                <a:cs typeface="Century Gothic"/>
              </a:rPr>
              <a:t>Los</a:t>
            </a:r>
            <a:r>
              <a:rPr sz="1250" spc="-55" dirty="0">
                <a:latin typeface="Century Gothic"/>
                <a:cs typeface="Century Gothic"/>
              </a:rPr>
              <a:t> </a:t>
            </a:r>
            <a:r>
              <a:rPr sz="1250" spc="10" dirty="0">
                <a:latin typeface="Century Gothic"/>
                <a:cs typeface="Century Gothic"/>
              </a:rPr>
              <a:t>Angeles  28%</a:t>
            </a:r>
            <a:endParaRPr sz="1250">
              <a:latin typeface="Century Gothic"/>
              <a:cs typeface="Century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2528284" y="6959538"/>
            <a:ext cx="829310" cy="41783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260985" marR="5080" indent="-248920">
              <a:lnSpc>
                <a:spcPct val="104000"/>
              </a:lnSpc>
              <a:spcBef>
                <a:spcPts val="60"/>
              </a:spcBef>
            </a:pPr>
            <a:r>
              <a:rPr sz="1250" spc="10" dirty="0">
                <a:latin typeface="Century Gothic"/>
                <a:cs typeface="Century Gothic"/>
              </a:rPr>
              <a:t>P</a:t>
            </a:r>
            <a:r>
              <a:rPr sz="1250" spc="5" dirty="0">
                <a:latin typeface="Century Gothic"/>
                <a:cs typeface="Century Gothic"/>
              </a:rPr>
              <a:t>a</a:t>
            </a:r>
            <a:r>
              <a:rPr sz="1250" dirty="0">
                <a:latin typeface="Century Gothic"/>
                <a:cs typeface="Century Gothic"/>
              </a:rPr>
              <a:t>s</a:t>
            </a:r>
            <a:r>
              <a:rPr sz="1250" spc="5" dirty="0">
                <a:latin typeface="Century Gothic"/>
                <a:cs typeface="Century Gothic"/>
              </a:rPr>
              <a:t>a</a:t>
            </a:r>
            <a:r>
              <a:rPr sz="1250" spc="10" dirty="0">
                <a:latin typeface="Century Gothic"/>
                <a:cs typeface="Century Gothic"/>
              </a:rPr>
              <a:t>de</a:t>
            </a:r>
            <a:r>
              <a:rPr sz="1250" spc="15" dirty="0">
                <a:latin typeface="Century Gothic"/>
                <a:cs typeface="Century Gothic"/>
              </a:rPr>
              <a:t>n</a:t>
            </a:r>
            <a:r>
              <a:rPr sz="1250" spc="5" dirty="0">
                <a:latin typeface="Century Gothic"/>
                <a:cs typeface="Century Gothic"/>
              </a:rPr>
              <a:t>a  </a:t>
            </a:r>
            <a:r>
              <a:rPr sz="1250" spc="10" dirty="0">
                <a:latin typeface="Century Gothic"/>
                <a:cs typeface="Century Gothic"/>
              </a:rPr>
              <a:t>22%</a:t>
            </a:r>
            <a:endParaRPr sz="1250">
              <a:latin typeface="Century Gothic"/>
              <a:cs typeface="Century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0644680" y="7590529"/>
            <a:ext cx="808355" cy="41783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295910" marR="5080" indent="-283845">
              <a:lnSpc>
                <a:spcPct val="104000"/>
              </a:lnSpc>
              <a:spcBef>
                <a:spcPts val="60"/>
              </a:spcBef>
            </a:pPr>
            <a:r>
              <a:rPr sz="1250" spc="20" dirty="0">
                <a:latin typeface="Century Gothic"/>
                <a:cs typeface="Century Gothic"/>
              </a:rPr>
              <a:t>A</a:t>
            </a:r>
            <a:r>
              <a:rPr sz="1250" spc="10" dirty="0">
                <a:latin typeface="Century Gothic"/>
                <a:cs typeface="Century Gothic"/>
              </a:rPr>
              <a:t>lh</a:t>
            </a:r>
            <a:r>
              <a:rPr sz="1250" dirty="0">
                <a:latin typeface="Century Gothic"/>
                <a:cs typeface="Century Gothic"/>
              </a:rPr>
              <a:t>a</a:t>
            </a:r>
            <a:r>
              <a:rPr sz="1250" spc="10" dirty="0">
                <a:latin typeface="Century Gothic"/>
                <a:cs typeface="Century Gothic"/>
              </a:rPr>
              <a:t>m</a:t>
            </a:r>
            <a:r>
              <a:rPr sz="1250" spc="5" dirty="0">
                <a:latin typeface="Century Gothic"/>
                <a:cs typeface="Century Gothic"/>
              </a:rPr>
              <a:t>bra  </a:t>
            </a:r>
            <a:r>
              <a:rPr sz="1250" spc="10" dirty="0">
                <a:latin typeface="Century Gothic"/>
                <a:cs typeface="Century Gothic"/>
              </a:rPr>
              <a:t>7%</a:t>
            </a:r>
            <a:endParaRPr sz="1250">
              <a:latin typeface="Century Gothic"/>
              <a:cs typeface="Century Goth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721133" y="7142406"/>
            <a:ext cx="940435" cy="41783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363220" marR="5080" indent="-351155">
              <a:lnSpc>
                <a:spcPct val="104000"/>
              </a:lnSpc>
              <a:spcBef>
                <a:spcPts val="60"/>
              </a:spcBef>
            </a:pPr>
            <a:r>
              <a:rPr sz="1250" spc="5" dirty="0">
                <a:latin typeface="Century Gothic"/>
                <a:cs typeface="Century Gothic"/>
              </a:rPr>
              <a:t>San</a:t>
            </a:r>
            <a:r>
              <a:rPr sz="1250" spc="-40" dirty="0">
                <a:latin typeface="Century Gothic"/>
                <a:cs typeface="Century Gothic"/>
              </a:rPr>
              <a:t> </a:t>
            </a:r>
            <a:r>
              <a:rPr sz="1250" spc="5" dirty="0">
                <a:latin typeface="Century Gothic"/>
                <a:cs typeface="Century Gothic"/>
              </a:rPr>
              <a:t>Gabriel  </a:t>
            </a:r>
            <a:r>
              <a:rPr sz="1250" spc="10" dirty="0">
                <a:latin typeface="Century Gothic"/>
                <a:cs typeface="Century Gothic"/>
              </a:rPr>
              <a:t>6%</a:t>
            </a:r>
            <a:endParaRPr sz="1250">
              <a:latin typeface="Century Gothic"/>
              <a:cs typeface="Century Goth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213928" y="4955585"/>
            <a:ext cx="1697989" cy="1984375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327660" marR="830580" indent="-315595">
              <a:lnSpc>
                <a:spcPct val="104000"/>
              </a:lnSpc>
              <a:spcBef>
                <a:spcPts val="60"/>
              </a:spcBef>
            </a:pPr>
            <a:r>
              <a:rPr sz="1250" dirty="0">
                <a:latin typeface="Century Gothic"/>
                <a:cs typeface="Century Gothic"/>
              </a:rPr>
              <a:t>Ros</a:t>
            </a:r>
            <a:r>
              <a:rPr sz="1250" spc="10" dirty="0">
                <a:latin typeface="Century Gothic"/>
                <a:cs typeface="Century Gothic"/>
              </a:rPr>
              <a:t>eme</a:t>
            </a:r>
            <a:r>
              <a:rPr sz="1250" dirty="0">
                <a:latin typeface="Century Gothic"/>
                <a:cs typeface="Century Gothic"/>
              </a:rPr>
              <a:t>a</a:t>
            </a:r>
            <a:r>
              <a:rPr sz="1250" spc="5" dirty="0">
                <a:latin typeface="Century Gothic"/>
                <a:cs typeface="Century Gothic"/>
              </a:rPr>
              <a:t>d  </a:t>
            </a:r>
            <a:r>
              <a:rPr sz="1250" spc="10" dirty="0">
                <a:latin typeface="Century Gothic"/>
                <a:cs typeface="Century Gothic"/>
              </a:rPr>
              <a:t>4%</a:t>
            </a:r>
            <a:endParaRPr sz="125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 marL="1027430" marR="186690" indent="-262255">
              <a:lnSpc>
                <a:spcPct val="104000"/>
              </a:lnSpc>
              <a:spcBef>
                <a:spcPts val="1045"/>
              </a:spcBef>
            </a:pPr>
            <a:r>
              <a:rPr sz="1250" spc="5" dirty="0">
                <a:latin typeface="Century Gothic"/>
                <a:cs typeface="Century Gothic"/>
              </a:rPr>
              <a:t>Gl</a:t>
            </a:r>
            <a:r>
              <a:rPr sz="1250" spc="10" dirty="0">
                <a:latin typeface="Century Gothic"/>
                <a:cs typeface="Century Gothic"/>
              </a:rPr>
              <a:t>e</a:t>
            </a:r>
            <a:r>
              <a:rPr sz="1250" spc="15" dirty="0">
                <a:latin typeface="Century Gothic"/>
                <a:cs typeface="Century Gothic"/>
              </a:rPr>
              <a:t>nd</a:t>
            </a:r>
            <a:r>
              <a:rPr sz="1250" spc="5" dirty="0">
                <a:latin typeface="Century Gothic"/>
                <a:cs typeface="Century Gothic"/>
              </a:rPr>
              <a:t>a</a:t>
            </a:r>
            <a:r>
              <a:rPr sz="1250" spc="10" dirty="0">
                <a:latin typeface="Century Gothic"/>
                <a:cs typeface="Century Gothic"/>
              </a:rPr>
              <a:t>l</a:t>
            </a:r>
            <a:r>
              <a:rPr sz="1250" spc="5" dirty="0">
                <a:latin typeface="Century Gothic"/>
                <a:cs typeface="Century Gothic"/>
              </a:rPr>
              <a:t>e  </a:t>
            </a:r>
            <a:r>
              <a:rPr sz="1250" spc="10" dirty="0">
                <a:latin typeface="Century Gothic"/>
                <a:cs typeface="Century Gothic"/>
              </a:rPr>
              <a:t>6%</a:t>
            </a:r>
            <a:endParaRPr sz="125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 marL="1257300" marR="5080" indent="-212090">
              <a:lnSpc>
                <a:spcPct val="104000"/>
              </a:lnSpc>
              <a:spcBef>
                <a:spcPts val="910"/>
              </a:spcBef>
            </a:pPr>
            <a:r>
              <a:rPr sz="1250" spc="20" dirty="0">
                <a:latin typeface="Century Gothic"/>
                <a:cs typeface="Century Gothic"/>
              </a:rPr>
              <a:t>A</a:t>
            </a:r>
            <a:r>
              <a:rPr sz="1250" spc="5" dirty="0">
                <a:latin typeface="Century Gothic"/>
                <a:cs typeface="Century Gothic"/>
              </a:rPr>
              <a:t>r</a:t>
            </a:r>
            <a:r>
              <a:rPr sz="1250" spc="15" dirty="0">
                <a:latin typeface="Century Gothic"/>
                <a:cs typeface="Century Gothic"/>
              </a:rPr>
              <a:t>c</a:t>
            </a:r>
            <a:r>
              <a:rPr sz="1250" dirty="0">
                <a:latin typeface="Century Gothic"/>
                <a:cs typeface="Century Gothic"/>
              </a:rPr>
              <a:t>a</a:t>
            </a:r>
            <a:r>
              <a:rPr sz="1250" spc="15" dirty="0">
                <a:latin typeface="Century Gothic"/>
                <a:cs typeface="Century Gothic"/>
              </a:rPr>
              <a:t>d</a:t>
            </a:r>
            <a:r>
              <a:rPr sz="1250" spc="5" dirty="0">
                <a:latin typeface="Century Gothic"/>
                <a:cs typeface="Century Gothic"/>
              </a:rPr>
              <a:t>ia  </a:t>
            </a:r>
            <a:r>
              <a:rPr sz="1250" spc="10" dirty="0">
                <a:latin typeface="Century Gothic"/>
                <a:cs typeface="Century Gothic"/>
              </a:rPr>
              <a:t>6%</a:t>
            </a:r>
            <a:endParaRPr sz="1250">
              <a:latin typeface="Century Gothic"/>
              <a:cs typeface="Century Goth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334278" y="4227022"/>
            <a:ext cx="770255" cy="41783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277495" marR="5080" indent="-265430">
              <a:lnSpc>
                <a:spcPct val="104000"/>
              </a:lnSpc>
              <a:spcBef>
                <a:spcPts val="60"/>
              </a:spcBef>
            </a:pPr>
            <a:r>
              <a:rPr sz="1250" spc="20" dirty="0">
                <a:latin typeface="Century Gothic"/>
                <a:cs typeface="Century Gothic"/>
              </a:rPr>
              <a:t>A</a:t>
            </a:r>
            <a:r>
              <a:rPr sz="1250" spc="10" dirty="0">
                <a:latin typeface="Century Gothic"/>
                <a:cs typeface="Century Gothic"/>
              </a:rPr>
              <a:t>l</a:t>
            </a:r>
            <a:r>
              <a:rPr sz="1250" spc="5" dirty="0">
                <a:latin typeface="Century Gothic"/>
                <a:cs typeface="Century Gothic"/>
              </a:rPr>
              <a:t>ta</a:t>
            </a:r>
            <a:r>
              <a:rPr sz="1250" spc="10" dirty="0">
                <a:latin typeface="Century Gothic"/>
                <a:cs typeface="Century Gothic"/>
              </a:rPr>
              <a:t>den</a:t>
            </a:r>
            <a:r>
              <a:rPr sz="1250" spc="5" dirty="0">
                <a:latin typeface="Century Gothic"/>
                <a:cs typeface="Century Gothic"/>
              </a:rPr>
              <a:t>a  </a:t>
            </a:r>
            <a:r>
              <a:rPr sz="1250" spc="10" dirty="0">
                <a:latin typeface="Century Gothic"/>
                <a:cs typeface="Century Gothic"/>
              </a:rPr>
              <a:t>4%</a:t>
            </a:r>
            <a:endParaRPr sz="1250">
              <a:latin typeface="Century Gothic"/>
              <a:cs typeface="Century Gothic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328139" y="3478750"/>
            <a:ext cx="702310" cy="41783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242570" marR="5080" indent="-230504">
              <a:lnSpc>
                <a:spcPct val="104000"/>
              </a:lnSpc>
              <a:spcBef>
                <a:spcPts val="60"/>
              </a:spcBef>
            </a:pPr>
            <a:r>
              <a:rPr sz="1250" spc="5" dirty="0">
                <a:latin typeface="Century Gothic"/>
                <a:cs typeface="Century Gothic"/>
              </a:rPr>
              <a:t>El</a:t>
            </a:r>
            <a:r>
              <a:rPr sz="1250" spc="-75" dirty="0">
                <a:latin typeface="Century Gothic"/>
                <a:cs typeface="Century Gothic"/>
              </a:rPr>
              <a:t> </a:t>
            </a:r>
            <a:r>
              <a:rPr sz="1250" spc="10" dirty="0">
                <a:latin typeface="Century Gothic"/>
                <a:cs typeface="Century Gothic"/>
              </a:rPr>
              <a:t>Monte  4%</a:t>
            </a:r>
            <a:endParaRPr sz="1250">
              <a:latin typeface="Century Gothic"/>
              <a:cs typeface="Century Gothic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553655" y="2934670"/>
            <a:ext cx="950594" cy="41783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367665" marR="5080" indent="-355600">
              <a:lnSpc>
                <a:spcPct val="104000"/>
              </a:lnSpc>
              <a:spcBef>
                <a:spcPts val="60"/>
              </a:spcBef>
            </a:pPr>
            <a:r>
              <a:rPr sz="1250" spc="5" dirty="0">
                <a:latin typeface="Century Gothic"/>
                <a:cs typeface="Century Gothic"/>
              </a:rPr>
              <a:t>Temple</a:t>
            </a:r>
            <a:r>
              <a:rPr sz="1250" spc="-45" dirty="0">
                <a:latin typeface="Century Gothic"/>
                <a:cs typeface="Century Gothic"/>
              </a:rPr>
              <a:t> </a:t>
            </a:r>
            <a:r>
              <a:rPr sz="1250" spc="10" dirty="0">
                <a:latin typeface="Century Gothic"/>
                <a:cs typeface="Century Gothic"/>
              </a:rPr>
              <a:t>City  4%</a:t>
            </a:r>
            <a:endParaRPr sz="1250">
              <a:latin typeface="Century Gothic"/>
              <a:cs typeface="Century Gothic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634222" y="2556818"/>
            <a:ext cx="664845" cy="41783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224154" marR="5080" indent="-212090">
              <a:lnSpc>
                <a:spcPct val="104000"/>
              </a:lnSpc>
              <a:spcBef>
                <a:spcPts val="60"/>
              </a:spcBef>
            </a:pPr>
            <a:r>
              <a:rPr sz="1250" spc="10" dirty="0">
                <a:latin typeface="Century Gothic"/>
                <a:cs typeface="Century Gothic"/>
              </a:rPr>
              <a:t>B</a:t>
            </a:r>
            <a:r>
              <a:rPr sz="1250" dirty="0">
                <a:latin typeface="Century Gothic"/>
                <a:cs typeface="Century Gothic"/>
              </a:rPr>
              <a:t>u</a:t>
            </a:r>
            <a:r>
              <a:rPr sz="1250" spc="5" dirty="0">
                <a:latin typeface="Century Gothic"/>
                <a:cs typeface="Century Gothic"/>
              </a:rPr>
              <a:t>rba</a:t>
            </a:r>
            <a:r>
              <a:rPr sz="1250" spc="10" dirty="0">
                <a:latin typeface="Century Gothic"/>
                <a:cs typeface="Century Gothic"/>
              </a:rPr>
              <a:t>n</a:t>
            </a:r>
            <a:r>
              <a:rPr sz="1250" spc="5" dirty="0">
                <a:latin typeface="Century Gothic"/>
                <a:cs typeface="Century Gothic"/>
              </a:rPr>
              <a:t>k  </a:t>
            </a:r>
            <a:r>
              <a:rPr sz="1250" spc="10" dirty="0">
                <a:latin typeface="Century Gothic"/>
                <a:cs typeface="Century Gothic"/>
              </a:rPr>
              <a:t>3%</a:t>
            </a:r>
            <a:endParaRPr sz="1250">
              <a:latin typeface="Century Gothic"/>
              <a:cs typeface="Century Gothic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0461812" y="2360219"/>
            <a:ext cx="829310" cy="61595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 marR="5080" indent="-1270" algn="ctr">
              <a:lnSpc>
                <a:spcPct val="104000"/>
              </a:lnSpc>
              <a:spcBef>
                <a:spcPts val="60"/>
              </a:spcBef>
            </a:pPr>
            <a:r>
              <a:rPr sz="1250" spc="5" dirty="0">
                <a:latin typeface="Century Gothic"/>
                <a:cs typeface="Century Gothic"/>
              </a:rPr>
              <a:t>South  </a:t>
            </a:r>
            <a:r>
              <a:rPr sz="1250" spc="10" dirty="0">
                <a:latin typeface="Century Gothic"/>
                <a:cs typeface="Century Gothic"/>
              </a:rPr>
              <a:t>P</a:t>
            </a:r>
            <a:r>
              <a:rPr sz="1250" dirty="0">
                <a:latin typeface="Century Gothic"/>
                <a:cs typeface="Century Gothic"/>
              </a:rPr>
              <a:t>asa</a:t>
            </a:r>
            <a:r>
              <a:rPr sz="1250" spc="15" dirty="0">
                <a:latin typeface="Century Gothic"/>
                <a:cs typeface="Century Gothic"/>
              </a:rPr>
              <a:t>d</a:t>
            </a:r>
            <a:r>
              <a:rPr sz="1250" spc="10" dirty="0">
                <a:latin typeface="Century Gothic"/>
                <a:cs typeface="Century Gothic"/>
              </a:rPr>
              <a:t>en</a:t>
            </a:r>
            <a:r>
              <a:rPr sz="1250" spc="5" dirty="0">
                <a:latin typeface="Century Gothic"/>
                <a:cs typeface="Century Gothic"/>
              </a:rPr>
              <a:t>a  </a:t>
            </a:r>
            <a:r>
              <a:rPr sz="1250" spc="10" dirty="0">
                <a:latin typeface="Century Gothic"/>
                <a:cs typeface="Century Gothic"/>
              </a:rPr>
              <a:t>3%</a:t>
            </a:r>
            <a:endParaRPr sz="1250">
              <a:latin typeface="Century Gothic"/>
              <a:cs typeface="Century Gothic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2292106" y="2506417"/>
            <a:ext cx="765175" cy="41783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274320" marR="5080" indent="-262255">
              <a:lnSpc>
                <a:spcPct val="104000"/>
              </a:lnSpc>
              <a:spcBef>
                <a:spcPts val="60"/>
              </a:spcBef>
            </a:pPr>
            <a:r>
              <a:rPr sz="1250" spc="10" dirty="0">
                <a:latin typeface="Century Gothic"/>
                <a:cs typeface="Century Gothic"/>
              </a:rPr>
              <a:t>M</a:t>
            </a:r>
            <a:r>
              <a:rPr sz="1250" dirty="0">
                <a:latin typeface="Century Gothic"/>
                <a:cs typeface="Century Gothic"/>
              </a:rPr>
              <a:t>o</a:t>
            </a:r>
            <a:r>
              <a:rPr sz="1250" spc="10" dirty="0">
                <a:latin typeface="Century Gothic"/>
                <a:cs typeface="Century Gothic"/>
              </a:rPr>
              <a:t>n</a:t>
            </a:r>
            <a:r>
              <a:rPr sz="1250" spc="5" dirty="0">
                <a:latin typeface="Century Gothic"/>
                <a:cs typeface="Century Gothic"/>
              </a:rPr>
              <a:t>r</a:t>
            </a:r>
            <a:r>
              <a:rPr sz="1250" dirty="0">
                <a:latin typeface="Century Gothic"/>
                <a:cs typeface="Century Gothic"/>
              </a:rPr>
              <a:t>o</a:t>
            </a:r>
            <a:r>
              <a:rPr sz="1250" spc="10" dirty="0">
                <a:latin typeface="Century Gothic"/>
                <a:cs typeface="Century Gothic"/>
              </a:rPr>
              <a:t>vi</a:t>
            </a:r>
            <a:r>
              <a:rPr sz="1250" spc="5" dirty="0">
                <a:latin typeface="Century Gothic"/>
                <a:cs typeface="Century Gothic"/>
              </a:rPr>
              <a:t>a  </a:t>
            </a:r>
            <a:r>
              <a:rPr sz="1250" spc="10" dirty="0">
                <a:latin typeface="Century Gothic"/>
                <a:cs typeface="Century Gothic"/>
              </a:rPr>
              <a:t>3%</a:t>
            </a:r>
            <a:endParaRPr sz="125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90026" y="1343528"/>
            <a:ext cx="3623945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50" spc="-35" dirty="0"/>
              <a:t>DEMOGRAPHICS </a:t>
            </a:r>
            <a:r>
              <a:rPr sz="2550" dirty="0"/>
              <a:t>–</a:t>
            </a:r>
            <a:r>
              <a:rPr sz="2550" spc="-55" dirty="0"/>
              <a:t> </a:t>
            </a:r>
            <a:r>
              <a:rPr sz="2550" spc="-35" dirty="0"/>
              <a:t>AGE</a:t>
            </a:r>
            <a:endParaRPr sz="2550"/>
          </a:p>
        </p:txBody>
      </p:sp>
      <p:sp>
        <p:nvSpPr>
          <p:cNvPr id="3" name="object 3"/>
          <p:cNvSpPr txBox="1"/>
          <p:nvPr/>
        </p:nvSpPr>
        <p:spPr>
          <a:xfrm>
            <a:off x="990165" y="2736644"/>
            <a:ext cx="7090409" cy="12503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234950" indent="-222250">
              <a:lnSpc>
                <a:spcPct val="100000"/>
              </a:lnSpc>
              <a:spcBef>
                <a:spcPts val="135"/>
              </a:spcBef>
              <a:buFont typeface="Arial"/>
              <a:buChar char="•"/>
              <a:tabLst>
                <a:tab pos="234950" algn="l"/>
                <a:tab pos="235585" algn="l"/>
              </a:tabLst>
            </a:pPr>
            <a:r>
              <a:rPr sz="1500" spc="20" dirty="0">
                <a:latin typeface="Century Gothic"/>
                <a:cs typeface="Century Gothic"/>
              </a:rPr>
              <a:t>71% </a:t>
            </a:r>
            <a:r>
              <a:rPr sz="1500" spc="15" dirty="0">
                <a:latin typeface="Century Gothic"/>
                <a:cs typeface="Century Gothic"/>
              </a:rPr>
              <a:t>of students are at or under </a:t>
            </a:r>
            <a:r>
              <a:rPr sz="1500" spc="20" dirty="0">
                <a:latin typeface="Century Gothic"/>
                <a:cs typeface="Century Gothic"/>
              </a:rPr>
              <a:t>the age </a:t>
            </a:r>
            <a:r>
              <a:rPr sz="1500" spc="15" dirty="0">
                <a:latin typeface="Century Gothic"/>
                <a:cs typeface="Century Gothic"/>
              </a:rPr>
              <a:t>of</a:t>
            </a:r>
            <a:r>
              <a:rPr sz="1500" spc="-135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24.</a:t>
            </a:r>
            <a:endParaRPr sz="150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  <a:buFont typeface="Arial"/>
              <a:buChar char="•"/>
            </a:pPr>
            <a:endParaRPr sz="1800">
              <a:latin typeface="Times New Roman"/>
              <a:cs typeface="Times New Roman"/>
            </a:endParaRPr>
          </a:p>
          <a:p>
            <a:pPr marL="234950" indent="-222250">
              <a:lnSpc>
                <a:spcPct val="100000"/>
              </a:lnSpc>
              <a:spcBef>
                <a:spcPts val="1325"/>
              </a:spcBef>
              <a:buFont typeface="Arial"/>
              <a:buChar char="•"/>
              <a:tabLst>
                <a:tab pos="234950" algn="l"/>
                <a:tab pos="235585" algn="l"/>
              </a:tabLst>
            </a:pPr>
            <a:r>
              <a:rPr sz="1500" spc="20" dirty="0">
                <a:latin typeface="Century Gothic"/>
                <a:cs typeface="Century Gothic"/>
              </a:rPr>
              <a:t>Younger </a:t>
            </a:r>
            <a:r>
              <a:rPr sz="1500" spc="15" dirty="0">
                <a:latin typeface="Century Gothic"/>
                <a:cs typeface="Century Gothic"/>
              </a:rPr>
              <a:t>students are </a:t>
            </a:r>
            <a:r>
              <a:rPr sz="1500" spc="20" dirty="0">
                <a:latin typeface="Century Gothic"/>
                <a:cs typeface="Century Gothic"/>
              </a:rPr>
              <a:t>more </a:t>
            </a:r>
            <a:r>
              <a:rPr sz="1500" spc="15" dirty="0">
                <a:latin typeface="Century Gothic"/>
                <a:cs typeface="Century Gothic"/>
              </a:rPr>
              <a:t>focused </a:t>
            </a:r>
            <a:r>
              <a:rPr sz="1500" spc="20" dirty="0">
                <a:latin typeface="Century Gothic"/>
                <a:cs typeface="Century Gothic"/>
              </a:rPr>
              <a:t>on </a:t>
            </a:r>
            <a:r>
              <a:rPr sz="1500" spc="10" dirty="0">
                <a:latin typeface="Century Gothic"/>
                <a:cs typeface="Century Gothic"/>
              </a:rPr>
              <a:t>transfer </a:t>
            </a:r>
            <a:r>
              <a:rPr sz="1500" spc="20" dirty="0">
                <a:latin typeface="Century Gothic"/>
                <a:cs typeface="Century Gothic"/>
              </a:rPr>
              <a:t>and </a:t>
            </a:r>
            <a:r>
              <a:rPr sz="1500" spc="10" dirty="0">
                <a:latin typeface="Century Gothic"/>
                <a:cs typeface="Century Gothic"/>
              </a:rPr>
              <a:t>certificate</a:t>
            </a:r>
            <a:r>
              <a:rPr sz="1500" spc="-100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programs</a:t>
            </a:r>
            <a:endParaRPr sz="1500">
              <a:latin typeface="Century Gothic"/>
              <a:cs typeface="Century Gothic"/>
            </a:endParaRPr>
          </a:p>
          <a:p>
            <a:pPr marL="234950" indent="-222250">
              <a:lnSpc>
                <a:spcPct val="100000"/>
              </a:lnSpc>
              <a:spcBef>
                <a:spcPts val="805"/>
              </a:spcBef>
              <a:buFont typeface="Arial"/>
              <a:buChar char="•"/>
              <a:tabLst>
                <a:tab pos="234950" algn="l"/>
                <a:tab pos="235585" algn="l"/>
              </a:tabLst>
            </a:pPr>
            <a:r>
              <a:rPr sz="1500" spc="15" dirty="0">
                <a:latin typeface="Century Gothic"/>
                <a:cs typeface="Century Gothic"/>
              </a:rPr>
              <a:t>Reinforces the need </a:t>
            </a:r>
            <a:r>
              <a:rPr sz="1500" spc="10" dirty="0">
                <a:latin typeface="Century Gothic"/>
                <a:cs typeface="Century Gothic"/>
              </a:rPr>
              <a:t>for </a:t>
            </a:r>
            <a:r>
              <a:rPr sz="1500" spc="15" dirty="0">
                <a:latin typeface="Century Gothic"/>
                <a:cs typeface="Century Gothic"/>
              </a:rPr>
              <a:t>Career Community/Guided </a:t>
            </a:r>
            <a:r>
              <a:rPr sz="1500" spc="20" dirty="0">
                <a:latin typeface="Century Gothic"/>
                <a:cs typeface="Century Gothic"/>
              </a:rPr>
              <a:t>Pathways</a:t>
            </a:r>
            <a:r>
              <a:rPr sz="1500" spc="-110" dirty="0">
                <a:latin typeface="Century Gothic"/>
                <a:cs typeface="Century Gothic"/>
              </a:rPr>
              <a:t> </a:t>
            </a:r>
            <a:r>
              <a:rPr sz="1500" spc="15" dirty="0">
                <a:latin typeface="Century Gothic"/>
                <a:cs typeface="Century Gothic"/>
              </a:rPr>
              <a:t>spaces</a:t>
            </a:r>
            <a:endParaRPr sz="15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7146" y="1293393"/>
            <a:ext cx="173355" cy="3654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US" sz="2300" spc="-5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2300" dirty="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124443" y="5117591"/>
            <a:ext cx="1805939" cy="2522220"/>
          </a:xfrm>
          <a:custGeom>
            <a:avLst/>
            <a:gdLst/>
            <a:ahLst/>
            <a:cxnLst/>
            <a:rect l="l" t="t" r="r" b="b"/>
            <a:pathLst>
              <a:path w="1805940" h="2522220">
                <a:moveTo>
                  <a:pt x="1805939" y="1805940"/>
                </a:moveTo>
                <a:lnTo>
                  <a:pt x="1805311" y="1757790"/>
                </a:lnTo>
                <a:lnTo>
                  <a:pt x="1803434" y="1709953"/>
                </a:lnTo>
                <a:lnTo>
                  <a:pt x="1800326" y="1662445"/>
                </a:lnTo>
                <a:lnTo>
                  <a:pt x="1796001" y="1615280"/>
                </a:lnTo>
                <a:lnTo>
                  <a:pt x="1790477" y="1568475"/>
                </a:lnTo>
                <a:lnTo>
                  <a:pt x="1783767" y="1522045"/>
                </a:lnTo>
                <a:lnTo>
                  <a:pt x="1775888" y="1476006"/>
                </a:lnTo>
                <a:lnTo>
                  <a:pt x="1766855" y="1430373"/>
                </a:lnTo>
                <a:lnTo>
                  <a:pt x="1756685" y="1385161"/>
                </a:lnTo>
                <a:lnTo>
                  <a:pt x="1745392" y="1340387"/>
                </a:lnTo>
                <a:lnTo>
                  <a:pt x="1732993" y="1296065"/>
                </a:lnTo>
                <a:lnTo>
                  <a:pt x="1719503" y="1252212"/>
                </a:lnTo>
                <a:lnTo>
                  <a:pt x="1704937" y="1208842"/>
                </a:lnTo>
                <a:lnTo>
                  <a:pt x="1689312" y="1165972"/>
                </a:lnTo>
                <a:lnTo>
                  <a:pt x="1672643" y="1123617"/>
                </a:lnTo>
                <a:lnTo>
                  <a:pt x="1654945" y="1081792"/>
                </a:lnTo>
                <a:lnTo>
                  <a:pt x="1636235" y="1040513"/>
                </a:lnTo>
                <a:lnTo>
                  <a:pt x="1616528" y="999796"/>
                </a:lnTo>
                <a:lnTo>
                  <a:pt x="1595840" y="959656"/>
                </a:lnTo>
                <a:lnTo>
                  <a:pt x="1574186" y="920108"/>
                </a:lnTo>
                <a:lnTo>
                  <a:pt x="1551582" y="881168"/>
                </a:lnTo>
                <a:lnTo>
                  <a:pt x="1528043" y="842852"/>
                </a:lnTo>
                <a:lnTo>
                  <a:pt x="1503586" y="805175"/>
                </a:lnTo>
                <a:lnTo>
                  <a:pt x="1478225" y="768153"/>
                </a:lnTo>
                <a:lnTo>
                  <a:pt x="1451977" y="731802"/>
                </a:lnTo>
                <a:lnTo>
                  <a:pt x="1424858" y="696136"/>
                </a:lnTo>
                <a:lnTo>
                  <a:pt x="1396882" y="661171"/>
                </a:lnTo>
                <a:lnTo>
                  <a:pt x="1368066" y="626923"/>
                </a:lnTo>
                <a:lnTo>
                  <a:pt x="1338424" y="593408"/>
                </a:lnTo>
                <a:lnTo>
                  <a:pt x="1307974" y="560641"/>
                </a:lnTo>
                <a:lnTo>
                  <a:pt x="1276730" y="528637"/>
                </a:lnTo>
                <a:lnTo>
                  <a:pt x="1244709" y="497412"/>
                </a:lnTo>
                <a:lnTo>
                  <a:pt x="1211925" y="466982"/>
                </a:lnTo>
                <a:lnTo>
                  <a:pt x="1178395" y="437362"/>
                </a:lnTo>
                <a:lnTo>
                  <a:pt x="1144133" y="408568"/>
                </a:lnTo>
                <a:lnTo>
                  <a:pt x="1109157" y="380615"/>
                </a:lnTo>
                <a:lnTo>
                  <a:pt x="1073481" y="353518"/>
                </a:lnTo>
                <a:lnTo>
                  <a:pt x="1037121" y="327294"/>
                </a:lnTo>
                <a:lnTo>
                  <a:pt x="1000093" y="301958"/>
                </a:lnTo>
                <a:lnTo>
                  <a:pt x="962412" y="277525"/>
                </a:lnTo>
                <a:lnTo>
                  <a:pt x="924094" y="254011"/>
                </a:lnTo>
                <a:lnTo>
                  <a:pt x="885154" y="231431"/>
                </a:lnTo>
                <a:lnTo>
                  <a:pt x="845610" y="209801"/>
                </a:lnTo>
                <a:lnTo>
                  <a:pt x="805475" y="189137"/>
                </a:lnTo>
                <a:lnTo>
                  <a:pt x="764765" y="169454"/>
                </a:lnTo>
                <a:lnTo>
                  <a:pt x="723497" y="150768"/>
                </a:lnTo>
                <a:lnTo>
                  <a:pt x="681686" y="133093"/>
                </a:lnTo>
                <a:lnTo>
                  <a:pt x="639348" y="116447"/>
                </a:lnTo>
                <a:lnTo>
                  <a:pt x="596498" y="100843"/>
                </a:lnTo>
                <a:lnTo>
                  <a:pt x="553151" y="86298"/>
                </a:lnTo>
                <a:lnTo>
                  <a:pt x="509325" y="72828"/>
                </a:lnTo>
                <a:lnTo>
                  <a:pt x="465033" y="60447"/>
                </a:lnTo>
                <a:lnTo>
                  <a:pt x="420293" y="49172"/>
                </a:lnTo>
                <a:lnTo>
                  <a:pt x="375119" y="39018"/>
                </a:lnTo>
                <a:lnTo>
                  <a:pt x="329527" y="30000"/>
                </a:lnTo>
                <a:lnTo>
                  <a:pt x="283533" y="22134"/>
                </a:lnTo>
                <a:lnTo>
                  <a:pt x="237152" y="15435"/>
                </a:lnTo>
                <a:lnTo>
                  <a:pt x="190401" y="9920"/>
                </a:lnTo>
                <a:lnTo>
                  <a:pt x="143294" y="5603"/>
                </a:lnTo>
                <a:lnTo>
                  <a:pt x="95848" y="2500"/>
                </a:lnTo>
                <a:lnTo>
                  <a:pt x="48078" y="627"/>
                </a:lnTo>
                <a:lnTo>
                  <a:pt x="0" y="0"/>
                </a:lnTo>
                <a:lnTo>
                  <a:pt x="0" y="1805940"/>
                </a:lnTo>
                <a:lnTo>
                  <a:pt x="1658111" y="2522220"/>
                </a:lnTo>
                <a:lnTo>
                  <a:pt x="1676988" y="2476585"/>
                </a:lnTo>
                <a:lnTo>
                  <a:pt x="1694599" y="2430531"/>
                </a:lnTo>
                <a:lnTo>
                  <a:pt x="1710939" y="2384084"/>
                </a:lnTo>
                <a:lnTo>
                  <a:pt x="1726004" y="2337271"/>
                </a:lnTo>
                <a:lnTo>
                  <a:pt x="1739787" y="2290120"/>
                </a:lnTo>
                <a:lnTo>
                  <a:pt x="1752283" y="2242657"/>
                </a:lnTo>
                <a:lnTo>
                  <a:pt x="1763486" y="2194909"/>
                </a:lnTo>
                <a:lnTo>
                  <a:pt x="1773392" y="2146905"/>
                </a:lnTo>
                <a:lnTo>
                  <a:pt x="1781994" y="2098669"/>
                </a:lnTo>
                <a:lnTo>
                  <a:pt x="1789288" y="2050231"/>
                </a:lnTo>
                <a:lnTo>
                  <a:pt x="1795268" y="2001617"/>
                </a:lnTo>
                <a:lnTo>
                  <a:pt x="1799929" y="1952853"/>
                </a:lnTo>
                <a:lnTo>
                  <a:pt x="1803264" y="1903968"/>
                </a:lnTo>
                <a:lnTo>
                  <a:pt x="1805270" y="1854987"/>
                </a:lnTo>
                <a:lnTo>
                  <a:pt x="1805939" y="1805940"/>
                </a:lnTo>
                <a:close/>
              </a:path>
            </a:pathLst>
          </a:custGeom>
          <a:solidFill>
            <a:srgbClr val="4571A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380988" y="6923531"/>
            <a:ext cx="3401695" cy="1807210"/>
          </a:xfrm>
          <a:custGeom>
            <a:avLst/>
            <a:gdLst/>
            <a:ahLst/>
            <a:cxnLst/>
            <a:rect l="l" t="t" r="r" b="b"/>
            <a:pathLst>
              <a:path w="3401695" h="1807209">
                <a:moveTo>
                  <a:pt x="3401567" y="716279"/>
                </a:moveTo>
                <a:lnTo>
                  <a:pt x="1743455" y="0"/>
                </a:lnTo>
                <a:lnTo>
                  <a:pt x="0" y="472440"/>
                </a:lnTo>
                <a:lnTo>
                  <a:pt x="13666" y="520524"/>
                </a:lnTo>
                <a:lnTo>
                  <a:pt x="28608" y="568059"/>
                </a:lnTo>
                <a:lnTo>
                  <a:pt x="44808" y="615025"/>
                </a:lnTo>
                <a:lnTo>
                  <a:pt x="62247" y="661400"/>
                </a:lnTo>
                <a:lnTo>
                  <a:pt x="80908" y="707165"/>
                </a:lnTo>
                <a:lnTo>
                  <a:pt x="100774" y="752299"/>
                </a:lnTo>
                <a:lnTo>
                  <a:pt x="121825" y="796782"/>
                </a:lnTo>
                <a:lnTo>
                  <a:pt x="144045" y="840594"/>
                </a:lnTo>
                <a:lnTo>
                  <a:pt x="167415" y="883713"/>
                </a:lnTo>
                <a:lnTo>
                  <a:pt x="191918" y="926121"/>
                </a:lnTo>
                <a:lnTo>
                  <a:pt x="217536" y="967796"/>
                </a:lnTo>
                <a:lnTo>
                  <a:pt x="244252" y="1008718"/>
                </a:lnTo>
                <a:lnTo>
                  <a:pt x="272046" y="1048867"/>
                </a:lnTo>
                <a:lnTo>
                  <a:pt x="300903" y="1088222"/>
                </a:lnTo>
                <a:lnTo>
                  <a:pt x="330803" y="1126763"/>
                </a:lnTo>
                <a:lnTo>
                  <a:pt x="361728" y="1164470"/>
                </a:lnTo>
                <a:lnTo>
                  <a:pt x="393662" y="1201323"/>
                </a:lnTo>
                <a:lnTo>
                  <a:pt x="426587" y="1237300"/>
                </a:lnTo>
                <a:lnTo>
                  <a:pt x="460483" y="1272382"/>
                </a:lnTo>
                <a:lnTo>
                  <a:pt x="495335" y="1306548"/>
                </a:lnTo>
                <a:lnTo>
                  <a:pt x="531123" y="1339778"/>
                </a:lnTo>
                <a:lnTo>
                  <a:pt x="567831" y="1372051"/>
                </a:lnTo>
                <a:lnTo>
                  <a:pt x="605439" y="1403348"/>
                </a:lnTo>
                <a:lnTo>
                  <a:pt x="643931" y="1433647"/>
                </a:lnTo>
                <a:lnTo>
                  <a:pt x="683289" y="1462929"/>
                </a:lnTo>
                <a:lnTo>
                  <a:pt x="723494" y="1491173"/>
                </a:lnTo>
                <a:lnTo>
                  <a:pt x="764530" y="1518359"/>
                </a:lnTo>
                <a:lnTo>
                  <a:pt x="806378" y="1544466"/>
                </a:lnTo>
                <a:lnTo>
                  <a:pt x="849020" y="1569475"/>
                </a:lnTo>
                <a:lnTo>
                  <a:pt x="892438" y="1593364"/>
                </a:lnTo>
                <a:lnTo>
                  <a:pt x="936616" y="1616113"/>
                </a:lnTo>
                <a:lnTo>
                  <a:pt x="981534" y="1637703"/>
                </a:lnTo>
                <a:lnTo>
                  <a:pt x="1027176" y="1658112"/>
                </a:lnTo>
                <a:lnTo>
                  <a:pt x="1071605" y="1676647"/>
                </a:lnTo>
                <a:lnTo>
                  <a:pt x="1116243" y="1693913"/>
                </a:lnTo>
                <a:lnTo>
                  <a:pt x="1161068" y="1709919"/>
                </a:lnTo>
                <a:lnTo>
                  <a:pt x="1206060" y="1724671"/>
                </a:lnTo>
                <a:lnTo>
                  <a:pt x="1251199" y="1738179"/>
                </a:lnTo>
                <a:lnTo>
                  <a:pt x="1296463" y="1750450"/>
                </a:lnTo>
                <a:lnTo>
                  <a:pt x="1341834" y="1761493"/>
                </a:lnTo>
                <a:lnTo>
                  <a:pt x="1387289" y="1771315"/>
                </a:lnTo>
                <a:lnTo>
                  <a:pt x="1432810" y="1779926"/>
                </a:lnTo>
                <a:lnTo>
                  <a:pt x="1478374" y="1787333"/>
                </a:lnTo>
                <a:lnTo>
                  <a:pt x="1523963" y="1793544"/>
                </a:lnTo>
                <a:lnTo>
                  <a:pt x="1569555" y="1798567"/>
                </a:lnTo>
                <a:lnTo>
                  <a:pt x="1615130" y="1802411"/>
                </a:lnTo>
                <a:lnTo>
                  <a:pt x="1660667" y="1805084"/>
                </a:lnTo>
                <a:lnTo>
                  <a:pt x="1706147" y="1806594"/>
                </a:lnTo>
                <a:lnTo>
                  <a:pt x="1751548" y="1806950"/>
                </a:lnTo>
                <a:lnTo>
                  <a:pt x="1796850" y="1806158"/>
                </a:lnTo>
                <a:lnTo>
                  <a:pt x="1842033" y="1804228"/>
                </a:lnTo>
                <a:lnTo>
                  <a:pt x="1887077" y="1801168"/>
                </a:lnTo>
                <a:lnTo>
                  <a:pt x="1931960" y="1796986"/>
                </a:lnTo>
                <a:lnTo>
                  <a:pt x="1976662" y="1791689"/>
                </a:lnTo>
                <a:lnTo>
                  <a:pt x="2021163" y="1785287"/>
                </a:lnTo>
                <a:lnTo>
                  <a:pt x="2065443" y="1777788"/>
                </a:lnTo>
                <a:lnTo>
                  <a:pt x="2109481" y="1769199"/>
                </a:lnTo>
                <a:lnTo>
                  <a:pt x="2153257" y="1759528"/>
                </a:lnTo>
                <a:lnTo>
                  <a:pt x="2196749" y="1748785"/>
                </a:lnTo>
                <a:lnTo>
                  <a:pt x="2239938" y="1736976"/>
                </a:lnTo>
                <a:lnTo>
                  <a:pt x="2282804" y="1724111"/>
                </a:lnTo>
                <a:lnTo>
                  <a:pt x="2325325" y="1710197"/>
                </a:lnTo>
                <a:lnTo>
                  <a:pt x="2367482" y="1695243"/>
                </a:lnTo>
                <a:lnTo>
                  <a:pt x="2409253" y="1679257"/>
                </a:lnTo>
                <a:lnTo>
                  <a:pt x="2450619" y="1662247"/>
                </a:lnTo>
                <a:lnTo>
                  <a:pt x="2491559" y="1644220"/>
                </a:lnTo>
                <a:lnTo>
                  <a:pt x="2532052" y="1625186"/>
                </a:lnTo>
                <a:lnTo>
                  <a:pt x="2572078" y="1605153"/>
                </a:lnTo>
                <a:lnTo>
                  <a:pt x="2611617" y="1584128"/>
                </a:lnTo>
                <a:lnTo>
                  <a:pt x="2650648" y="1562120"/>
                </a:lnTo>
                <a:lnTo>
                  <a:pt x="2689151" y="1539136"/>
                </a:lnTo>
                <a:lnTo>
                  <a:pt x="2727106" y="1515186"/>
                </a:lnTo>
                <a:lnTo>
                  <a:pt x="2764490" y="1490278"/>
                </a:lnTo>
                <a:lnTo>
                  <a:pt x="2801286" y="1464418"/>
                </a:lnTo>
                <a:lnTo>
                  <a:pt x="2837471" y="1437617"/>
                </a:lnTo>
                <a:lnTo>
                  <a:pt x="2873026" y="1409881"/>
                </a:lnTo>
                <a:lnTo>
                  <a:pt x="2907930" y="1381219"/>
                </a:lnTo>
                <a:lnTo>
                  <a:pt x="2942162" y="1351640"/>
                </a:lnTo>
                <a:lnTo>
                  <a:pt x="2975702" y="1321151"/>
                </a:lnTo>
                <a:lnTo>
                  <a:pt x="3008531" y="1289760"/>
                </a:lnTo>
                <a:lnTo>
                  <a:pt x="3040626" y="1257476"/>
                </a:lnTo>
                <a:lnTo>
                  <a:pt x="3071968" y="1224307"/>
                </a:lnTo>
                <a:lnTo>
                  <a:pt x="3102537" y="1190261"/>
                </a:lnTo>
                <a:lnTo>
                  <a:pt x="3132311" y="1155346"/>
                </a:lnTo>
                <a:lnTo>
                  <a:pt x="3161271" y="1119570"/>
                </a:lnTo>
                <a:lnTo>
                  <a:pt x="3189395" y="1082942"/>
                </a:lnTo>
                <a:lnTo>
                  <a:pt x="3216665" y="1045470"/>
                </a:lnTo>
                <a:lnTo>
                  <a:pt x="3243058" y="1007162"/>
                </a:lnTo>
                <a:lnTo>
                  <a:pt x="3268555" y="968026"/>
                </a:lnTo>
                <a:lnTo>
                  <a:pt x="3293135" y="928070"/>
                </a:lnTo>
                <a:lnTo>
                  <a:pt x="3316778" y="887302"/>
                </a:lnTo>
                <a:lnTo>
                  <a:pt x="3339463" y="845731"/>
                </a:lnTo>
                <a:lnTo>
                  <a:pt x="3361170" y="803365"/>
                </a:lnTo>
                <a:lnTo>
                  <a:pt x="3381878" y="760212"/>
                </a:lnTo>
                <a:lnTo>
                  <a:pt x="3401567" y="716279"/>
                </a:lnTo>
                <a:close/>
              </a:path>
            </a:pathLst>
          </a:custGeom>
          <a:solidFill>
            <a:srgbClr val="AA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317868" y="5875020"/>
            <a:ext cx="1806575" cy="1521460"/>
          </a:xfrm>
          <a:custGeom>
            <a:avLst/>
            <a:gdLst/>
            <a:ahLst/>
            <a:cxnLst/>
            <a:rect l="l" t="t" r="r" b="b"/>
            <a:pathLst>
              <a:path w="1806575" h="1521459">
                <a:moveTo>
                  <a:pt x="1806575" y="1048512"/>
                </a:moveTo>
                <a:lnTo>
                  <a:pt x="334391" y="0"/>
                </a:lnTo>
                <a:lnTo>
                  <a:pt x="305589" y="41630"/>
                </a:lnTo>
                <a:lnTo>
                  <a:pt x="278051" y="83919"/>
                </a:lnTo>
                <a:lnTo>
                  <a:pt x="251782" y="126841"/>
                </a:lnTo>
                <a:lnTo>
                  <a:pt x="226786" y="170366"/>
                </a:lnTo>
                <a:lnTo>
                  <a:pt x="203068" y="214467"/>
                </a:lnTo>
                <a:lnTo>
                  <a:pt x="180632" y="259117"/>
                </a:lnTo>
                <a:lnTo>
                  <a:pt x="159484" y="304286"/>
                </a:lnTo>
                <a:lnTo>
                  <a:pt x="139629" y="349948"/>
                </a:lnTo>
                <a:lnTo>
                  <a:pt x="121070" y="396074"/>
                </a:lnTo>
                <a:lnTo>
                  <a:pt x="103814" y="442637"/>
                </a:lnTo>
                <a:lnTo>
                  <a:pt x="87864" y="489608"/>
                </a:lnTo>
                <a:lnTo>
                  <a:pt x="73225" y="536959"/>
                </a:lnTo>
                <a:lnTo>
                  <a:pt x="59902" y="584664"/>
                </a:lnTo>
                <a:lnTo>
                  <a:pt x="47900" y="632693"/>
                </a:lnTo>
                <a:lnTo>
                  <a:pt x="37223" y="681019"/>
                </a:lnTo>
                <a:lnTo>
                  <a:pt x="27877" y="729614"/>
                </a:lnTo>
                <a:lnTo>
                  <a:pt x="19865" y="778451"/>
                </a:lnTo>
                <a:lnTo>
                  <a:pt x="13194" y="827500"/>
                </a:lnTo>
                <a:lnTo>
                  <a:pt x="7867" y="876735"/>
                </a:lnTo>
                <a:lnTo>
                  <a:pt x="3889" y="926127"/>
                </a:lnTo>
                <a:lnTo>
                  <a:pt x="1265" y="975649"/>
                </a:lnTo>
                <a:lnTo>
                  <a:pt x="0" y="1025272"/>
                </a:lnTo>
                <a:lnTo>
                  <a:pt x="98" y="1074969"/>
                </a:lnTo>
                <a:lnTo>
                  <a:pt x="1564" y="1124712"/>
                </a:lnTo>
                <a:lnTo>
                  <a:pt x="4403" y="1174472"/>
                </a:lnTo>
                <a:lnTo>
                  <a:pt x="8620" y="1224222"/>
                </a:lnTo>
                <a:lnTo>
                  <a:pt x="14220" y="1273935"/>
                </a:lnTo>
                <a:lnTo>
                  <a:pt x="21206" y="1323582"/>
                </a:lnTo>
                <a:lnTo>
                  <a:pt x="29585" y="1373134"/>
                </a:lnTo>
                <a:lnTo>
                  <a:pt x="39360" y="1422566"/>
                </a:lnTo>
                <a:lnTo>
                  <a:pt x="50537" y="1471847"/>
                </a:lnTo>
                <a:lnTo>
                  <a:pt x="63119" y="1520952"/>
                </a:lnTo>
                <a:lnTo>
                  <a:pt x="1806575" y="1048512"/>
                </a:lnTo>
                <a:close/>
              </a:path>
            </a:pathLst>
          </a:custGeom>
          <a:solidFill>
            <a:srgbClr val="88A4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652259" y="5416296"/>
            <a:ext cx="1472565" cy="1507490"/>
          </a:xfrm>
          <a:custGeom>
            <a:avLst/>
            <a:gdLst/>
            <a:ahLst/>
            <a:cxnLst/>
            <a:rect l="l" t="t" r="r" b="b"/>
            <a:pathLst>
              <a:path w="1472565" h="1507490">
                <a:moveTo>
                  <a:pt x="1472184" y="1507236"/>
                </a:moveTo>
                <a:lnTo>
                  <a:pt x="475488" y="0"/>
                </a:lnTo>
                <a:lnTo>
                  <a:pt x="433043" y="29051"/>
                </a:lnTo>
                <a:lnTo>
                  <a:pt x="391531" y="59218"/>
                </a:lnTo>
                <a:lnTo>
                  <a:pt x="350963" y="90480"/>
                </a:lnTo>
                <a:lnTo>
                  <a:pt x="311353" y="122816"/>
                </a:lnTo>
                <a:lnTo>
                  <a:pt x="272713" y="156204"/>
                </a:lnTo>
                <a:lnTo>
                  <a:pt x="235055" y="190625"/>
                </a:lnTo>
                <a:lnTo>
                  <a:pt x="198391" y="226057"/>
                </a:lnTo>
                <a:lnTo>
                  <a:pt x="162735" y="262480"/>
                </a:lnTo>
                <a:lnTo>
                  <a:pt x="128099" y="299872"/>
                </a:lnTo>
                <a:lnTo>
                  <a:pt x="94494" y="338214"/>
                </a:lnTo>
                <a:lnTo>
                  <a:pt x="61935" y="377483"/>
                </a:lnTo>
                <a:lnTo>
                  <a:pt x="30432" y="417660"/>
                </a:lnTo>
                <a:lnTo>
                  <a:pt x="0" y="458724"/>
                </a:lnTo>
                <a:lnTo>
                  <a:pt x="1472184" y="1507236"/>
                </a:lnTo>
                <a:close/>
              </a:path>
            </a:pathLst>
          </a:custGeom>
          <a:solidFill>
            <a:srgbClr val="70578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127747" y="5239511"/>
            <a:ext cx="996950" cy="1684020"/>
          </a:xfrm>
          <a:custGeom>
            <a:avLst/>
            <a:gdLst/>
            <a:ahLst/>
            <a:cxnLst/>
            <a:rect l="l" t="t" r="r" b="b"/>
            <a:pathLst>
              <a:path w="996950" h="1684020">
                <a:moveTo>
                  <a:pt x="996696" y="1684020"/>
                </a:moveTo>
                <a:lnTo>
                  <a:pt x="341375" y="0"/>
                </a:lnTo>
                <a:lnTo>
                  <a:pt x="296516" y="18285"/>
                </a:lnTo>
                <a:lnTo>
                  <a:pt x="252245" y="37695"/>
                </a:lnTo>
                <a:lnTo>
                  <a:pt x="208582" y="58212"/>
                </a:lnTo>
                <a:lnTo>
                  <a:pt x="165544" y="79819"/>
                </a:lnTo>
                <a:lnTo>
                  <a:pt x="123149" y="102497"/>
                </a:lnTo>
                <a:lnTo>
                  <a:pt x="81414" y="126230"/>
                </a:lnTo>
                <a:lnTo>
                  <a:pt x="40359" y="150998"/>
                </a:lnTo>
                <a:lnTo>
                  <a:pt x="0" y="176784"/>
                </a:lnTo>
                <a:lnTo>
                  <a:pt x="996696" y="1684020"/>
                </a:lnTo>
                <a:close/>
              </a:path>
            </a:pathLst>
          </a:custGeom>
          <a:solidFill>
            <a:srgbClr val="4197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469123" y="5138928"/>
            <a:ext cx="655320" cy="1784985"/>
          </a:xfrm>
          <a:custGeom>
            <a:avLst/>
            <a:gdLst/>
            <a:ahLst/>
            <a:cxnLst/>
            <a:rect l="l" t="t" r="r" b="b"/>
            <a:pathLst>
              <a:path w="655320" h="1784984">
                <a:moveTo>
                  <a:pt x="655320" y="1784604"/>
                </a:moveTo>
                <a:lnTo>
                  <a:pt x="373379" y="0"/>
                </a:lnTo>
                <a:lnTo>
                  <a:pt x="325519" y="8072"/>
                </a:lnTo>
                <a:lnTo>
                  <a:pt x="277963" y="17430"/>
                </a:lnTo>
                <a:lnTo>
                  <a:pt x="230728" y="28074"/>
                </a:lnTo>
                <a:lnTo>
                  <a:pt x="183832" y="40004"/>
                </a:lnTo>
                <a:lnTo>
                  <a:pt x="137293" y="53220"/>
                </a:lnTo>
                <a:lnTo>
                  <a:pt x="91130" y="67722"/>
                </a:lnTo>
                <a:lnTo>
                  <a:pt x="45359" y="83510"/>
                </a:lnTo>
                <a:lnTo>
                  <a:pt x="0" y="100584"/>
                </a:lnTo>
                <a:lnTo>
                  <a:pt x="655320" y="1784604"/>
                </a:lnTo>
                <a:close/>
              </a:path>
            </a:pathLst>
          </a:custGeom>
          <a:solidFill>
            <a:srgbClr val="DB843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842504" y="5117591"/>
            <a:ext cx="281940" cy="1805939"/>
          </a:xfrm>
          <a:custGeom>
            <a:avLst/>
            <a:gdLst/>
            <a:ahLst/>
            <a:cxnLst/>
            <a:rect l="l" t="t" r="r" b="b"/>
            <a:pathLst>
              <a:path w="281940" h="1805940">
                <a:moveTo>
                  <a:pt x="281940" y="1805940"/>
                </a:moveTo>
                <a:lnTo>
                  <a:pt x="281940" y="0"/>
                </a:lnTo>
                <a:lnTo>
                  <a:pt x="234703" y="522"/>
                </a:lnTo>
                <a:lnTo>
                  <a:pt x="187508" y="2144"/>
                </a:lnTo>
                <a:lnTo>
                  <a:pt x="140398" y="4952"/>
                </a:lnTo>
                <a:lnTo>
                  <a:pt x="93415" y="9031"/>
                </a:lnTo>
                <a:lnTo>
                  <a:pt x="46601" y="14463"/>
                </a:lnTo>
                <a:lnTo>
                  <a:pt x="0" y="21336"/>
                </a:lnTo>
                <a:lnTo>
                  <a:pt x="281940" y="1805940"/>
                </a:lnTo>
                <a:close/>
              </a:path>
            </a:pathLst>
          </a:custGeom>
          <a:solidFill>
            <a:srgbClr val="92A9C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182867" y="5458967"/>
            <a:ext cx="687705" cy="170815"/>
          </a:xfrm>
          <a:custGeom>
            <a:avLst/>
            <a:gdLst/>
            <a:ahLst/>
            <a:cxnLst/>
            <a:rect l="l" t="t" r="r" b="b"/>
            <a:pathLst>
              <a:path w="687704" h="170814">
                <a:moveTo>
                  <a:pt x="687324" y="158496"/>
                </a:moveTo>
                <a:lnTo>
                  <a:pt x="74676" y="1524"/>
                </a:lnTo>
                <a:lnTo>
                  <a:pt x="73152" y="0"/>
                </a:lnTo>
                <a:lnTo>
                  <a:pt x="0" y="0"/>
                </a:lnTo>
                <a:lnTo>
                  <a:pt x="0" y="12192"/>
                </a:lnTo>
                <a:lnTo>
                  <a:pt x="73152" y="12192"/>
                </a:lnTo>
                <a:lnTo>
                  <a:pt x="73152" y="12586"/>
                </a:lnTo>
                <a:lnTo>
                  <a:pt x="684276" y="170687"/>
                </a:lnTo>
                <a:lnTo>
                  <a:pt x="687324" y="158496"/>
                </a:lnTo>
                <a:close/>
              </a:path>
              <a:path w="687704" h="170814">
                <a:moveTo>
                  <a:pt x="73152" y="12586"/>
                </a:moveTo>
                <a:lnTo>
                  <a:pt x="73152" y="12192"/>
                </a:lnTo>
                <a:lnTo>
                  <a:pt x="71628" y="12192"/>
                </a:lnTo>
                <a:lnTo>
                  <a:pt x="73152" y="125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454140" y="4985003"/>
            <a:ext cx="841375" cy="340360"/>
          </a:xfrm>
          <a:custGeom>
            <a:avLst/>
            <a:gdLst/>
            <a:ahLst/>
            <a:cxnLst/>
            <a:rect l="l" t="t" r="r" b="b"/>
            <a:pathLst>
              <a:path w="841375" h="340360">
                <a:moveTo>
                  <a:pt x="841248" y="329184"/>
                </a:moveTo>
                <a:lnTo>
                  <a:pt x="74676" y="0"/>
                </a:lnTo>
                <a:lnTo>
                  <a:pt x="0" y="0"/>
                </a:lnTo>
                <a:lnTo>
                  <a:pt x="0" y="12192"/>
                </a:lnTo>
                <a:lnTo>
                  <a:pt x="70104" y="12192"/>
                </a:lnTo>
                <a:lnTo>
                  <a:pt x="70104" y="10668"/>
                </a:lnTo>
                <a:lnTo>
                  <a:pt x="836676" y="339851"/>
                </a:lnTo>
                <a:lnTo>
                  <a:pt x="841248" y="329184"/>
                </a:lnTo>
                <a:close/>
              </a:path>
              <a:path w="841375" h="340360">
                <a:moveTo>
                  <a:pt x="73152" y="12192"/>
                </a:moveTo>
                <a:lnTo>
                  <a:pt x="70104" y="10668"/>
                </a:lnTo>
                <a:lnTo>
                  <a:pt x="70104" y="12192"/>
                </a:lnTo>
                <a:lnTo>
                  <a:pt x="73152" y="121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495031" y="4829555"/>
            <a:ext cx="165100" cy="350520"/>
          </a:xfrm>
          <a:custGeom>
            <a:avLst/>
            <a:gdLst/>
            <a:ahLst/>
            <a:cxnLst/>
            <a:rect l="l" t="t" r="r" b="b"/>
            <a:pathLst>
              <a:path w="165100" h="350520">
                <a:moveTo>
                  <a:pt x="164592" y="348996"/>
                </a:moveTo>
                <a:lnTo>
                  <a:pt x="77724" y="4572"/>
                </a:lnTo>
                <a:lnTo>
                  <a:pt x="77724" y="3048"/>
                </a:lnTo>
                <a:lnTo>
                  <a:pt x="74675" y="0"/>
                </a:lnTo>
                <a:lnTo>
                  <a:pt x="0" y="0"/>
                </a:lnTo>
                <a:lnTo>
                  <a:pt x="0" y="12192"/>
                </a:lnTo>
                <a:lnTo>
                  <a:pt x="67056" y="12192"/>
                </a:lnTo>
                <a:lnTo>
                  <a:pt x="67056" y="7620"/>
                </a:lnTo>
                <a:lnTo>
                  <a:pt x="73151" y="12192"/>
                </a:lnTo>
                <a:lnTo>
                  <a:pt x="73151" y="32112"/>
                </a:lnTo>
                <a:lnTo>
                  <a:pt x="152400" y="350520"/>
                </a:lnTo>
                <a:lnTo>
                  <a:pt x="164592" y="348996"/>
                </a:lnTo>
                <a:close/>
              </a:path>
              <a:path w="165100" h="350520">
                <a:moveTo>
                  <a:pt x="73151" y="12192"/>
                </a:moveTo>
                <a:lnTo>
                  <a:pt x="67056" y="7620"/>
                </a:lnTo>
                <a:lnTo>
                  <a:pt x="68193" y="12192"/>
                </a:lnTo>
                <a:lnTo>
                  <a:pt x="73151" y="12192"/>
                </a:lnTo>
                <a:close/>
              </a:path>
              <a:path w="165100" h="350520">
                <a:moveTo>
                  <a:pt x="68193" y="12192"/>
                </a:moveTo>
                <a:lnTo>
                  <a:pt x="67056" y="7620"/>
                </a:lnTo>
                <a:lnTo>
                  <a:pt x="67056" y="12192"/>
                </a:lnTo>
                <a:lnTo>
                  <a:pt x="68193" y="12192"/>
                </a:lnTo>
                <a:close/>
              </a:path>
              <a:path w="165100" h="350520">
                <a:moveTo>
                  <a:pt x="73151" y="32112"/>
                </a:moveTo>
                <a:lnTo>
                  <a:pt x="73151" y="12192"/>
                </a:lnTo>
                <a:lnTo>
                  <a:pt x="68193" y="12192"/>
                </a:lnTo>
                <a:lnTo>
                  <a:pt x="73151" y="3211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8669482" y="6295108"/>
            <a:ext cx="1072515" cy="41783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396240" marR="5080" indent="-384175">
              <a:lnSpc>
                <a:spcPct val="104000"/>
              </a:lnSpc>
              <a:spcBef>
                <a:spcPts val="60"/>
              </a:spcBef>
            </a:pPr>
            <a:r>
              <a:rPr sz="1250" spc="10" dirty="0">
                <a:latin typeface="Calibri"/>
                <a:cs typeface="Calibri"/>
              </a:rPr>
              <a:t>Age 19 &amp;</a:t>
            </a:r>
            <a:r>
              <a:rPr sz="1250" spc="-85" dirty="0">
                <a:latin typeface="Calibri"/>
                <a:cs typeface="Calibri"/>
              </a:rPr>
              <a:t> </a:t>
            </a:r>
            <a:r>
              <a:rPr sz="1250" spc="10" dirty="0">
                <a:latin typeface="Calibri"/>
                <a:cs typeface="Calibri"/>
              </a:rPr>
              <a:t>Under  32%</a:t>
            </a:r>
            <a:endParaRPr sz="125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614922" y="8201651"/>
            <a:ext cx="689610" cy="4178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0"/>
              </a:spcBef>
            </a:pPr>
            <a:r>
              <a:rPr sz="1250" spc="5" dirty="0">
                <a:latin typeface="Calibri"/>
                <a:cs typeface="Calibri"/>
              </a:rPr>
              <a:t>Age</a:t>
            </a:r>
            <a:r>
              <a:rPr sz="1250" spc="-50" dirty="0">
                <a:latin typeface="Calibri"/>
                <a:cs typeface="Calibri"/>
              </a:rPr>
              <a:t> </a:t>
            </a:r>
            <a:r>
              <a:rPr sz="1250" spc="5" dirty="0">
                <a:latin typeface="Calibri"/>
                <a:cs typeface="Calibri"/>
              </a:rPr>
              <a:t>20-24</a:t>
            </a:r>
            <a:endParaRPr sz="12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0"/>
              </a:spcBef>
            </a:pPr>
            <a:r>
              <a:rPr sz="1250" spc="10" dirty="0">
                <a:latin typeface="Calibri"/>
                <a:cs typeface="Calibri"/>
              </a:rPr>
              <a:t>39%</a:t>
            </a:r>
            <a:endParaRPr sz="125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400273" y="6525308"/>
            <a:ext cx="689610" cy="4178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0"/>
              </a:spcBef>
            </a:pPr>
            <a:r>
              <a:rPr sz="1250" spc="10" dirty="0">
                <a:latin typeface="Calibri"/>
                <a:cs typeface="Calibri"/>
              </a:rPr>
              <a:t>Age</a:t>
            </a:r>
            <a:r>
              <a:rPr sz="1250" spc="-55" dirty="0">
                <a:latin typeface="Calibri"/>
                <a:cs typeface="Calibri"/>
              </a:rPr>
              <a:t> </a:t>
            </a:r>
            <a:r>
              <a:rPr sz="1250" spc="5" dirty="0">
                <a:latin typeface="Calibri"/>
                <a:cs typeface="Calibri"/>
              </a:rPr>
              <a:t>25-29</a:t>
            </a:r>
            <a:endParaRPr sz="12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0"/>
              </a:spcBef>
            </a:pPr>
            <a:r>
              <a:rPr sz="1250" spc="10" dirty="0">
                <a:latin typeface="Calibri"/>
                <a:cs typeface="Calibri"/>
              </a:rPr>
              <a:t>14%</a:t>
            </a:r>
            <a:endParaRPr sz="125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479796" y="4815365"/>
            <a:ext cx="960755" cy="89344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83845">
              <a:lnSpc>
                <a:spcPct val="100000"/>
              </a:lnSpc>
              <a:spcBef>
                <a:spcPts val="120"/>
              </a:spcBef>
            </a:pPr>
            <a:r>
              <a:rPr sz="1250" spc="10" dirty="0">
                <a:latin typeface="Calibri"/>
                <a:cs typeface="Calibri"/>
              </a:rPr>
              <a:t>Age</a:t>
            </a:r>
            <a:r>
              <a:rPr sz="1250" spc="-55" dirty="0">
                <a:latin typeface="Calibri"/>
                <a:cs typeface="Calibri"/>
              </a:rPr>
              <a:t> </a:t>
            </a:r>
            <a:r>
              <a:rPr sz="1250" spc="5" dirty="0">
                <a:latin typeface="Calibri"/>
                <a:cs typeface="Calibri"/>
              </a:rPr>
              <a:t>35-39</a:t>
            </a:r>
            <a:endParaRPr sz="1250">
              <a:latin typeface="Calibri"/>
              <a:cs typeface="Calibri"/>
            </a:endParaRPr>
          </a:p>
          <a:p>
            <a:pPr marL="271145" algn="ctr">
              <a:lnSpc>
                <a:spcPct val="100000"/>
              </a:lnSpc>
              <a:spcBef>
                <a:spcPts val="60"/>
              </a:spcBef>
            </a:pPr>
            <a:r>
              <a:rPr sz="1250" spc="10" dirty="0">
                <a:latin typeface="Calibri"/>
                <a:cs typeface="Calibri"/>
              </a:rPr>
              <a:t>3%</a:t>
            </a:r>
            <a:endParaRPr sz="1250">
              <a:latin typeface="Calibri"/>
              <a:cs typeface="Calibri"/>
            </a:endParaRPr>
          </a:p>
          <a:p>
            <a:pPr marR="263525" algn="ctr">
              <a:lnSpc>
                <a:spcPct val="100000"/>
              </a:lnSpc>
              <a:spcBef>
                <a:spcPts val="685"/>
              </a:spcBef>
            </a:pPr>
            <a:r>
              <a:rPr sz="1250" spc="5" dirty="0">
                <a:latin typeface="Calibri"/>
                <a:cs typeface="Calibri"/>
              </a:rPr>
              <a:t>Age</a:t>
            </a:r>
            <a:r>
              <a:rPr sz="1250" spc="-50" dirty="0">
                <a:latin typeface="Calibri"/>
                <a:cs typeface="Calibri"/>
              </a:rPr>
              <a:t> </a:t>
            </a:r>
            <a:r>
              <a:rPr sz="1250" spc="5" dirty="0">
                <a:latin typeface="Calibri"/>
                <a:cs typeface="Calibri"/>
              </a:rPr>
              <a:t>30-34</a:t>
            </a:r>
            <a:endParaRPr sz="1250">
              <a:latin typeface="Calibri"/>
              <a:cs typeface="Calibri"/>
            </a:endParaRPr>
          </a:p>
          <a:p>
            <a:pPr marL="245745">
              <a:lnSpc>
                <a:spcPct val="100000"/>
              </a:lnSpc>
              <a:spcBef>
                <a:spcPts val="60"/>
              </a:spcBef>
            </a:pPr>
            <a:r>
              <a:rPr sz="1250" spc="10" dirty="0">
                <a:latin typeface="Calibri"/>
                <a:cs typeface="Calibri"/>
              </a:rPr>
              <a:t>6%</a:t>
            </a:r>
            <a:endParaRPr sz="125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792017" y="4661413"/>
            <a:ext cx="689610" cy="4178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0"/>
              </a:spcBef>
            </a:pPr>
            <a:r>
              <a:rPr sz="1250" spc="5" dirty="0">
                <a:latin typeface="Calibri"/>
                <a:cs typeface="Calibri"/>
              </a:rPr>
              <a:t>Age</a:t>
            </a:r>
            <a:r>
              <a:rPr sz="1250" spc="-50" dirty="0">
                <a:latin typeface="Calibri"/>
                <a:cs typeface="Calibri"/>
              </a:rPr>
              <a:t> </a:t>
            </a:r>
            <a:r>
              <a:rPr sz="1250" spc="5" dirty="0">
                <a:latin typeface="Calibri"/>
                <a:cs typeface="Calibri"/>
              </a:rPr>
              <a:t>40-49</a:t>
            </a:r>
            <a:endParaRPr sz="12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0"/>
              </a:spcBef>
            </a:pPr>
            <a:r>
              <a:rPr sz="1250" spc="10" dirty="0">
                <a:latin typeface="Calibri"/>
                <a:cs typeface="Calibri"/>
              </a:rPr>
              <a:t>3%</a:t>
            </a:r>
            <a:endParaRPr sz="125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686487" y="4679668"/>
            <a:ext cx="557530" cy="4178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0"/>
              </a:spcBef>
            </a:pPr>
            <a:r>
              <a:rPr sz="1250" spc="10" dirty="0">
                <a:latin typeface="Calibri"/>
                <a:cs typeface="Calibri"/>
              </a:rPr>
              <a:t>Age</a:t>
            </a:r>
            <a:r>
              <a:rPr sz="1250" spc="-65" dirty="0">
                <a:latin typeface="Calibri"/>
                <a:cs typeface="Calibri"/>
              </a:rPr>
              <a:t> </a:t>
            </a:r>
            <a:r>
              <a:rPr sz="1250" spc="10" dirty="0">
                <a:latin typeface="Calibri"/>
                <a:cs typeface="Calibri"/>
              </a:rPr>
              <a:t>50+</a:t>
            </a:r>
            <a:endParaRPr sz="1250">
              <a:latin typeface="Calibri"/>
              <a:cs typeface="Calibri"/>
            </a:endParaRPr>
          </a:p>
          <a:p>
            <a:pPr marL="1270" algn="ctr">
              <a:lnSpc>
                <a:spcPct val="100000"/>
              </a:lnSpc>
              <a:spcBef>
                <a:spcPts val="60"/>
              </a:spcBef>
            </a:pPr>
            <a:r>
              <a:rPr sz="1250" spc="10" dirty="0">
                <a:latin typeface="Calibri"/>
                <a:cs typeface="Calibri"/>
              </a:rPr>
              <a:t>3%</a:t>
            </a:r>
            <a:endParaRPr sz="125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804196" y="4248478"/>
            <a:ext cx="2635250" cy="3752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spc="-5" dirty="0">
                <a:solidFill>
                  <a:srgbClr val="585858"/>
                </a:solidFill>
                <a:latin typeface="Calibri"/>
                <a:cs typeface="Calibri"/>
              </a:rPr>
              <a:t>2017 </a:t>
            </a:r>
            <a:r>
              <a:rPr sz="2300" spc="15" dirty="0">
                <a:solidFill>
                  <a:srgbClr val="585858"/>
                </a:solidFill>
                <a:latin typeface="Calibri"/>
                <a:cs typeface="Calibri"/>
              </a:rPr>
              <a:t>Students </a:t>
            </a:r>
            <a:r>
              <a:rPr sz="2300" spc="25" dirty="0">
                <a:solidFill>
                  <a:srgbClr val="585858"/>
                </a:solidFill>
                <a:latin typeface="Calibri"/>
                <a:cs typeface="Calibri"/>
              </a:rPr>
              <a:t>by</a:t>
            </a:r>
            <a:r>
              <a:rPr sz="2300" spc="-9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300" spc="15" dirty="0">
                <a:solidFill>
                  <a:srgbClr val="585858"/>
                </a:solidFill>
                <a:latin typeface="Calibri"/>
                <a:cs typeface="Calibri"/>
              </a:rPr>
              <a:t>Age</a:t>
            </a:r>
            <a:endParaRPr sz="2300">
              <a:latin typeface="Calibri"/>
              <a:cs typeface="Calibri"/>
            </a:endParaRPr>
          </a:p>
        </p:txBody>
      </p:sp>
      <p:graphicFrame>
        <p:nvGraphicFramePr>
          <p:cNvPr id="22" name="object 22"/>
          <p:cNvGraphicFramePr>
            <a:graphicFrameLocks noGrp="1"/>
          </p:cNvGraphicFramePr>
          <p:nvPr/>
        </p:nvGraphicFramePr>
        <p:xfrm>
          <a:off x="11962917" y="6170193"/>
          <a:ext cx="2662553" cy="23195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09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34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2231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Age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19 </a:t>
                      </a:r>
                      <a:r>
                        <a:rPr sz="1500" spc="25" dirty="0">
                          <a:latin typeface="Century Gothic"/>
                          <a:cs typeface="Century Gothic"/>
                        </a:rPr>
                        <a:t>&amp;</a:t>
                      </a:r>
                      <a:r>
                        <a:rPr sz="1500" spc="-7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Under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8,725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708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Age</a:t>
                      </a:r>
                      <a:r>
                        <a:rPr sz="1500" spc="-1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20-24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14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10,890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14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707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Age</a:t>
                      </a:r>
                      <a:r>
                        <a:rPr sz="1500" spc="-1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25-29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3,898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232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Age</a:t>
                      </a:r>
                      <a:r>
                        <a:rPr sz="1500" spc="-1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30-34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1,619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0708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Age</a:t>
                      </a:r>
                      <a:r>
                        <a:rPr sz="1500" spc="-1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35-39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942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0707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Age</a:t>
                      </a:r>
                      <a:r>
                        <a:rPr sz="1500" spc="-1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40-49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946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2232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Age</a:t>
                      </a:r>
                      <a:r>
                        <a:rPr sz="1500" spc="-1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50+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690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334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769137" y="2197607"/>
          <a:ext cx="14009369" cy="651814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83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10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0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51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447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372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0435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  <a:p>
                      <a:pPr marL="10160">
                        <a:lnSpc>
                          <a:spcPct val="100000"/>
                        </a:lnSpc>
                      </a:pPr>
                      <a:r>
                        <a:rPr sz="1500" spc="20" dirty="0">
                          <a:latin typeface="Century Gothic"/>
                          <a:cs typeface="Century Gothic"/>
                        </a:rPr>
                        <a:t>Instructional</a:t>
                      </a:r>
                      <a:r>
                        <a:rPr sz="1500" spc="-2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30" dirty="0">
                          <a:latin typeface="Century Gothic"/>
                          <a:cs typeface="Century Gothic"/>
                        </a:rPr>
                        <a:t>Division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R w="19050">
                      <a:solidFill>
                        <a:srgbClr val="D9D9D9"/>
                      </a:solidFill>
                      <a:prstDash val="solid"/>
                    </a:lnR>
                    <a:solidFill>
                      <a:srgbClr val="F1F1F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55"/>
                        </a:spcBef>
                      </a:pPr>
                      <a:r>
                        <a:rPr sz="1500" spc="20" dirty="0">
                          <a:latin typeface="Century Gothic"/>
                          <a:cs typeface="Century Gothic"/>
                        </a:rPr>
                        <a:t>Term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3398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692785" marR="196215" indent="-489584">
                        <a:lnSpc>
                          <a:spcPct val="102000"/>
                        </a:lnSpc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Total</a:t>
                      </a:r>
                      <a:r>
                        <a:rPr sz="1500" spc="-8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30" dirty="0">
                          <a:latin typeface="Century Gothic"/>
                          <a:cs typeface="Century Gothic"/>
                        </a:rPr>
                        <a:t>Division-Specific  </a:t>
                      </a:r>
                      <a:r>
                        <a:rPr sz="1500" spc="-10" dirty="0">
                          <a:latin typeface="Century Gothic"/>
                          <a:cs typeface="Century Gothic"/>
                        </a:rPr>
                        <a:t>Headcount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solidFill>
                      <a:srgbClr val="F1F1F1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48260" marR="44450" indent="296545">
                        <a:lnSpc>
                          <a:spcPct val="102000"/>
                        </a:lnSpc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Total  </a:t>
                      </a:r>
                      <a:r>
                        <a:rPr sz="1500" spc="-5" dirty="0">
                          <a:latin typeface="Century Gothic"/>
                          <a:cs typeface="Century Gothic"/>
                        </a:rPr>
                        <a:t>Student</a:t>
                      </a:r>
                      <a:r>
                        <a:rPr sz="1500" spc="-10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FTE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19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9050">
                      <a:solidFill>
                        <a:srgbClr val="D9D9D9"/>
                      </a:solidFill>
                      <a:prstDash val="solid"/>
                    </a:lnR>
                    <a:solidFill>
                      <a:srgbClr val="F1F1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500" spc="30" dirty="0">
                          <a:latin typeface="Century Gothic"/>
                          <a:cs typeface="Century Gothic"/>
                        </a:rPr>
                        <a:t>Fall</a:t>
                      </a:r>
                      <a:r>
                        <a:rPr sz="1500" spc="-1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25" dirty="0">
                          <a:latin typeface="Century Gothic"/>
                          <a:cs typeface="Century Gothic"/>
                        </a:rPr>
                        <a:t>2018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0668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Spring</a:t>
                      </a:r>
                      <a:r>
                        <a:rPr sz="1500" spc="-3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25" dirty="0">
                          <a:latin typeface="Century Gothic"/>
                          <a:cs typeface="Century Gothic"/>
                        </a:rPr>
                        <a:t>2019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lnB w="19050">
                      <a:solidFill>
                        <a:srgbClr val="D9D9D9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53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9050">
                      <a:solidFill>
                        <a:srgbClr val="D9D9D9"/>
                      </a:solidFill>
                      <a:prstDash val="solid"/>
                    </a:ln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340995" marR="128270" indent="-207645">
                        <a:lnSpc>
                          <a:spcPct val="102099"/>
                        </a:lnSpc>
                        <a:spcBef>
                          <a:spcPts val="45"/>
                        </a:spcBef>
                      </a:pPr>
                      <a:r>
                        <a:rPr sz="1500" spc="-5" dirty="0">
                          <a:latin typeface="Century Gothic"/>
                          <a:cs typeface="Century Gothic"/>
                        </a:rPr>
                        <a:t>D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i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v</a:t>
                      </a:r>
                      <a:r>
                        <a:rPr sz="1500" spc="-10" dirty="0">
                          <a:latin typeface="Century Gothic"/>
                          <a:cs typeface="Century Gothic"/>
                        </a:rPr>
                        <a:t>is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i</a:t>
                      </a:r>
                      <a:r>
                        <a:rPr sz="1500" spc="-15" dirty="0">
                          <a:latin typeface="Century Gothic"/>
                          <a:cs typeface="Century Gothic"/>
                        </a:rPr>
                        <a:t>o</a:t>
                      </a:r>
                      <a:r>
                        <a:rPr sz="1500" spc="-5" dirty="0">
                          <a:latin typeface="Century Gothic"/>
                          <a:cs typeface="Century Gothic"/>
                        </a:rPr>
                        <a:t>n</a:t>
                      </a:r>
                      <a:r>
                        <a:rPr sz="1500" spc="5" dirty="0">
                          <a:latin typeface="Century Gothic"/>
                          <a:cs typeface="Century Gothic"/>
                        </a:rPr>
                        <a:t>-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S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p</a:t>
                      </a:r>
                      <a:r>
                        <a:rPr sz="1500" spc="-15" dirty="0">
                          <a:latin typeface="Century Gothic"/>
                          <a:cs typeface="Century Gothic"/>
                        </a:rPr>
                        <a:t>e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c</a:t>
                      </a:r>
                      <a:r>
                        <a:rPr sz="1500" spc="-10" dirty="0">
                          <a:latin typeface="Century Gothic"/>
                          <a:cs typeface="Century Gothic"/>
                        </a:rPr>
                        <a:t>i</a:t>
                      </a:r>
                      <a:r>
                        <a:rPr sz="1500" spc="-5" dirty="0">
                          <a:latin typeface="Century Gothic"/>
                          <a:cs typeface="Century Gothic"/>
                        </a:rPr>
                        <a:t>f</a:t>
                      </a:r>
                      <a:r>
                        <a:rPr sz="1500" spc="-10" dirty="0">
                          <a:latin typeface="Century Gothic"/>
                          <a:cs typeface="Century Gothic"/>
                        </a:rPr>
                        <a:t>i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c 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Headcount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71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Student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FTE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27635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353060" marR="140335" indent="-207645">
                        <a:lnSpc>
                          <a:spcPct val="102099"/>
                        </a:lnSpc>
                        <a:spcBef>
                          <a:spcPts val="45"/>
                        </a:spcBef>
                      </a:pPr>
                      <a:r>
                        <a:rPr sz="1500" spc="-5" dirty="0">
                          <a:latin typeface="Century Gothic"/>
                          <a:cs typeface="Century Gothic"/>
                        </a:rPr>
                        <a:t>D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i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v</a:t>
                      </a:r>
                      <a:r>
                        <a:rPr sz="1500" spc="-10" dirty="0">
                          <a:latin typeface="Century Gothic"/>
                          <a:cs typeface="Century Gothic"/>
                        </a:rPr>
                        <a:t>is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i</a:t>
                      </a:r>
                      <a:r>
                        <a:rPr sz="1500" spc="-15" dirty="0">
                          <a:latin typeface="Century Gothic"/>
                          <a:cs typeface="Century Gothic"/>
                        </a:rPr>
                        <a:t>o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n</a:t>
                      </a:r>
                      <a:r>
                        <a:rPr sz="1500" spc="5" dirty="0">
                          <a:latin typeface="Century Gothic"/>
                          <a:cs typeface="Century Gothic"/>
                        </a:rPr>
                        <a:t>-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S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p</a:t>
                      </a:r>
                      <a:r>
                        <a:rPr sz="1500" spc="-15" dirty="0">
                          <a:latin typeface="Century Gothic"/>
                          <a:cs typeface="Century Gothic"/>
                        </a:rPr>
                        <a:t>e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c</a:t>
                      </a:r>
                      <a:r>
                        <a:rPr sz="1500" spc="-10" dirty="0">
                          <a:latin typeface="Century Gothic"/>
                          <a:cs typeface="Century Gothic"/>
                        </a:rPr>
                        <a:t>i</a:t>
                      </a:r>
                      <a:r>
                        <a:rPr sz="1500" spc="-5" dirty="0">
                          <a:latin typeface="Century Gothic"/>
                          <a:cs typeface="Century Gothic"/>
                        </a:rPr>
                        <a:t>f</a:t>
                      </a:r>
                      <a:r>
                        <a:rPr sz="1500" spc="-10" dirty="0">
                          <a:latin typeface="Century Gothic"/>
                          <a:cs typeface="Century Gothic"/>
                        </a:rPr>
                        <a:t>i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c 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Headcount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5715" marB="0">
                    <a:lnL w="19050">
                      <a:solidFill>
                        <a:srgbClr val="D9D9D9"/>
                      </a:solidFill>
                      <a:prstDash val="solid"/>
                    </a:lnL>
                    <a:lnT w="19050">
                      <a:solidFill>
                        <a:srgbClr val="D9D9D9"/>
                      </a:solidFill>
                      <a:prstDash val="soli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Student</a:t>
                      </a:r>
                      <a:r>
                        <a:rPr sz="1500" spc="-2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FTE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127635" marB="0">
                    <a:lnR w="19050">
                      <a:solidFill>
                        <a:srgbClr val="D9D9D9"/>
                      </a:solidFill>
                      <a:prstDash val="solid"/>
                    </a:lnR>
                    <a:lnT w="19050">
                      <a:solidFill>
                        <a:srgbClr val="D9D9D9"/>
                      </a:solidFill>
                      <a:prstDash val="solid"/>
                    </a:lnT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lnR w="19050">
                      <a:solidFill>
                        <a:srgbClr val="D9D9D9"/>
                      </a:solidFill>
                      <a:prstDash val="solid"/>
                    </a:lnR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9050">
                      <a:solidFill>
                        <a:srgbClr val="D9D9D9"/>
                      </a:solidFill>
                      <a:prstDash val="solid"/>
                    </a:lnL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7471">
                <a:tc>
                  <a:txBody>
                    <a:bodyPr/>
                    <a:lstStyle/>
                    <a:p>
                      <a:pPr marL="10160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BUSINESS, ENGINEERING </a:t>
                      </a:r>
                      <a:r>
                        <a:rPr sz="1500" spc="25" dirty="0">
                          <a:latin typeface="Century Gothic"/>
                          <a:cs typeface="Century Gothic"/>
                        </a:rPr>
                        <a:t>&amp;</a:t>
                      </a:r>
                      <a:r>
                        <a:rPr sz="1500" spc="-6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TECH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4,404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779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4,356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805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4,380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1,584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948">
                <a:tc>
                  <a:txBody>
                    <a:bodyPr/>
                    <a:lstStyle/>
                    <a:p>
                      <a:pPr marL="10160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20" dirty="0">
                          <a:latin typeface="Century Gothic"/>
                          <a:cs typeface="Century Gothic"/>
                        </a:rPr>
                        <a:t>COUNSELING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3,519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353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739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67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2,129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419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10160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ENGINEERING </a:t>
                      </a:r>
                      <a:r>
                        <a:rPr sz="1500" spc="25" dirty="0">
                          <a:latin typeface="Century Gothic"/>
                          <a:cs typeface="Century Gothic"/>
                        </a:rPr>
                        <a:t>&amp;</a:t>
                      </a:r>
                      <a:r>
                        <a:rPr sz="1500" spc="-3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TECHNOLOGY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699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223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716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219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708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442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7471">
                <a:tc>
                  <a:txBody>
                    <a:bodyPr/>
                    <a:lstStyle/>
                    <a:p>
                      <a:pPr marL="10160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ENGLISH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7,568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1,121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5,445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780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6,507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1,901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10160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20" dirty="0">
                          <a:latin typeface="Century Gothic"/>
                          <a:cs typeface="Century Gothic"/>
                        </a:rPr>
                        <a:t>HEALTH</a:t>
                      </a:r>
                      <a:r>
                        <a:rPr sz="1500" spc="-3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SCIENCES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673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268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621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255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647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523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948">
                <a:tc>
                  <a:txBody>
                    <a:bodyPr/>
                    <a:lstStyle/>
                    <a:p>
                      <a:pPr marL="10160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KINESIOLOGY, HEALTH </a:t>
                      </a:r>
                      <a:r>
                        <a:rPr sz="1500" spc="25" dirty="0">
                          <a:latin typeface="Century Gothic"/>
                          <a:cs typeface="Century Gothic"/>
                        </a:rPr>
                        <a:t>&amp;</a:t>
                      </a:r>
                      <a:r>
                        <a:rPr sz="1500" spc="-5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ATHLETIC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3,583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534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3,544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510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3,564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1,044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10160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20" dirty="0">
                          <a:latin typeface="Century Gothic"/>
                          <a:cs typeface="Century Gothic"/>
                        </a:rPr>
                        <a:t>LANGUAGES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3,697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654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3,376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570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3,537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1,224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10160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LIBRARY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124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10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131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13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128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24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7471">
                <a:tc>
                  <a:txBody>
                    <a:bodyPr/>
                    <a:lstStyle/>
                    <a:p>
                      <a:pPr marL="10160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MATHEMATICS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7,379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1,537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7,120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1,457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7,250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2,995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7471">
                <a:tc>
                  <a:txBody>
                    <a:bodyPr/>
                    <a:lstStyle/>
                    <a:p>
                      <a:pPr marL="10160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20" dirty="0">
                          <a:latin typeface="Century Gothic"/>
                          <a:cs typeface="Century Gothic"/>
                        </a:rPr>
                        <a:t>NATURAL</a:t>
                      </a:r>
                      <a:r>
                        <a:rPr sz="1500" spc="-15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SCIENCES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6,076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1,429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6,144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1,500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6,110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2,929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5948">
                <a:tc>
                  <a:txBody>
                    <a:bodyPr/>
                    <a:lstStyle/>
                    <a:p>
                      <a:pPr marL="10160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NON-CREDIT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3,105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409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2,758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383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2,932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792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10160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20" dirty="0">
                          <a:latin typeface="Century Gothic"/>
                          <a:cs typeface="Century Gothic"/>
                        </a:rPr>
                        <a:t>PERFORMING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COMMUNICATION</a:t>
                      </a:r>
                      <a:r>
                        <a:rPr sz="1500" spc="-4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ARTS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5,391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807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5,116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746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5,254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1,554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826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10160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20" dirty="0">
                          <a:latin typeface="Century Gothic"/>
                          <a:cs typeface="Century Gothic"/>
                        </a:rPr>
                        <a:t>SOCIAL</a:t>
                      </a:r>
                      <a:r>
                        <a:rPr sz="1500" spc="-4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SCIENCES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12,207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1,856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12,052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1,895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12,130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3,751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10160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20" dirty="0">
                          <a:latin typeface="Century Gothic"/>
                          <a:cs typeface="Century Gothic"/>
                        </a:rPr>
                        <a:t>VISUAL </a:t>
                      </a:r>
                      <a:r>
                        <a:rPr sz="1500" spc="15" dirty="0">
                          <a:latin typeface="Century Gothic"/>
                          <a:cs typeface="Century Gothic"/>
                        </a:rPr>
                        <a:t>ARTS </a:t>
                      </a:r>
                      <a:r>
                        <a:rPr sz="1500" spc="25" dirty="0">
                          <a:latin typeface="Century Gothic"/>
                          <a:cs typeface="Century Gothic"/>
                        </a:rPr>
                        <a:t>&amp; </a:t>
                      </a:r>
                      <a:r>
                        <a:rPr sz="1500" spc="20" dirty="0">
                          <a:latin typeface="Century Gothic"/>
                          <a:cs typeface="Century Gothic"/>
                        </a:rPr>
                        <a:t>MEDIA</a:t>
                      </a:r>
                      <a:r>
                        <a:rPr sz="1500" spc="-10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spc="10" dirty="0">
                          <a:latin typeface="Century Gothic"/>
                          <a:cs typeface="Century Gothic"/>
                        </a:rPr>
                        <a:t>STUDIES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3,931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876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3,806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5" dirty="0">
                          <a:latin typeface="Century Gothic"/>
                          <a:cs typeface="Century Gothic"/>
                        </a:rPr>
                        <a:t>849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3,869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500" spc="10" dirty="0">
                          <a:latin typeface="Century Gothic"/>
                          <a:cs typeface="Century Gothic"/>
                        </a:rPr>
                        <a:t>1,725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995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5948">
                <a:tc>
                  <a:txBody>
                    <a:bodyPr/>
                    <a:lstStyle/>
                    <a:p>
                      <a:pPr marL="10160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dirty="0">
                          <a:latin typeface="Century Gothic"/>
                          <a:cs typeface="Century Gothic"/>
                        </a:rPr>
                        <a:t>Grand</a:t>
                      </a:r>
                      <a:r>
                        <a:rPr sz="1500" spc="-20" dirty="0"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500" dirty="0">
                          <a:latin typeface="Century Gothic"/>
                          <a:cs typeface="Century Gothic"/>
                        </a:rPr>
                        <a:t>Total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4,454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10,857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3,995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10,049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4,224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500" spc="25" dirty="0">
                          <a:latin typeface="Century Gothic"/>
                          <a:cs typeface="Century Gothic"/>
                        </a:rPr>
                        <a:t>20,906</a:t>
                      </a:r>
                      <a:endParaRPr sz="1500">
                        <a:latin typeface="Century Gothic"/>
                        <a:cs typeface="Century Gothic"/>
                      </a:endParaRPr>
                    </a:p>
                  </a:txBody>
                  <a:tcPr marL="0" marR="0" marT="86360" marB="0">
                    <a:lnL w="19050">
                      <a:solidFill>
                        <a:srgbClr val="F1F1F1"/>
                      </a:solidFill>
                      <a:prstDash val="solid"/>
                    </a:lnL>
                    <a:lnR w="19050">
                      <a:solidFill>
                        <a:srgbClr val="F1F1F1"/>
                      </a:solidFill>
                      <a:prstDash val="solid"/>
                    </a:lnR>
                    <a:lnT w="19050">
                      <a:solidFill>
                        <a:srgbClr val="F1F1F1"/>
                      </a:solidFill>
                      <a:prstDash val="solid"/>
                    </a:lnT>
                    <a:lnB w="19050">
                      <a:solidFill>
                        <a:srgbClr val="F1F1F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90026" y="1331517"/>
            <a:ext cx="6479540" cy="415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50" spc="-45" dirty="0"/>
              <a:t>ENROLLMENT </a:t>
            </a:r>
            <a:r>
              <a:rPr sz="2550" spc="45" dirty="0"/>
              <a:t>BY </a:t>
            </a:r>
            <a:r>
              <a:rPr sz="2550" spc="-5" dirty="0"/>
              <a:t>INSTRUCTIONAL</a:t>
            </a:r>
            <a:r>
              <a:rPr sz="2550" spc="-85" dirty="0"/>
              <a:t> </a:t>
            </a:r>
            <a:r>
              <a:rPr sz="2550" spc="35" dirty="0"/>
              <a:t>DIVISION</a:t>
            </a:r>
            <a:endParaRPr sz="2550"/>
          </a:p>
        </p:txBody>
      </p:sp>
      <p:sp>
        <p:nvSpPr>
          <p:cNvPr id="4" name="object 4"/>
          <p:cNvSpPr txBox="1"/>
          <p:nvPr/>
        </p:nvSpPr>
        <p:spPr>
          <a:xfrm>
            <a:off x="296722" y="1293393"/>
            <a:ext cx="321310" cy="3752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US" sz="2300" spc="-5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23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</TotalTime>
  <Words>2233</Words>
  <Application>Microsoft Office PowerPoint</Application>
  <PresentationFormat>Custom</PresentationFormat>
  <Paragraphs>922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Century Gothic</vt:lpstr>
      <vt:lpstr>Palatino Linotype</vt:lpstr>
      <vt:lpstr>Times New Roman</vt:lpstr>
      <vt:lpstr>Office Theme</vt:lpstr>
      <vt:lpstr>PowerPoint Presentation</vt:lpstr>
      <vt:lpstr>DISTRICT GUIDELINES FOR HGA</vt:lpstr>
      <vt:lpstr>DISTRICT GUIDELINES FOR HGA</vt:lpstr>
      <vt:lpstr>CAREER COMMUNITIES</vt:lpstr>
      <vt:lpstr>PowerPoint Presentation</vt:lpstr>
      <vt:lpstr>DEMOGRAPHICS – RESIDENCY STATUS</vt:lpstr>
      <vt:lpstr>DEMOGRAPHICS – ENROLLMENT BY AREA</vt:lpstr>
      <vt:lpstr>DEMOGRAPHICS – AGE</vt:lpstr>
      <vt:lpstr>ENROLLMENT BY INSTRUCTIONAL DIVISION</vt:lpstr>
      <vt:lpstr>ENROLLMENT GROWTH BY INSTRUCTIONAL DIVISION</vt:lpstr>
      <vt:lpstr>CURRENT ENROLLMENT BY INSTRUCTIONAL DIVISION – TOTAL 20,960 FTE</vt:lpstr>
      <vt:lpstr>FUSION ENROLLMENT FORECAST – FALL (UNDUPLICATED)</vt:lpstr>
      <vt:lpstr>ENROLLMENT GROWTH BY INSTRUCTIONAL DIVISION</vt:lpstr>
      <vt:lpstr>District Inventory by Space Type</vt:lpstr>
      <vt:lpstr>EXISTING SPACE – DISTRICT INVENTORY BY SPACE TYPE</vt:lpstr>
      <vt:lpstr>EXISTING SPACE - MAIN CAMPUS INVENTORY SPACE BY TYPE</vt:lpstr>
      <vt:lpstr>EXISTING SPACE—ROSEMEAD INVENTORY SPACE BY TYPE</vt:lpstr>
      <vt:lpstr>EXISTING SPACE - FOOTHILL CAMPUS INVENTORY SPACE BY TYPE</vt:lpstr>
      <vt:lpstr>EXISTING SPACE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- 2019-12-02_PCC_FMP Mtg #3_2019-12-02.pptx</dc:title>
  <dc:creator>lskevind</dc:creator>
  <cp:lastModifiedBy>Lissette V. Barnhart</cp:lastModifiedBy>
  <cp:revision>7</cp:revision>
  <cp:lastPrinted>2019-12-11T21:07:46Z</cp:lastPrinted>
  <dcterms:created xsi:type="dcterms:W3CDTF">2019-12-11T18:49:33Z</dcterms:created>
  <dcterms:modified xsi:type="dcterms:W3CDTF">2019-12-11T21:09:49Z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2019-12-02T00:00:00Z</vt:filetime>
  </property>
  <property fmtid="{D5CDD505-2E9C-101B-9397-08002B2CF9AE}" pid="3" name="Creator">
    <vt:lpwstr>Newforma PDF (10.23.0.2529)</vt:lpwstr>
  </property>
  <property fmtid="{D5CDD505-2E9C-101B-9397-08002B2CF9AE}" pid="4" name="LastSaved">
    <vt:filetime>2019-12-11T00:00:00Z</vt:filetime>
  </property>
</Properties>
</file>