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05" r:id="rId1"/>
  </p:sldMasterIdLst>
  <p:notesMasterIdLst>
    <p:notesMasterId r:id="rId21"/>
  </p:notesMasterIdLst>
  <p:handoutMasterIdLst>
    <p:handoutMasterId r:id="rId22"/>
  </p:handoutMasterIdLst>
  <p:sldIdLst>
    <p:sldId id="314" r:id="rId2"/>
    <p:sldId id="358" r:id="rId3"/>
    <p:sldId id="300" r:id="rId4"/>
    <p:sldId id="359" r:id="rId5"/>
    <p:sldId id="321" r:id="rId6"/>
    <p:sldId id="301" r:id="rId7"/>
    <p:sldId id="368" r:id="rId8"/>
    <p:sldId id="322" r:id="rId9"/>
    <p:sldId id="365" r:id="rId10"/>
    <p:sldId id="366" r:id="rId11"/>
    <p:sldId id="367" r:id="rId12"/>
    <p:sldId id="360" r:id="rId13"/>
    <p:sldId id="362" r:id="rId14"/>
    <p:sldId id="361" r:id="rId15"/>
    <p:sldId id="363" r:id="rId16"/>
    <p:sldId id="369" r:id="rId17"/>
    <p:sldId id="332" r:id="rId18"/>
    <p:sldId id="313" r:id="rId19"/>
    <p:sldId id="337" r:id="rId20"/>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seph W. Simoneschi-Sloan" initials="JWS" lastIdx="1" clrIdx="0">
    <p:extLst>
      <p:ext uri="{19B8F6BF-5375-455C-9EA6-DF929625EA0E}">
        <p15:presenceInfo xmlns:p15="http://schemas.microsoft.com/office/powerpoint/2012/main" userId="S-1-5-21-793384758-3029395098-1969939141-18826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57" autoAdjust="0"/>
  </p:normalViewPr>
  <p:slideViewPr>
    <p:cSldViewPr snapToGrid="0">
      <p:cViewPr varScale="1">
        <p:scale>
          <a:sx n="108" d="100"/>
          <a:sy n="108" d="100"/>
        </p:scale>
        <p:origin x="630"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6" d="100"/>
          <a:sy n="86" d="100"/>
        </p:scale>
        <p:origin x="382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37735" cy="466088"/>
          </a:xfrm>
          <a:prstGeom prst="rect">
            <a:avLst/>
          </a:prstGeom>
        </p:spPr>
        <p:txBody>
          <a:bodyPr vert="horz" lIns="91285" tIns="45642" rIns="91285" bIns="45642" rtlCol="0"/>
          <a:lstStyle>
            <a:lvl1pPr algn="l">
              <a:defRPr sz="1200"/>
            </a:lvl1pPr>
          </a:lstStyle>
          <a:p>
            <a:endParaRPr lang="en-US" dirty="0"/>
          </a:p>
        </p:txBody>
      </p:sp>
      <p:sp>
        <p:nvSpPr>
          <p:cNvPr id="3" name="Date Placeholder 2"/>
          <p:cNvSpPr>
            <a:spLocks noGrp="1"/>
          </p:cNvSpPr>
          <p:nvPr>
            <p:ph type="dt" sz="quarter" idx="1"/>
          </p:nvPr>
        </p:nvSpPr>
        <p:spPr>
          <a:xfrm>
            <a:off x="3971082" y="2"/>
            <a:ext cx="3037735" cy="466088"/>
          </a:xfrm>
          <a:prstGeom prst="rect">
            <a:avLst/>
          </a:prstGeom>
        </p:spPr>
        <p:txBody>
          <a:bodyPr vert="horz" lIns="91285" tIns="45642" rIns="91285" bIns="45642" rtlCol="0"/>
          <a:lstStyle>
            <a:lvl1pPr algn="r">
              <a:defRPr sz="1200"/>
            </a:lvl1pPr>
          </a:lstStyle>
          <a:p>
            <a:fld id="{14B14263-3837-4991-95D0-45CA3C82FD77}" type="datetimeFigureOut">
              <a:rPr lang="en-US" smtClean="0"/>
              <a:t>1/30/2020</a:t>
            </a:fld>
            <a:endParaRPr lang="en-US" dirty="0"/>
          </a:p>
        </p:txBody>
      </p:sp>
      <p:sp>
        <p:nvSpPr>
          <p:cNvPr id="4" name="Footer Placeholder 3"/>
          <p:cNvSpPr>
            <a:spLocks noGrp="1"/>
          </p:cNvSpPr>
          <p:nvPr>
            <p:ph type="ftr" sz="quarter" idx="2"/>
          </p:nvPr>
        </p:nvSpPr>
        <p:spPr>
          <a:xfrm>
            <a:off x="1" y="8830312"/>
            <a:ext cx="3037735" cy="466088"/>
          </a:xfrm>
          <a:prstGeom prst="rect">
            <a:avLst/>
          </a:prstGeom>
        </p:spPr>
        <p:txBody>
          <a:bodyPr vert="horz" lIns="91285" tIns="45642" rIns="91285" bIns="45642"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1082" y="8830312"/>
            <a:ext cx="3037735" cy="466088"/>
          </a:xfrm>
          <a:prstGeom prst="rect">
            <a:avLst/>
          </a:prstGeom>
        </p:spPr>
        <p:txBody>
          <a:bodyPr vert="horz" lIns="91285" tIns="45642" rIns="91285" bIns="45642" rtlCol="0" anchor="b"/>
          <a:lstStyle>
            <a:lvl1pPr algn="r">
              <a:defRPr sz="1200"/>
            </a:lvl1pPr>
          </a:lstStyle>
          <a:p>
            <a:fld id="{2435B494-04B9-410A-B3D2-0A2B1301E8DE}" type="slidenum">
              <a:rPr lang="en-US" smtClean="0"/>
              <a:t>‹#›</a:t>
            </a:fld>
            <a:endParaRPr lang="en-US" dirty="0"/>
          </a:p>
        </p:txBody>
      </p:sp>
    </p:spTree>
    <p:extLst>
      <p:ext uri="{BB962C8B-B14F-4D97-AF65-F5344CB8AC3E}">
        <p14:creationId xmlns:p14="http://schemas.microsoft.com/office/powerpoint/2010/main" val="26408709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5"/>
          </a:xfrm>
          <a:prstGeom prst="rect">
            <a:avLst/>
          </a:prstGeom>
        </p:spPr>
        <p:txBody>
          <a:bodyPr vert="horz" lIns="93166" tIns="46582" rIns="93166" bIns="46582" rtlCol="0"/>
          <a:lstStyle>
            <a:lvl1pPr algn="l">
              <a:defRPr sz="1200"/>
            </a:lvl1pPr>
          </a:lstStyle>
          <a:p>
            <a:endParaRPr lang="en-US" dirty="0"/>
          </a:p>
        </p:txBody>
      </p:sp>
      <p:sp>
        <p:nvSpPr>
          <p:cNvPr id="3" name="Date Placeholder 2"/>
          <p:cNvSpPr>
            <a:spLocks noGrp="1"/>
          </p:cNvSpPr>
          <p:nvPr>
            <p:ph type="dt" idx="1"/>
          </p:nvPr>
        </p:nvSpPr>
        <p:spPr>
          <a:xfrm>
            <a:off x="3970940" y="1"/>
            <a:ext cx="3037840" cy="466435"/>
          </a:xfrm>
          <a:prstGeom prst="rect">
            <a:avLst/>
          </a:prstGeom>
        </p:spPr>
        <p:txBody>
          <a:bodyPr vert="horz" lIns="93166" tIns="46582" rIns="93166" bIns="46582" rtlCol="0"/>
          <a:lstStyle>
            <a:lvl1pPr algn="r">
              <a:defRPr sz="1200"/>
            </a:lvl1pPr>
          </a:lstStyle>
          <a:p>
            <a:fld id="{1F070B6B-5A7B-4B53-BFD3-3B96709183F5}" type="datetimeFigureOut">
              <a:rPr lang="en-US" smtClean="0"/>
              <a:pPr/>
              <a:t>1/30/2020</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66" tIns="46582" rIns="93166" bIns="46582" rtlCol="0" anchor="ctr"/>
          <a:lstStyle/>
          <a:p>
            <a:endParaRPr lang="en-US" dirty="0"/>
          </a:p>
        </p:txBody>
      </p:sp>
      <p:sp>
        <p:nvSpPr>
          <p:cNvPr id="5" name="Notes Placeholder 4"/>
          <p:cNvSpPr>
            <a:spLocks noGrp="1"/>
          </p:cNvSpPr>
          <p:nvPr>
            <p:ph type="body" sz="quarter" idx="3"/>
          </p:nvPr>
        </p:nvSpPr>
        <p:spPr>
          <a:xfrm>
            <a:off x="701040" y="4473892"/>
            <a:ext cx="5608320" cy="3660457"/>
          </a:xfrm>
          <a:prstGeom prst="rect">
            <a:avLst/>
          </a:prstGeom>
        </p:spPr>
        <p:txBody>
          <a:bodyPr vert="horz" lIns="93166" tIns="46582" rIns="93166"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9"/>
            <a:ext cx="3037840" cy="466434"/>
          </a:xfrm>
          <a:prstGeom prst="rect">
            <a:avLst/>
          </a:prstGeom>
        </p:spPr>
        <p:txBody>
          <a:bodyPr vert="horz" lIns="93166" tIns="46582" rIns="93166" bIns="4658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40" y="8829969"/>
            <a:ext cx="3037840" cy="466434"/>
          </a:xfrm>
          <a:prstGeom prst="rect">
            <a:avLst/>
          </a:prstGeom>
        </p:spPr>
        <p:txBody>
          <a:bodyPr vert="horz" lIns="93166" tIns="46582" rIns="93166" bIns="46582" rtlCol="0" anchor="b"/>
          <a:lstStyle>
            <a:lvl1pPr algn="r">
              <a:defRPr sz="1200"/>
            </a:lvl1pPr>
          </a:lstStyle>
          <a:p>
            <a:fld id="{FF4B8F9F-C885-4850-8FE0-C0BF124DCE3A}" type="slidenum">
              <a:rPr lang="en-US" smtClean="0"/>
              <a:pPr/>
              <a:t>‹#›</a:t>
            </a:fld>
            <a:endParaRPr lang="en-US" dirty="0"/>
          </a:p>
        </p:txBody>
      </p:sp>
    </p:spTree>
    <p:extLst>
      <p:ext uri="{BB962C8B-B14F-4D97-AF65-F5344CB8AC3E}">
        <p14:creationId xmlns:p14="http://schemas.microsoft.com/office/powerpoint/2010/main" val="3453762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F4B8F9F-C885-4850-8FE0-C0BF124DCE3A}" type="slidenum">
              <a:rPr lang="en-US" smtClean="0"/>
              <a:pPr/>
              <a:t>1</a:t>
            </a:fld>
            <a:endParaRPr lang="en-US" dirty="0"/>
          </a:p>
        </p:txBody>
      </p:sp>
    </p:spTree>
    <p:extLst>
      <p:ext uri="{BB962C8B-B14F-4D97-AF65-F5344CB8AC3E}">
        <p14:creationId xmlns:p14="http://schemas.microsoft.com/office/powerpoint/2010/main" val="23836718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9363">
              <a:defRPr/>
            </a:pPr>
            <a:endParaRPr lang="en-US" dirty="0"/>
          </a:p>
          <a:p>
            <a:pPr defTabSz="939363">
              <a:defRPr/>
            </a:pPr>
            <a:endParaRPr lang="en-US" b="1" dirty="0"/>
          </a:p>
          <a:p>
            <a:pPr defTabSz="939363">
              <a:defRPr/>
            </a:pPr>
            <a:r>
              <a:rPr lang="en-US" b="1" dirty="0"/>
              <a:t>Zero Textbook Cost Pathways</a:t>
            </a:r>
            <a:r>
              <a:rPr lang="en-US" dirty="0"/>
              <a:t>: This proposal builds on $5 million provided to 23 colleges in 2016 to create degree and certificate programs that eliminate conventional textbook costs. It is anticipated that the proposal would support two additional $5 million rounds of competitive grants. </a:t>
            </a:r>
          </a:p>
          <a:p>
            <a:pPr defTabSz="939363">
              <a:defRPr/>
            </a:pPr>
            <a:endParaRPr lang="en-US" dirty="0"/>
          </a:p>
        </p:txBody>
      </p:sp>
      <p:sp>
        <p:nvSpPr>
          <p:cNvPr id="4" name="Slide Number Placeholder 3"/>
          <p:cNvSpPr>
            <a:spLocks noGrp="1"/>
          </p:cNvSpPr>
          <p:nvPr>
            <p:ph type="sldNum" sz="quarter" idx="5"/>
          </p:nvPr>
        </p:nvSpPr>
        <p:spPr/>
        <p:txBody>
          <a:bodyPr/>
          <a:lstStyle/>
          <a:p>
            <a:fld id="{0437968D-5969-4CC4-A63D-C90CD4C34E88}" type="slidenum">
              <a:rPr lang="en-US" smtClean="0"/>
              <a:t>10</a:t>
            </a:fld>
            <a:endParaRPr lang="en-US" dirty="0"/>
          </a:p>
        </p:txBody>
      </p:sp>
    </p:spTree>
    <p:extLst>
      <p:ext uri="{BB962C8B-B14F-4D97-AF65-F5344CB8AC3E}">
        <p14:creationId xmlns:p14="http://schemas.microsoft.com/office/powerpoint/2010/main" val="17536010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6131" indent="-176131" defTabSz="939363">
              <a:buFont typeface="Arial" panose="020B0604020202020204" pitchFamily="34" charset="0"/>
              <a:buChar char="•"/>
              <a:defRPr/>
            </a:pPr>
            <a:r>
              <a:rPr lang="en-US" dirty="0">
                <a:solidFill>
                  <a:srgbClr val="FF0000"/>
                </a:solidFill>
              </a:rPr>
              <a:t>This slide shows adjustments to current-year funding.</a:t>
            </a:r>
          </a:p>
          <a:p>
            <a:pPr marL="176131" indent="-176131" defTabSz="939363">
              <a:buFont typeface="Arial" panose="020B0604020202020204" pitchFamily="34" charset="0"/>
              <a:buChar char="•"/>
              <a:defRPr/>
            </a:pPr>
            <a:r>
              <a:rPr lang="en-US" dirty="0">
                <a:solidFill>
                  <a:srgbClr val="FF0000"/>
                </a:solidFill>
              </a:rPr>
              <a:t>There are no adjustments to prior-year funding. </a:t>
            </a:r>
          </a:p>
          <a:p>
            <a:pPr marL="645812" lvl="1" indent="-176131" defTabSz="939363">
              <a:buFont typeface="Arial" panose="020B0604020202020204" pitchFamily="34" charset="0"/>
              <a:buChar char="•"/>
              <a:defRPr/>
            </a:pPr>
            <a:r>
              <a:rPr lang="en-US" dirty="0"/>
              <a:t>Although property tax revenues are higher than projected for 2018-19, the budget makes no corresponding changes in Proposition 98 General Fund. This is consistent with 2019 trailer legislation that prohibits downward adjustments to appropriations once a fiscal year has ended. </a:t>
            </a:r>
          </a:p>
          <a:p>
            <a:pPr marL="645812" lvl="1" indent="-176131" defTabSz="939363">
              <a:buFont typeface="Arial" panose="020B0604020202020204" pitchFamily="34" charset="0"/>
              <a:buChar char="•"/>
              <a:defRPr/>
            </a:pPr>
            <a:r>
              <a:rPr lang="en-US" dirty="0"/>
              <a:t>As a result, districts would be able to use the higher collections to cover the majority of a prior year deficit that was anticipated in June 2019.</a:t>
            </a:r>
            <a:endParaRPr lang="en-US" dirty="0">
              <a:solidFill>
                <a:srgbClr val="FF0000"/>
              </a:solidFill>
            </a:endParaRPr>
          </a:p>
        </p:txBody>
      </p:sp>
      <p:sp>
        <p:nvSpPr>
          <p:cNvPr id="4" name="Slide Number Placeholder 3"/>
          <p:cNvSpPr>
            <a:spLocks noGrp="1"/>
          </p:cNvSpPr>
          <p:nvPr>
            <p:ph type="sldNum" sz="quarter" idx="5"/>
          </p:nvPr>
        </p:nvSpPr>
        <p:spPr/>
        <p:txBody>
          <a:bodyPr/>
          <a:lstStyle/>
          <a:p>
            <a:fld id="{0437968D-5969-4CC4-A63D-C90CD4C34E88}" type="slidenum">
              <a:rPr lang="en-US" smtClean="0"/>
              <a:t>11</a:t>
            </a:fld>
            <a:endParaRPr lang="en-US" dirty="0"/>
          </a:p>
        </p:txBody>
      </p:sp>
    </p:spTree>
    <p:extLst>
      <p:ext uri="{BB962C8B-B14F-4D97-AF65-F5344CB8AC3E}">
        <p14:creationId xmlns:p14="http://schemas.microsoft.com/office/powerpoint/2010/main" val="17536010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37968D-5969-4CC4-A63D-C90CD4C34E88}" type="slidenum">
              <a:rPr lang="en-US" smtClean="0"/>
              <a:t>12</a:t>
            </a:fld>
            <a:endParaRPr lang="en-US" dirty="0"/>
          </a:p>
        </p:txBody>
      </p:sp>
    </p:spTree>
    <p:extLst>
      <p:ext uri="{BB962C8B-B14F-4D97-AF65-F5344CB8AC3E}">
        <p14:creationId xmlns:p14="http://schemas.microsoft.com/office/powerpoint/2010/main" val="2839984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Increased</a:t>
            </a:r>
            <a:r>
              <a:rPr lang="en-US" baseline="0" dirty="0"/>
              <a:t> apprenticeship reimbursement reflects updated projections of Related Supplemental Instruction hours to be reimbursed to school and community college districts.</a:t>
            </a:r>
          </a:p>
          <a:p>
            <a:endParaRPr lang="en-US" baseline="0" dirty="0"/>
          </a:p>
          <a:p>
            <a:r>
              <a:rPr lang="en-US" baseline="0" dirty="0"/>
              <a:t>The $15 million augmentation for California Apprenticeship Initiative doubles the initiative.</a:t>
            </a:r>
          </a:p>
          <a:p>
            <a:endParaRPr lang="en-US" baseline="0" dirty="0"/>
          </a:p>
          <a:p>
            <a:r>
              <a:rPr lang="en-US" baseline="0" dirty="0"/>
              <a:t>No details yet on how the Dreamer Resource Liaisons or food pantry funds would be allocated.</a:t>
            </a:r>
            <a:endParaRPr lang="en-US" dirty="0"/>
          </a:p>
        </p:txBody>
      </p:sp>
      <p:sp>
        <p:nvSpPr>
          <p:cNvPr id="4" name="Slide Number Placeholder 3"/>
          <p:cNvSpPr>
            <a:spLocks noGrp="1"/>
          </p:cNvSpPr>
          <p:nvPr>
            <p:ph type="sldNum" sz="quarter" idx="10"/>
          </p:nvPr>
        </p:nvSpPr>
        <p:spPr/>
        <p:txBody>
          <a:bodyPr/>
          <a:lstStyle/>
          <a:p>
            <a:fld id="{0437968D-5969-4CC4-A63D-C90CD4C34E88}" type="slidenum">
              <a:rPr lang="en-US" smtClean="0"/>
              <a:t>13</a:t>
            </a:fld>
            <a:endParaRPr lang="en-US" dirty="0"/>
          </a:p>
        </p:txBody>
      </p:sp>
    </p:spTree>
    <p:extLst>
      <p:ext uri="{BB962C8B-B14F-4D97-AF65-F5344CB8AC3E}">
        <p14:creationId xmlns:p14="http://schemas.microsoft.com/office/powerpoint/2010/main" val="37126216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6131" indent="-176131">
              <a:buFont typeface="Arial" panose="020B0604020202020204" pitchFamily="34" charset="0"/>
              <a:buChar char="•"/>
            </a:pPr>
            <a:r>
              <a:rPr lang="en-US" baseline="0" dirty="0"/>
              <a:t>In November 2018, the Board of Governors requested that the Chancellor’s Office establish a Faculty and Staff Diversity Taskforce (Taskforce). </a:t>
            </a:r>
          </a:p>
          <a:p>
            <a:endParaRPr lang="en-US" baseline="0" dirty="0"/>
          </a:p>
          <a:p>
            <a:pPr marL="176131" indent="-176131">
              <a:buFont typeface="Arial" panose="020B0604020202020204" pitchFamily="34" charset="0"/>
              <a:buChar char="•"/>
            </a:pPr>
            <a:r>
              <a:rPr lang="en-US" baseline="0" dirty="0"/>
              <a:t>The creation of the Taskforce was sparked by a statewide study by the Campaign for College Opportunity which found that college faculty and especially leadership were significantly less diverse than the student population of the colleges. </a:t>
            </a:r>
          </a:p>
          <a:p>
            <a:pPr marL="176131" indent="-176131">
              <a:buFont typeface="Arial" panose="020B0604020202020204" pitchFamily="34" charset="0"/>
              <a:buChar char="•"/>
            </a:pPr>
            <a:endParaRPr lang="en-US" baseline="0" dirty="0"/>
          </a:p>
          <a:p>
            <a:pPr marL="176131" indent="-176131">
              <a:buFont typeface="Arial" panose="020B0604020202020204" pitchFamily="34" charset="0"/>
              <a:buChar char="•"/>
            </a:pPr>
            <a:r>
              <a:rPr lang="en-US" baseline="0" dirty="0"/>
              <a:t>After extensive research, input gathering, and deliberation, the Taskforce presented a set of statewide recommendations on structural changes, including policies, practices, and tools that will improve Equal Employment Opportunity implementation and support diversity initiatives.</a:t>
            </a:r>
          </a:p>
          <a:p>
            <a:pPr marL="176131" indent="-176131">
              <a:buFont typeface="Arial" panose="020B0604020202020204" pitchFamily="34" charset="0"/>
              <a:buChar char="•"/>
            </a:pPr>
            <a:endParaRPr lang="en-US" baseline="0" dirty="0"/>
          </a:p>
          <a:p>
            <a:pPr marL="176131" indent="-176131">
              <a:buFont typeface="Arial" panose="020B0604020202020204" pitchFamily="34" charset="0"/>
              <a:buChar char="•"/>
            </a:pPr>
            <a:r>
              <a:rPr lang="en-US" baseline="0" dirty="0"/>
              <a:t>This proposal is consistent with those recommendations.</a:t>
            </a:r>
            <a:endParaRPr lang="en-US" dirty="0"/>
          </a:p>
        </p:txBody>
      </p:sp>
      <p:sp>
        <p:nvSpPr>
          <p:cNvPr id="4" name="Slide Number Placeholder 3"/>
          <p:cNvSpPr>
            <a:spLocks noGrp="1"/>
          </p:cNvSpPr>
          <p:nvPr>
            <p:ph type="sldNum" sz="quarter" idx="10"/>
          </p:nvPr>
        </p:nvSpPr>
        <p:spPr/>
        <p:txBody>
          <a:bodyPr/>
          <a:lstStyle/>
          <a:p>
            <a:fld id="{0437968D-5969-4CC4-A63D-C90CD4C34E88}" type="slidenum">
              <a:rPr lang="en-US" smtClean="0"/>
              <a:t>14</a:t>
            </a:fld>
            <a:endParaRPr lang="en-US" dirty="0"/>
          </a:p>
        </p:txBody>
      </p:sp>
    </p:spTree>
    <p:extLst>
      <p:ext uri="{BB962C8B-B14F-4D97-AF65-F5344CB8AC3E}">
        <p14:creationId xmlns:p14="http://schemas.microsoft.com/office/powerpoint/2010/main" val="1330671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Initially many statewide activities would remain in place, and would undergo review for</a:t>
            </a:r>
            <a:r>
              <a:rPr lang="en-US" baseline="0" dirty="0"/>
              <a:t> possible improvements as their existing contracts expire.</a:t>
            </a:r>
            <a:endParaRPr lang="en-US" dirty="0"/>
          </a:p>
        </p:txBody>
      </p:sp>
      <p:sp>
        <p:nvSpPr>
          <p:cNvPr id="4" name="Slide Number Placeholder 3"/>
          <p:cNvSpPr>
            <a:spLocks noGrp="1"/>
          </p:cNvSpPr>
          <p:nvPr>
            <p:ph type="sldNum" sz="quarter" idx="10"/>
          </p:nvPr>
        </p:nvSpPr>
        <p:spPr/>
        <p:txBody>
          <a:bodyPr/>
          <a:lstStyle/>
          <a:p>
            <a:fld id="{0437968D-5969-4CC4-A63D-C90CD4C34E88}" type="slidenum">
              <a:rPr lang="en-US" smtClean="0"/>
              <a:t>15</a:t>
            </a:fld>
            <a:endParaRPr lang="en-US" dirty="0"/>
          </a:p>
        </p:txBody>
      </p:sp>
    </p:spTree>
    <p:extLst>
      <p:ext uri="{BB962C8B-B14F-4D97-AF65-F5344CB8AC3E}">
        <p14:creationId xmlns:p14="http://schemas.microsoft.com/office/powerpoint/2010/main" val="18900019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9363"/>
            <a:r>
              <a:rPr lang="en-US" dirty="0"/>
              <a:t>Emphasize:</a:t>
            </a:r>
            <a:r>
              <a:rPr lang="en-US" baseline="0" dirty="0"/>
              <a:t> </a:t>
            </a:r>
            <a:r>
              <a:rPr lang="en-US" dirty="0"/>
              <a:t>Initially many statewide activities would remain in place, and would undergo review for</a:t>
            </a:r>
            <a:r>
              <a:rPr lang="en-US" baseline="0" dirty="0"/>
              <a:t> possible improvements as their existing contracts expire.</a:t>
            </a:r>
          </a:p>
          <a:p>
            <a:pPr defTabSz="939363"/>
            <a:endParaRPr lang="en-US" baseline="0" dirty="0"/>
          </a:p>
          <a:p>
            <a:pPr defTabSz="939363"/>
            <a:r>
              <a:rPr lang="en-US" baseline="0" dirty="0"/>
              <a:t>NEXT SLIDES summarize the Governor’s proposal changes to local assistance. </a:t>
            </a:r>
            <a:endParaRPr lang="en-US" dirty="0"/>
          </a:p>
          <a:p>
            <a:endParaRPr lang="en-US" dirty="0"/>
          </a:p>
        </p:txBody>
      </p:sp>
      <p:sp>
        <p:nvSpPr>
          <p:cNvPr id="4" name="Slide Number Placeholder 3"/>
          <p:cNvSpPr>
            <a:spLocks noGrp="1"/>
          </p:cNvSpPr>
          <p:nvPr>
            <p:ph type="sldNum" sz="quarter" idx="10"/>
          </p:nvPr>
        </p:nvSpPr>
        <p:spPr/>
        <p:txBody>
          <a:bodyPr/>
          <a:lstStyle/>
          <a:p>
            <a:fld id="{0437968D-5969-4CC4-A63D-C90CD4C34E88}" type="slidenum">
              <a:rPr lang="en-US" smtClean="0"/>
              <a:t>16</a:t>
            </a:fld>
            <a:endParaRPr lang="en-US" dirty="0"/>
          </a:p>
        </p:txBody>
      </p:sp>
    </p:spTree>
    <p:extLst>
      <p:ext uri="{BB962C8B-B14F-4D97-AF65-F5344CB8AC3E}">
        <p14:creationId xmlns:p14="http://schemas.microsoft.com/office/powerpoint/2010/main" val="34876947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points on slide:</a:t>
            </a:r>
          </a:p>
          <a:p>
            <a:endParaRPr lang="en-US" dirty="0"/>
          </a:p>
          <a:p>
            <a:pPr marL="176131" indent="-176131">
              <a:buFont typeface="Arial" panose="020B0604020202020204" pitchFamily="34" charset="0"/>
              <a:buChar char="•"/>
            </a:pPr>
            <a:r>
              <a:rPr lang="en-US" dirty="0"/>
              <a:t>DOF continues its expectation that districts provide a reasonable match using local funds. Two requested projects with no local match were reduced by 20%. </a:t>
            </a:r>
          </a:p>
          <a:p>
            <a:pPr marL="176131" indent="-176131">
              <a:buFont typeface="Arial" panose="020B0604020202020204" pitchFamily="34" charset="0"/>
              <a:buChar char="•"/>
            </a:pPr>
            <a:r>
              <a:rPr lang="en-US" dirty="0"/>
              <a:t>Budget reappropriates previously approved funding for 10 existing CCC projects due to delays in their design phases</a:t>
            </a:r>
          </a:p>
        </p:txBody>
      </p:sp>
      <p:sp>
        <p:nvSpPr>
          <p:cNvPr id="4" name="Slide Number Placeholder 3"/>
          <p:cNvSpPr>
            <a:spLocks noGrp="1"/>
          </p:cNvSpPr>
          <p:nvPr>
            <p:ph type="sldNum" sz="quarter" idx="10"/>
          </p:nvPr>
        </p:nvSpPr>
        <p:spPr/>
        <p:txBody>
          <a:bodyPr/>
          <a:lstStyle/>
          <a:p>
            <a:fld id="{0437968D-5969-4CC4-A63D-C90CD4C34E88}" type="slidenum">
              <a:rPr lang="en-US" smtClean="0"/>
              <a:t>17</a:t>
            </a:fld>
            <a:endParaRPr lang="en-US" dirty="0"/>
          </a:p>
        </p:txBody>
      </p:sp>
    </p:spTree>
    <p:extLst>
      <p:ext uri="{BB962C8B-B14F-4D97-AF65-F5344CB8AC3E}">
        <p14:creationId xmlns:p14="http://schemas.microsoft.com/office/powerpoint/2010/main" val="1661449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437968D-5969-4CC4-A63D-C90CD4C34E88}" type="slidenum">
              <a:rPr lang="en-US" smtClean="0"/>
              <a:t>18</a:t>
            </a:fld>
            <a:endParaRPr lang="en-US" dirty="0"/>
          </a:p>
        </p:txBody>
      </p:sp>
    </p:spTree>
    <p:extLst>
      <p:ext uri="{BB962C8B-B14F-4D97-AF65-F5344CB8AC3E}">
        <p14:creationId xmlns:p14="http://schemas.microsoft.com/office/powerpoint/2010/main" val="6805076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F4B8F9F-C885-4850-8FE0-C0BF124DCE3A}" type="slidenum">
              <a:rPr lang="en-US" smtClean="0"/>
              <a:pPr/>
              <a:t>19</a:t>
            </a:fld>
            <a:endParaRPr lang="en-US" dirty="0"/>
          </a:p>
        </p:txBody>
      </p:sp>
    </p:spTree>
    <p:extLst>
      <p:ext uri="{BB962C8B-B14F-4D97-AF65-F5344CB8AC3E}">
        <p14:creationId xmlns:p14="http://schemas.microsoft.com/office/powerpoint/2010/main" val="3685291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sng" baseline="0" dirty="0"/>
              <a:t>Details</a:t>
            </a:r>
          </a:p>
          <a:p>
            <a:endParaRPr lang="en-US" u="sng" baseline="0" dirty="0"/>
          </a:p>
          <a:p>
            <a:r>
              <a:rPr lang="en-US" baseline="0" dirty="0"/>
              <a:t>Health care</a:t>
            </a:r>
          </a:p>
          <a:p>
            <a:pPr marL="176131" indent="-176131">
              <a:buFont typeface="Arial" panose="020B0604020202020204" pitchFamily="34" charset="0"/>
              <a:buChar char="•"/>
            </a:pPr>
            <a:r>
              <a:rPr lang="en-US" baseline="0" dirty="0"/>
              <a:t>Revamp Medi-Cal to increase preventive health services, boost assistance for homeless people, and improve mental health care</a:t>
            </a:r>
          </a:p>
          <a:p>
            <a:pPr marL="176131" indent="-176131">
              <a:buFont typeface="Arial" panose="020B0604020202020204" pitchFamily="34" charset="0"/>
              <a:buChar char="•"/>
            </a:pPr>
            <a:r>
              <a:rPr lang="en-US" baseline="0" dirty="0"/>
              <a:t>Allow undocumented people over age 65 to enroll in Medi-Cal (undocumented children and young adults already qualify)</a:t>
            </a:r>
          </a:p>
          <a:p>
            <a:pPr marL="176131" indent="-176131">
              <a:buFont typeface="Arial" panose="020B0604020202020204" pitchFamily="34" charset="0"/>
              <a:buChar char="•"/>
            </a:pPr>
            <a:r>
              <a:rPr lang="en-US" baseline="0" dirty="0"/>
              <a:t>Cut prescription drug costs by creating a single purchasing market in California (state agencies, private insurers, and others) and a state-owned generic drug label</a:t>
            </a:r>
          </a:p>
          <a:p>
            <a:endParaRPr lang="en-US" baseline="0" dirty="0"/>
          </a:p>
          <a:p>
            <a:r>
              <a:rPr lang="en-US" baseline="0" dirty="0"/>
              <a:t>Housing</a:t>
            </a:r>
          </a:p>
          <a:p>
            <a:pPr marL="176131" indent="-176131">
              <a:buFont typeface="Arial" panose="020B0604020202020204" pitchFamily="34" charset="0"/>
              <a:buChar char="•"/>
            </a:pPr>
            <a:r>
              <a:rPr lang="en-US" baseline="0" dirty="0"/>
              <a:t>$750 million CA Access to Housing and Services Fund, distributed to local providers to provide emergency rent assistance, build housing, and improve shelters</a:t>
            </a:r>
          </a:p>
          <a:p>
            <a:pPr marL="176131" indent="-176131">
              <a:buFont typeface="Arial" panose="020B0604020202020204" pitchFamily="34" charset="0"/>
              <a:buChar char="•"/>
            </a:pPr>
            <a:r>
              <a:rPr lang="en-US" baseline="0" dirty="0"/>
              <a:t>State trailers and tents for shelter and health care</a:t>
            </a:r>
          </a:p>
          <a:p>
            <a:pPr marL="176131" indent="-176131">
              <a:buFont typeface="Arial" panose="020B0604020202020204" pitchFamily="34" charset="0"/>
              <a:buChar char="•"/>
            </a:pPr>
            <a:r>
              <a:rPr lang="en-US" baseline="0" dirty="0"/>
              <a:t>State lands for temporary shelters</a:t>
            </a:r>
          </a:p>
          <a:p>
            <a:endParaRPr lang="en-US" baseline="0" dirty="0"/>
          </a:p>
          <a:p>
            <a:r>
              <a:rPr lang="en-US" baseline="0" dirty="0"/>
              <a:t>Education (hold off—we have a separate slide on major education proposals coming up.)</a:t>
            </a:r>
          </a:p>
          <a:p>
            <a:pPr marL="176131" indent="-176131">
              <a:buFont typeface="Arial" panose="020B0604020202020204" pitchFamily="34" charset="0"/>
              <a:buChar char="•"/>
            </a:pPr>
            <a:endParaRPr lang="en-US" baseline="0" dirty="0"/>
          </a:p>
          <a:p>
            <a:pPr marL="176131" indent="-176131">
              <a:buFont typeface="Arial" panose="020B0604020202020204" pitchFamily="34" charset="0"/>
              <a:buChar char="•"/>
            </a:pPr>
            <a:endParaRPr lang="en-US" baseline="0" dirty="0"/>
          </a:p>
          <a:p>
            <a:pPr marL="176131" indent="-176131">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8A269DF4-9E79-4CF9-8635-673B83A21F91}" type="slidenum">
              <a:rPr lang="en-US" smtClean="0"/>
              <a:t>2</a:t>
            </a:fld>
            <a:endParaRPr lang="en-US" dirty="0"/>
          </a:p>
        </p:txBody>
      </p:sp>
    </p:spTree>
    <p:extLst>
      <p:ext uri="{BB962C8B-B14F-4D97-AF65-F5344CB8AC3E}">
        <p14:creationId xmlns:p14="http://schemas.microsoft.com/office/powerpoint/2010/main" val="1896128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Administration expects growth in the three largest GF revenues—personal income tax, sales and use tax, and corporation tax. Combined, growth is expected to average 2.6% over the forecast period (2018-19 through 2023-24). This growth is slowing, with real GDP growth falling to 1.5% by 2023. </a:t>
            </a:r>
          </a:p>
          <a:p>
            <a:endParaRPr lang="en-US" dirty="0"/>
          </a:p>
          <a:p>
            <a:r>
              <a:rPr lang="en-US" dirty="0"/>
              <a:t>Growth in property tax revenues, estimated at 6.4% and 5.7% in the current and budget years, respectively, is also expected to moderate in the future.</a:t>
            </a:r>
          </a:p>
          <a:p>
            <a:endParaRPr lang="en-US" dirty="0"/>
          </a:p>
          <a:p>
            <a:r>
              <a:rPr lang="en-US" dirty="0"/>
              <a:t>The Governor acknowledges continued risks, such as from a global economic slowdown or other external shocks, or growing imbalances in certain economic sectors. High federal deficits and a low federal funds rate could reduce the advantages of federal fiscal expansion and interest rate cuts during a recession. The state GF’s heavy reliance on income from capital gains and on taxes paid by the top 1% of income earners pose a significant risk in the event of stock market declines. In addition, the budget assumes federal approval of the state’s Managed Care Organization tax, but this is not yet assured.</a:t>
            </a:r>
          </a:p>
          <a:p>
            <a:endParaRPr lang="en-US" dirty="0"/>
          </a:p>
          <a:p>
            <a:r>
              <a:rPr lang="en-US" dirty="0"/>
              <a:t>Note: The total of $5.9 billion in discretionary resources is a rounded total</a:t>
            </a:r>
          </a:p>
          <a:p>
            <a:endParaRPr lang="en-US" dirty="0"/>
          </a:p>
          <a:p>
            <a:endParaRPr lang="en-US" dirty="0"/>
          </a:p>
        </p:txBody>
      </p:sp>
      <p:sp>
        <p:nvSpPr>
          <p:cNvPr id="4" name="Slide Number Placeholder 3"/>
          <p:cNvSpPr>
            <a:spLocks noGrp="1"/>
          </p:cNvSpPr>
          <p:nvPr>
            <p:ph type="sldNum" sz="quarter" idx="10"/>
          </p:nvPr>
        </p:nvSpPr>
        <p:spPr/>
        <p:txBody>
          <a:bodyPr/>
          <a:lstStyle/>
          <a:p>
            <a:fld id="{8A269DF4-9E79-4CF9-8635-673B83A21F91}" type="slidenum">
              <a:rPr lang="en-US" smtClean="0"/>
              <a:t>3</a:t>
            </a:fld>
            <a:endParaRPr lang="en-US" dirty="0"/>
          </a:p>
        </p:txBody>
      </p:sp>
    </p:spTree>
    <p:extLst>
      <p:ext uri="{BB962C8B-B14F-4D97-AF65-F5344CB8AC3E}">
        <p14:creationId xmlns:p14="http://schemas.microsoft.com/office/powerpoint/2010/main" val="18961280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a:t>Acknowledging risks described in previous slide:</a:t>
            </a:r>
          </a:p>
          <a:p>
            <a:pPr marL="176131" indent="-176131" defTabSz="939363">
              <a:buFont typeface="Arial" panose="020B0604020202020204" pitchFamily="34" charset="0"/>
              <a:buChar char="•"/>
            </a:pPr>
            <a:r>
              <a:rPr lang="en-US" baseline="0" dirty="0"/>
              <a:t>Adds to budgetary reserves as described on this slide</a:t>
            </a:r>
          </a:p>
          <a:p>
            <a:pPr marL="176131" indent="-176131">
              <a:buFont typeface="Arial" panose="020B0604020202020204" pitchFamily="34" charset="0"/>
              <a:buChar char="•"/>
            </a:pPr>
            <a:r>
              <a:rPr lang="en-US" baseline="0" dirty="0"/>
              <a:t>Uses surplus mainly for one-time spending</a:t>
            </a:r>
          </a:p>
          <a:p>
            <a:pPr marL="176131" indent="-176131">
              <a:buFont typeface="Arial" panose="020B0604020202020204" pitchFamily="34" charset="0"/>
              <a:buChar char="•"/>
            </a:pPr>
            <a:r>
              <a:rPr lang="en-US" baseline="0" dirty="0"/>
              <a:t>Budget maintains structural balanced through 2022-23</a:t>
            </a:r>
          </a:p>
          <a:p>
            <a:pPr marL="645812" lvl="1" indent="-176131">
              <a:buFont typeface="Arial" panose="020B0604020202020204" pitchFamily="34" charset="0"/>
              <a:buChar char="•"/>
            </a:pPr>
            <a:r>
              <a:rPr lang="en-US" baseline="0" dirty="0"/>
              <a:t>Which includes maintaining existing statutory provisions to suspend program expansions, but delaying them by 18 months to July 2023.</a:t>
            </a:r>
          </a:p>
          <a:p>
            <a:endParaRPr lang="en-US" dirty="0"/>
          </a:p>
        </p:txBody>
      </p:sp>
      <p:sp>
        <p:nvSpPr>
          <p:cNvPr id="4" name="Slide Number Placeholder 3"/>
          <p:cNvSpPr>
            <a:spLocks noGrp="1"/>
          </p:cNvSpPr>
          <p:nvPr>
            <p:ph type="sldNum" sz="quarter" idx="10"/>
          </p:nvPr>
        </p:nvSpPr>
        <p:spPr/>
        <p:txBody>
          <a:bodyPr/>
          <a:lstStyle/>
          <a:p>
            <a:fld id="{0437968D-5969-4CC4-A63D-C90CD4C34E88}" type="slidenum">
              <a:rPr lang="en-US" smtClean="0"/>
              <a:t>4</a:t>
            </a:fld>
            <a:endParaRPr lang="en-US" dirty="0"/>
          </a:p>
        </p:txBody>
      </p:sp>
    </p:spTree>
    <p:extLst>
      <p:ext uri="{BB962C8B-B14F-4D97-AF65-F5344CB8AC3E}">
        <p14:creationId xmlns:p14="http://schemas.microsoft.com/office/powerpoint/2010/main" val="8426551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6131" indent="-176131">
              <a:buFont typeface="Arial" panose="020B0604020202020204" pitchFamily="34" charset="0"/>
              <a:buChar char="•"/>
            </a:pPr>
            <a:r>
              <a:rPr lang="en-US" baseline="0" dirty="0"/>
              <a:t>Higher ed: 5% budget increases for UC and CSU with expectation they’ll expand access, continue efforts to graduate more students, reduce time to degree, and close achievement gaps.</a:t>
            </a:r>
          </a:p>
          <a:p>
            <a:pPr marL="176131" indent="-176131">
              <a:buFont typeface="Arial" panose="020B0604020202020204" pitchFamily="34" charset="0"/>
              <a:buChar char="•"/>
            </a:pPr>
            <a:r>
              <a:rPr lang="en-US" baseline="0" dirty="0"/>
              <a:t>$50 million Inland CA initiative, including $25 million for UC Riverside School of Medicine, $15 million for UCSF School of Medicine’s Fresno Campus, $17 million for Fresno K-16 Collaborative to increase educational attainment at all levels </a:t>
            </a:r>
          </a:p>
        </p:txBody>
      </p:sp>
      <p:sp>
        <p:nvSpPr>
          <p:cNvPr id="4" name="Slide Number Placeholder 3"/>
          <p:cNvSpPr>
            <a:spLocks noGrp="1"/>
          </p:cNvSpPr>
          <p:nvPr>
            <p:ph type="sldNum" sz="quarter" idx="10"/>
          </p:nvPr>
        </p:nvSpPr>
        <p:spPr/>
        <p:txBody>
          <a:bodyPr/>
          <a:lstStyle/>
          <a:p>
            <a:fld id="{0437968D-5969-4CC4-A63D-C90CD4C34E88}" type="slidenum">
              <a:rPr lang="en-US" smtClean="0"/>
              <a:t>5</a:t>
            </a:fld>
            <a:endParaRPr lang="en-US" dirty="0"/>
          </a:p>
        </p:txBody>
      </p:sp>
    </p:spTree>
    <p:extLst>
      <p:ext uri="{BB962C8B-B14F-4D97-AF65-F5344CB8AC3E}">
        <p14:creationId xmlns:p14="http://schemas.microsoft.com/office/powerpoint/2010/main" val="31217598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year, state calculates “minimum guarantee” for school and community college funding based on set of formulas established by Proposition 98. The state very rarely provides funding above estimated minimum guarantee. As a result, minimum guarantee determines total funding.</a:t>
            </a:r>
          </a:p>
          <a:p>
            <a:endParaRPr lang="en-US" dirty="0"/>
          </a:p>
          <a:p>
            <a:r>
              <a:rPr lang="en-US" dirty="0"/>
              <a:t>Proposition 98 is thus a distributional exercise. The Governor and legislature have significant discretion in allocating funding to various programs and services.</a:t>
            </a:r>
          </a:p>
          <a:p>
            <a:pPr marL="176131" indent="-176131">
              <a:buFont typeface="Arial" panose="020B0604020202020204" pitchFamily="34" charset="0"/>
              <a:buChar char="•"/>
            </a:pPr>
            <a:endParaRPr lang="en-US" dirty="0"/>
          </a:p>
          <a:p>
            <a:r>
              <a:rPr lang="en-US" dirty="0"/>
              <a:t>DOF’s estimates determine Proposition 98 funding in the Governor’s budget. The estimates are adjusted periodically during the budget process and retrospectively in subsequent years as state’s economic data and other inputs are finalized. IF the final minimum guarantee is above the amount provided for a given year, the state owes a “settle-up” payment to schools and community colleges.</a:t>
            </a:r>
          </a:p>
          <a:p>
            <a:endParaRPr lang="en-US" dirty="0"/>
          </a:p>
        </p:txBody>
      </p:sp>
      <p:sp>
        <p:nvSpPr>
          <p:cNvPr id="4" name="Slide Number Placeholder 3"/>
          <p:cNvSpPr>
            <a:spLocks noGrp="1"/>
          </p:cNvSpPr>
          <p:nvPr>
            <p:ph type="sldNum" sz="quarter" idx="10"/>
          </p:nvPr>
        </p:nvSpPr>
        <p:spPr/>
        <p:txBody>
          <a:bodyPr/>
          <a:lstStyle/>
          <a:p>
            <a:fld id="{8A269DF4-9E79-4CF9-8635-673B83A21F91}" type="slidenum">
              <a:rPr lang="en-US" smtClean="0"/>
              <a:t>6</a:t>
            </a:fld>
            <a:endParaRPr lang="en-US" dirty="0"/>
          </a:p>
        </p:txBody>
      </p:sp>
    </p:spTree>
    <p:extLst>
      <p:ext uri="{BB962C8B-B14F-4D97-AF65-F5344CB8AC3E}">
        <p14:creationId xmlns:p14="http://schemas.microsoft.com/office/powerpoint/2010/main" val="2643348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Estimates of the minimum guarantee for 2018-19 and 2019-20 have changed slightly compared to projections when the 2019-20 budget was enacted in June of last year. Such increases can occur if school enrollment, economic growth, or state revenues turn out to be different than expected. Specifically, </a:t>
            </a:r>
          </a:p>
          <a:p>
            <a:pPr marL="176131" indent="-176131">
              <a:buFont typeface="Arial" panose="020B0604020202020204" pitchFamily="34" charset="0"/>
              <a:buChar char="•"/>
            </a:pPr>
            <a:r>
              <a:rPr lang="en-US" dirty="0"/>
              <a:t>the revised estimate for 2018-19 is higher than was projected in June. As a result, the state is required to make a “settle-up” payment to fully fund the guarantee. (The settle-up payment for 2018-19 affects K-12 funding only, but the CCC share of funding for 2018-19 remains above the traditional share.) </a:t>
            </a:r>
          </a:p>
          <a:p>
            <a:pPr marL="176131" indent="-176131">
              <a:buFont typeface="Arial" panose="020B0604020202020204" pitchFamily="34" charset="0"/>
              <a:buChar char="•"/>
            </a:pPr>
            <a:r>
              <a:rPr lang="en-US" dirty="0"/>
              <a:t>In addition, the revised estimate for 2019-20 is higher than projected in June. The Governor’s Budget adjusts funding to match the revised guarantee in 2019-20. </a:t>
            </a:r>
          </a:p>
          <a:p>
            <a:pPr defTabSz="939363">
              <a:defRPr/>
            </a:pPr>
            <a:endParaRPr lang="en-US" dirty="0"/>
          </a:p>
          <a:p>
            <a:pPr defTabSz="939363">
              <a:defRPr/>
            </a:pPr>
            <a:r>
              <a:rPr lang="en-US" u="sng" dirty="0"/>
              <a:t>CCC Share</a:t>
            </a:r>
          </a:p>
          <a:p>
            <a:pPr defTabSz="939363">
              <a:defRPr/>
            </a:pPr>
            <a:r>
              <a:rPr lang="en-US" dirty="0"/>
              <a:t>For the prior and current year, CCC’s share of total </a:t>
            </a:r>
            <a:r>
              <a:rPr lang="en-US" sz="1100" dirty="0"/>
              <a:t>Proposition</a:t>
            </a:r>
            <a:r>
              <a:rPr lang="en-US" dirty="0"/>
              <a:t> 98 funding is at or above 10.93% (the traditional share). For the budget year, an error resulted in a CCC share of 10.92 percent but the administration notes that it will correct this error before the budget is enacted, resulting in a CCC share of 10.93%. </a:t>
            </a:r>
          </a:p>
          <a:p>
            <a:pPr defTabSz="939363">
              <a:defRPr/>
            </a:pPr>
            <a:endParaRPr lang="en-US" dirty="0"/>
          </a:p>
          <a:p>
            <a:pPr defTabSz="939363">
              <a:defRPr/>
            </a:pPr>
            <a:r>
              <a:rPr lang="en-US" dirty="0"/>
              <a:t>For those of you trying to do the math, you have to exclude the programs listed in the footnote from the Proposition 98 total before calculating the CCC and K-12 shares.</a:t>
            </a:r>
          </a:p>
          <a:p>
            <a:pPr defTabSz="939363">
              <a:defRPr/>
            </a:pPr>
            <a:endParaRPr lang="en-US" dirty="0"/>
          </a:p>
        </p:txBody>
      </p:sp>
      <p:sp>
        <p:nvSpPr>
          <p:cNvPr id="4" name="Slide Number Placeholder 3"/>
          <p:cNvSpPr>
            <a:spLocks noGrp="1"/>
          </p:cNvSpPr>
          <p:nvPr>
            <p:ph type="sldNum" sz="quarter" idx="10"/>
          </p:nvPr>
        </p:nvSpPr>
        <p:spPr/>
        <p:txBody>
          <a:bodyPr/>
          <a:lstStyle/>
          <a:p>
            <a:fld id="{0437968D-5969-4CC4-A63D-C90CD4C34E88}" type="slidenum">
              <a:rPr lang="en-US" smtClean="0"/>
              <a:t>7</a:t>
            </a:fld>
            <a:endParaRPr lang="en-US" dirty="0"/>
          </a:p>
        </p:txBody>
      </p:sp>
    </p:spTree>
    <p:extLst>
      <p:ext uri="{BB962C8B-B14F-4D97-AF65-F5344CB8AC3E}">
        <p14:creationId xmlns:p14="http://schemas.microsoft.com/office/powerpoint/2010/main" val="15955478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6131" indent="-176131">
              <a:buFont typeface="Arial" panose="020B0604020202020204" pitchFamily="34" charset="0"/>
              <a:buChar char="•"/>
            </a:pPr>
            <a:r>
              <a:rPr lang="en-US" dirty="0"/>
              <a:t>No changes</a:t>
            </a:r>
            <a:r>
              <a:rPr lang="en-US" baseline="0" dirty="0"/>
              <a:t> to formula </a:t>
            </a:r>
            <a:r>
              <a:rPr lang="en-US" dirty="0"/>
              <a:t>at this time</a:t>
            </a:r>
          </a:p>
          <a:p>
            <a:pPr marL="645812" lvl="1" indent="-176131">
              <a:buFont typeface="Arial" panose="020B0604020202020204" pitchFamily="34" charset="0"/>
              <a:buChar char="•"/>
            </a:pPr>
            <a:r>
              <a:rPr lang="en-US" dirty="0"/>
              <a:t>Administration supports Student Centered Funding Formula Oversight Committee recommendation  to include a metric reflecting first-generation college students within the formula. </a:t>
            </a:r>
          </a:p>
          <a:p>
            <a:pPr marL="645812" lvl="1" indent="-176131">
              <a:buFont typeface="Arial" panose="020B0604020202020204" pitchFamily="34" charset="0"/>
              <a:buChar char="•"/>
            </a:pPr>
            <a:r>
              <a:rPr lang="en-US" dirty="0"/>
              <a:t>Chancellor’s Office will develop guidance and work with districts to collect data for future inclusion in the formula. Incorporating the new metric will require two years of data for Finance to produce reliable projections.</a:t>
            </a:r>
          </a:p>
          <a:p>
            <a:pPr marL="469682" lvl="1"/>
            <a:endParaRPr lang="en-US" dirty="0"/>
          </a:p>
          <a:p>
            <a:pPr marL="176131" indent="-176131" defTabSz="939363">
              <a:buFont typeface="Arial" panose="020B0604020202020204" pitchFamily="34" charset="0"/>
              <a:buChar char="•"/>
            </a:pPr>
            <a:r>
              <a:rPr lang="en-US" dirty="0"/>
              <a:t>Preliminary formula</a:t>
            </a:r>
            <a:r>
              <a:rPr lang="en-US" baseline="0" dirty="0"/>
              <a:t> rates are expected in mid-February</a:t>
            </a:r>
          </a:p>
          <a:p>
            <a:pPr marL="645812" lvl="1" indent="-176131" defTabSz="939363">
              <a:buFont typeface="Arial" panose="020B0604020202020204" pitchFamily="34" charset="0"/>
              <a:buChar char="•"/>
            </a:pPr>
            <a:r>
              <a:rPr lang="en-US" dirty="0"/>
              <a:t>This timing is due to a lag in reporting the data—such as enrollment and student outcomes—needed to set the rates. </a:t>
            </a:r>
          </a:p>
          <a:p>
            <a:pPr marL="645812" lvl="1" indent="-176131" defTabSz="939363">
              <a:buFont typeface="Arial" panose="020B0604020202020204" pitchFamily="34" charset="0"/>
              <a:buChar char="•"/>
            </a:pPr>
            <a:r>
              <a:rPr lang="en-US" dirty="0"/>
              <a:t>Following submission of districts’ second enrollment reports in April, the rates will again be adjusted prior to budget enactment. </a:t>
            </a:r>
          </a:p>
          <a:p>
            <a:pPr defTabSz="939363"/>
            <a:r>
              <a:rPr lang="en-US" dirty="0"/>
              <a:t> </a:t>
            </a:r>
          </a:p>
          <a:p>
            <a:pPr marL="176131" indent="-176131" defTabSz="939363">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10"/>
          </p:nvPr>
        </p:nvSpPr>
        <p:spPr/>
        <p:txBody>
          <a:bodyPr/>
          <a:lstStyle/>
          <a:p>
            <a:fld id="{0437968D-5969-4CC4-A63D-C90CD4C34E88}" type="slidenum">
              <a:rPr lang="en-US" smtClean="0"/>
              <a:t>8</a:t>
            </a:fld>
            <a:endParaRPr lang="en-US" dirty="0"/>
          </a:p>
        </p:txBody>
      </p:sp>
    </p:spTree>
    <p:extLst>
      <p:ext uri="{BB962C8B-B14F-4D97-AF65-F5344CB8AC3E}">
        <p14:creationId xmlns:p14="http://schemas.microsoft.com/office/powerpoint/2010/main" val="22048710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9363">
              <a:defRPr/>
            </a:pPr>
            <a:r>
              <a:rPr lang="en-US" i="1" dirty="0"/>
              <a:t>Note: The table excludes Adult Education Program COLA ($12.3M). It also excludes $-17.3M technical adjustments to apportionment base. </a:t>
            </a:r>
          </a:p>
          <a:p>
            <a:pPr defTabSz="939363">
              <a:defRPr/>
            </a:pPr>
            <a:endParaRPr lang="en-US" sz="1000" dirty="0"/>
          </a:p>
          <a:p>
            <a:pPr marL="176131" indent="-176131" defTabSz="939363">
              <a:buFont typeface="Arial" panose="020B0604020202020204" pitchFamily="34" charset="0"/>
              <a:buChar char="•"/>
              <a:defRPr/>
            </a:pPr>
            <a:r>
              <a:rPr lang="en-US" sz="1100" dirty="0"/>
              <a:t>The bulk of new funding ($176.4 million) is for 2.29% COLA for apportionments ($167.2) million and certain categorical programs (EOPS, DSPS, CalWORKs, Childcare tax bailout, and Mandates Block Grant) ($9.2 million). </a:t>
            </a:r>
          </a:p>
          <a:p>
            <a:pPr marL="176131" indent="-176131" defTabSz="939363">
              <a:buFont typeface="Arial" panose="020B0604020202020204" pitchFamily="34" charset="0"/>
              <a:buChar char="•"/>
              <a:defRPr/>
            </a:pPr>
            <a:r>
              <a:rPr lang="en-US" sz="1100" dirty="0"/>
              <a:t>The budget reverses last year’s temporary shift of a portion of Strong Workforce funds to one-time funds—the program is now fully funded with ongoing funds. </a:t>
            </a:r>
          </a:p>
          <a:p>
            <a:pPr defTabSz="939363">
              <a:defRPr/>
            </a:pPr>
            <a:endParaRPr lang="en-US" dirty="0"/>
          </a:p>
          <a:p>
            <a:pPr>
              <a:defRPr/>
            </a:pPr>
            <a:r>
              <a:rPr lang="en-US" sz="1100" b="1" dirty="0">
                <a:solidFill>
                  <a:srgbClr val="FF0000"/>
                </a:solidFill>
              </a:rPr>
              <a:t>Note to presenter: these 3 slides just summarize the information in earlier slides. But in case anyone needs further clarification, the details are repeated below.</a:t>
            </a:r>
          </a:p>
          <a:p>
            <a:pPr marL="176131" indent="-176131" defTabSz="939363">
              <a:buFont typeface="Arial" panose="020B0604020202020204" pitchFamily="34" charset="0"/>
              <a:buChar char="•"/>
              <a:defRPr/>
            </a:pPr>
            <a:r>
              <a:rPr lang="en-US" sz="1000" dirty="0"/>
              <a:t>Workload adjustments include a $27.8 million ongoing increase to apprenticeship reimbursement and workload reductions (based on numbers of recipients) for Promise Grants and Student Success Completion Grants. </a:t>
            </a:r>
          </a:p>
          <a:p>
            <a:pPr marL="176131" indent="-176131" defTabSz="939363">
              <a:buFont typeface="Arial" panose="020B0604020202020204" pitchFamily="34" charset="0"/>
              <a:buChar char="•"/>
              <a:defRPr/>
            </a:pPr>
            <a:r>
              <a:rPr lang="en-US" sz="1000" dirty="0"/>
              <a:t>Funding for immigrant students includes </a:t>
            </a:r>
          </a:p>
          <a:p>
            <a:pPr marL="645812" lvl="1" indent="-176131" defTabSz="939363">
              <a:buFont typeface="Arial" panose="020B0604020202020204" pitchFamily="34" charset="0"/>
              <a:buChar char="•"/>
              <a:defRPr/>
            </a:pPr>
            <a:r>
              <a:rPr lang="en-US" sz="1000" dirty="0"/>
              <a:t>$5.8 million for Dreamer Resource Liaisons as required by Assembly Bill 1645 of 2019 (Blanca Rubio). </a:t>
            </a:r>
          </a:p>
          <a:p>
            <a:pPr marL="645812" lvl="1" indent="-176131" defTabSz="939363">
              <a:buFont typeface="Arial" panose="020B0604020202020204" pitchFamily="34" charset="0"/>
              <a:buChar char="•"/>
              <a:defRPr/>
            </a:pPr>
            <a:r>
              <a:rPr lang="en-US" sz="1000" dirty="0"/>
              <a:t>$10 million to make permanent a 2018-19 one-time appropriation to fund contracts with nonprofit legal services organizations to provide immigrant legal services for eligible students. This funding runs through California Department of Social Services.</a:t>
            </a:r>
          </a:p>
          <a:p>
            <a:pPr marL="176131" indent="-176131" defTabSz="939363">
              <a:buFont typeface="Arial" panose="020B0604020202020204" pitchFamily="34" charset="0"/>
              <a:buChar char="•"/>
              <a:defRPr/>
            </a:pPr>
            <a:r>
              <a:rPr lang="en-US" sz="1000" dirty="0"/>
              <a:t>The California Apprenticeship Initiative augmentation would double funding for the initiative.</a:t>
            </a:r>
          </a:p>
        </p:txBody>
      </p:sp>
      <p:sp>
        <p:nvSpPr>
          <p:cNvPr id="4" name="Slide Number Placeholder 3"/>
          <p:cNvSpPr>
            <a:spLocks noGrp="1"/>
          </p:cNvSpPr>
          <p:nvPr>
            <p:ph type="sldNum" sz="quarter" idx="5"/>
          </p:nvPr>
        </p:nvSpPr>
        <p:spPr/>
        <p:txBody>
          <a:bodyPr/>
          <a:lstStyle/>
          <a:p>
            <a:fld id="{0437968D-5969-4CC4-A63D-C90CD4C34E88}" type="slidenum">
              <a:rPr lang="en-US" smtClean="0"/>
              <a:t>9</a:t>
            </a:fld>
            <a:endParaRPr lang="en-US" dirty="0"/>
          </a:p>
        </p:txBody>
      </p:sp>
    </p:spTree>
    <p:extLst>
      <p:ext uri="{BB962C8B-B14F-4D97-AF65-F5344CB8AC3E}">
        <p14:creationId xmlns:p14="http://schemas.microsoft.com/office/powerpoint/2010/main" val="1753601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Palatino Linotype" panose="02040502050505030304" pitchFamily="18" charset="0"/>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sp>
        <p:nvSpPr>
          <p:cNvPr id="4" name="Date Placeholder 3"/>
          <p:cNvSpPr>
            <a:spLocks noGrp="1"/>
          </p:cNvSpPr>
          <p:nvPr>
            <p:ph type="dt" sz="half" idx="10"/>
          </p:nvPr>
        </p:nvSpPr>
        <p:spPr/>
        <p:txBody>
          <a:bodyPr/>
          <a:lstStyle/>
          <a:p>
            <a:fld id="{EBA44213-B263-44CF-896B-5BFC0DC554AE}" type="datetime1">
              <a:rPr lang="en-US" smtClean="0"/>
              <a:pPr/>
              <a:t>1/30/2020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70F1AC-E880-4926-83D2-E7390D5F97F3}"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786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C4008E6-B6C5-4142-B219-6FE86A3DC5EC}" type="datetime1">
              <a:rPr lang="en-US" smtClean="0"/>
              <a:pPr/>
              <a:t>1/30/2020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70F1AC-E880-4926-83D2-E7390D5F97F3}" type="slidenum">
              <a:rPr lang="en-US" smtClean="0"/>
              <a:pPr/>
              <a:t>‹#›</a:t>
            </a:fld>
            <a:endParaRPr lang="en-US" dirty="0"/>
          </a:p>
        </p:txBody>
      </p:sp>
    </p:spTree>
    <p:extLst>
      <p:ext uri="{BB962C8B-B14F-4D97-AF65-F5344CB8AC3E}">
        <p14:creationId xmlns:p14="http://schemas.microsoft.com/office/powerpoint/2010/main" val="10175641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3C0207-41AC-4BC3-8074-FA77B576717D}" type="datetime1">
              <a:rPr lang="en-US" smtClean="0"/>
              <a:pPr/>
              <a:t>1/30/2020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70F1AC-E880-4926-83D2-E7390D5F97F3}" type="slidenum">
              <a:rPr lang="en-US" smtClean="0"/>
              <a:pPr/>
              <a:t>‹#›</a:t>
            </a:fld>
            <a:endParaRPr lang="en-US" dirty="0"/>
          </a:p>
        </p:txBody>
      </p:sp>
    </p:spTree>
    <p:extLst>
      <p:ext uri="{BB962C8B-B14F-4D97-AF65-F5344CB8AC3E}">
        <p14:creationId xmlns:p14="http://schemas.microsoft.com/office/powerpoint/2010/main" val="27663166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F1C952-DE35-45DC-9EDD-EA9801E0F01B}" type="datetime1">
              <a:rPr lang="en-US" smtClean="0"/>
              <a:pPr/>
              <a:t>1/30/2020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70F1AC-E880-4926-83D2-E7390D5F97F3}" type="slidenum">
              <a:rPr lang="en-US" smtClean="0"/>
              <a:pPr/>
              <a:t>‹#›</a:t>
            </a:fld>
            <a:endParaRPr lang="en-US" dirty="0"/>
          </a:p>
        </p:txBody>
      </p:sp>
    </p:spTree>
    <p:extLst>
      <p:ext uri="{BB962C8B-B14F-4D97-AF65-F5344CB8AC3E}">
        <p14:creationId xmlns:p14="http://schemas.microsoft.com/office/powerpoint/2010/main" val="18064106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Palatino Linotype" panose="02040502050505030304" pitchFamily="18"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Edit Master text styles</a:t>
            </a:r>
          </a:p>
        </p:txBody>
      </p:sp>
      <p:sp>
        <p:nvSpPr>
          <p:cNvPr id="4" name="Date Placeholder 3"/>
          <p:cNvSpPr>
            <a:spLocks noGrp="1"/>
          </p:cNvSpPr>
          <p:nvPr>
            <p:ph type="dt" sz="half" idx="10"/>
          </p:nvPr>
        </p:nvSpPr>
        <p:spPr/>
        <p:txBody>
          <a:bodyPr/>
          <a:lstStyle/>
          <a:p>
            <a:fld id="{7CE6FC69-0D9F-4BB1-ABA8-60FBA0D30B55}" type="datetime1">
              <a:rPr lang="en-US" smtClean="0"/>
              <a:pPr/>
              <a:t>1/30/2020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70F1AC-E880-4926-83D2-E7390D5F97F3}"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26596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1DD934A-8449-491B-A843-85D63DAF5E3F}" type="datetime1">
              <a:rPr lang="en-US" smtClean="0"/>
              <a:pPr/>
              <a:t>1/30/2020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70F1AC-E880-4926-83D2-E7390D5F97F3}" type="slidenum">
              <a:rPr lang="en-US" smtClean="0"/>
              <a:pPr/>
              <a:t>‹#›</a:t>
            </a:fld>
            <a:endParaRPr lang="en-US" dirty="0"/>
          </a:p>
        </p:txBody>
      </p:sp>
    </p:spTree>
    <p:extLst>
      <p:ext uri="{BB962C8B-B14F-4D97-AF65-F5344CB8AC3E}">
        <p14:creationId xmlns:p14="http://schemas.microsoft.com/office/powerpoint/2010/main" val="420516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7627404-0F9C-4DB1-94F3-B1C5887057C6}" type="datetime1">
              <a:rPr lang="en-US" smtClean="0"/>
              <a:pPr/>
              <a:t>1/30/2020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370F1AC-E880-4926-83D2-E7390D5F97F3}" type="slidenum">
              <a:rPr lang="en-US" smtClean="0"/>
              <a:pPr/>
              <a:t>‹#›</a:t>
            </a:fld>
            <a:endParaRPr lang="en-US" dirty="0"/>
          </a:p>
        </p:txBody>
      </p:sp>
    </p:spTree>
    <p:extLst>
      <p:ext uri="{BB962C8B-B14F-4D97-AF65-F5344CB8AC3E}">
        <p14:creationId xmlns:p14="http://schemas.microsoft.com/office/powerpoint/2010/main" val="4938687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26D7BEA-1448-4E8A-A3E8-A80FD1DC06D1}" type="datetime1">
              <a:rPr lang="en-US" smtClean="0"/>
              <a:pPr/>
              <a:t>1/30/2020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370F1AC-E880-4926-83D2-E7390D5F97F3}" type="slidenum">
              <a:rPr lang="en-US" smtClean="0"/>
              <a:pPr/>
              <a:t>‹#›</a:t>
            </a:fld>
            <a:endParaRPr lang="en-US" dirty="0"/>
          </a:p>
        </p:txBody>
      </p:sp>
    </p:spTree>
    <p:extLst>
      <p:ext uri="{BB962C8B-B14F-4D97-AF65-F5344CB8AC3E}">
        <p14:creationId xmlns:p14="http://schemas.microsoft.com/office/powerpoint/2010/main" val="3500458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F9C92BD-5390-4423-B810-71EB431590D5}" type="datetime1">
              <a:rPr lang="en-US" smtClean="0"/>
              <a:pPr/>
              <a:t>1/30/2020</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8370F1AC-E880-4926-83D2-E7390D5F97F3}" type="slidenum">
              <a:rPr lang="en-US" smtClean="0"/>
              <a:pPr/>
              <a:t>‹#›</a:t>
            </a:fld>
            <a:endParaRPr lang="en-US" dirty="0"/>
          </a:p>
        </p:txBody>
      </p:sp>
    </p:spTree>
    <p:extLst>
      <p:ext uri="{BB962C8B-B14F-4D97-AF65-F5344CB8AC3E}">
        <p14:creationId xmlns:p14="http://schemas.microsoft.com/office/powerpoint/2010/main" val="3543426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07F991B5-FB09-43C9-8E42-DFB43A67BFE3}" type="datetime1">
              <a:rPr lang="en-US" smtClean="0"/>
              <a:pPr/>
              <a:t>1/30/2020</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370F1AC-E880-4926-83D2-E7390D5F97F3}" type="slidenum">
              <a:rPr lang="en-US" smtClean="0"/>
              <a:pPr/>
              <a:t>‹#›</a:t>
            </a:fld>
            <a:endParaRPr lang="en-US" dirty="0"/>
          </a:p>
        </p:txBody>
      </p:sp>
    </p:spTree>
    <p:extLst>
      <p:ext uri="{BB962C8B-B14F-4D97-AF65-F5344CB8AC3E}">
        <p14:creationId xmlns:p14="http://schemas.microsoft.com/office/powerpoint/2010/main" val="527533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CFCF082-44B0-46E0-8C77-DC7435D4A4E4}" type="datetime1">
              <a:rPr lang="en-US" smtClean="0"/>
              <a:pPr/>
              <a:t>1/30/2020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70F1AC-E880-4926-83D2-E7390D5F97F3}" type="slidenum">
              <a:rPr lang="en-US" smtClean="0"/>
              <a:pPr/>
              <a:t>‹#›</a:t>
            </a:fld>
            <a:endParaRPr lang="en-US" dirty="0"/>
          </a:p>
        </p:txBody>
      </p:sp>
    </p:spTree>
    <p:extLst>
      <p:ext uri="{BB962C8B-B14F-4D97-AF65-F5344CB8AC3E}">
        <p14:creationId xmlns:p14="http://schemas.microsoft.com/office/powerpoint/2010/main" val="843378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2CC63FD-C27A-4350-A71C-23D8A669FC38}" type="datetime1">
              <a:rPr lang="en-US" smtClean="0"/>
              <a:pPr/>
              <a:t>1/30/2020</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8370F1AC-E880-4926-83D2-E7390D5F97F3}"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8216230"/>
      </p:ext>
    </p:extLst>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Palatino Linotype" panose="02040502050505030304" pitchFamily="18" charset="0"/>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26678" y="280458"/>
            <a:ext cx="7793365" cy="2074286"/>
          </a:xfrm>
        </p:spPr>
        <p:txBody>
          <a:bodyPr anchor="t">
            <a:noAutofit/>
          </a:bodyPr>
          <a:lstStyle/>
          <a:p>
            <a:pPr algn="ctr"/>
            <a:r>
              <a:rPr lang="en-US" sz="3600" b="1" cap="small" dirty="0">
                <a:solidFill>
                  <a:schemeClr val="accent6">
                    <a:lumMod val="50000"/>
                  </a:schemeClr>
                </a:solidFill>
                <a:effectLst>
                  <a:outerShdw blurRad="38100" dist="38100" dir="2700000" algn="tl">
                    <a:srgbClr val="000000">
                      <a:alpha val="43137"/>
                    </a:srgbClr>
                  </a:outerShdw>
                </a:effectLst>
              </a:rPr>
              <a:t>Governor’s 2020-21 Proposed Budget</a:t>
            </a:r>
            <a:endParaRPr lang="en-US" sz="3600" b="1" dirty="0">
              <a:solidFill>
                <a:schemeClr val="accent6">
                  <a:lumMod val="50000"/>
                </a:schemeClr>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084082" y="4457292"/>
            <a:ext cx="10133815" cy="1495823"/>
          </a:xfrm>
        </p:spPr>
        <p:txBody>
          <a:bodyPr>
            <a:noAutofit/>
          </a:bodyPr>
          <a:lstStyle/>
          <a:p>
            <a:pPr algn="ctr">
              <a:lnSpc>
                <a:spcPct val="120000"/>
              </a:lnSpc>
              <a:spcBef>
                <a:spcPts val="0"/>
              </a:spcBef>
              <a:spcAft>
                <a:spcPts val="0"/>
              </a:spcAft>
            </a:pPr>
            <a:r>
              <a:rPr lang="en-US" sz="2000" b="1" cap="small" spc="0" dirty="0">
                <a:solidFill>
                  <a:schemeClr val="accent6">
                    <a:lumMod val="50000"/>
                  </a:schemeClr>
                </a:solidFill>
                <a:effectLst>
                  <a:outerShdw blurRad="38100" dist="38100" dir="2700000" algn="tl">
                    <a:srgbClr val="000000">
                      <a:alpha val="43137"/>
                    </a:srgbClr>
                  </a:outerShdw>
                </a:effectLst>
              </a:rPr>
              <a:t>Presented by: Michael Bush, Ed.D. , Assistant Superintendent/ Vice President Business Services</a:t>
            </a:r>
          </a:p>
          <a:p>
            <a:pPr algn="ctr">
              <a:lnSpc>
                <a:spcPct val="120000"/>
              </a:lnSpc>
              <a:spcBef>
                <a:spcPts val="0"/>
              </a:spcBef>
              <a:spcAft>
                <a:spcPts val="0"/>
              </a:spcAft>
            </a:pPr>
            <a:r>
              <a:rPr lang="en-US" sz="2000" b="1" cap="small" spc="0" dirty="0">
                <a:solidFill>
                  <a:schemeClr val="accent6">
                    <a:lumMod val="50000"/>
                  </a:schemeClr>
                </a:solidFill>
                <a:effectLst>
                  <a:outerShdw blurRad="38100" dist="38100" dir="2700000" algn="tl">
                    <a:srgbClr val="000000">
                      <a:alpha val="43137"/>
                    </a:srgbClr>
                  </a:outerShdw>
                </a:effectLst>
              </a:rPr>
              <a:t>January 15, 2021</a:t>
            </a:r>
            <a:endParaRPr lang="en-US" sz="2000" b="1" cap="small" spc="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4541" y="1518428"/>
            <a:ext cx="3462917" cy="2308611"/>
          </a:xfrm>
          <a:prstGeom prst="rect">
            <a:avLst/>
          </a:prstGeom>
        </p:spPr>
      </p:pic>
    </p:spTree>
    <p:extLst>
      <p:ext uri="{BB962C8B-B14F-4D97-AF65-F5344CB8AC3E}">
        <p14:creationId xmlns:p14="http://schemas.microsoft.com/office/powerpoint/2010/main" val="40509998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71636-1949-9947-A89C-FBE0C08E9245}"/>
              </a:ext>
            </a:extLst>
          </p:cNvPr>
          <p:cNvSpPr>
            <a:spLocks noGrp="1"/>
          </p:cNvSpPr>
          <p:nvPr>
            <p:ph type="title"/>
          </p:nvPr>
        </p:nvSpPr>
        <p:spPr/>
        <p:txBody>
          <a:bodyPr/>
          <a:lstStyle/>
          <a:p>
            <a:r>
              <a:rPr lang="en-US" dirty="0"/>
              <a:t>Proposed Local Assistance Adjustments </a:t>
            </a:r>
            <a:r>
              <a:rPr lang="en-US" sz="2800" i="1" dirty="0"/>
              <a:t>(cont.)</a:t>
            </a:r>
            <a:endParaRPr lang="en-US" i="1" dirty="0"/>
          </a:p>
        </p:txBody>
      </p:sp>
      <p:graphicFrame>
        <p:nvGraphicFramePr>
          <p:cNvPr id="5" name="Content Placeholder 4">
            <a:extLst>
              <a:ext uri="{FF2B5EF4-FFF2-40B4-BE49-F238E27FC236}">
                <a16:creationId xmlns:a16="http://schemas.microsoft.com/office/drawing/2014/main" id="{41599164-0560-D140-82EB-7FC01FB1EF38}"/>
              </a:ext>
            </a:extLst>
          </p:cNvPr>
          <p:cNvGraphicFramePr>
            <a:graphicFrameLocks noGrp="1"/>
          </p:cNvGraphicFramePr>
          <p:nvPr>
            <p:ph idx="1"/>
            <p:extLst>
              <p:ext uri="{D42A27DB-BD31-4B8C-83A1-F6EECF244321}">
                <p14:modId xmlns:p14="http://schemas.microsoft.com/office/powerpoint/2010/main" val="4233765433"/>
              </p:ext>
            </p:extLst>
          </p:nvPr>
        </p:nvGraphicFramePr>
        <p:xfrm>
          <a:off x="1180010" y="1827637"/>
          <a:ext cx="10515600" cy="3505235"/>
        </p:xfrm>
        <a:graphic>
          <a:graphicData uri="http://schemas.openxmlformats.org/drawingml/2006/table">
            <a:tbl>
              <a:tblPr firstRow="1" bandRow="1">
                <a:tableStyleId>{5C22544A-7EE6-4342-B048-85BDC9FD1C3A}</a:tableStyleId>
              </a:tblPr>
              <a:tblGrid>
                <a:gridCol w="7887968">
                  <a:extLst>
                    <a:ext uri="{9D8B030D-6E8A-4147-A177-3AD203B41FA5}">
                      <a16:colId xmlns:a16="http://schemas.microsoft.com/office/drawing/2014/main" val="3781678504"/>
                    </a:ext>
                  </a:extLst>
                </a:gridCol>
                <a:gridCol w="1313816">
                  <a:extLst>
                    <a:ext uri="{9D8B030D-6E8A-4147-A177-3AD203B41FA5}">
                      <a16:colId xmlns:a16="http://schemas.microsoft.com/office/drawing/2014/main" val="2170243747"/>
                    </a:ext>
                  </a:extLst>
                </a:gridCol>
                <a:gridCol w="1313816">
                  <a:extLst>
                    <a:ext uri="{9D8B030D-6E8A-4147-A177-3AD203B41FA5}">
                      <a16:colId xmlns:a16="http://schemas.microsoft.com/office/drawing/2014/main" val="3796922702"/>
                    </a:ext>
                  </a:extLst>
                </a:gridCol>
              </a:tblGrid>
              <a:tr h="898092">
                <a:tc>
                  <a:txBody>
                    <a:bodyPr/>
                    <a:lstStyle/>
                    <a:p>
                      <a:r>
                        <a:rPr lang="en-US" sz="2000" dirty="0"/>
                        <a:t>2020-21 Policy Adjustments in CCC Spending – One Time</a:t>
                      </a:r>
                    </a:p>
                  </a:txBody>
                  <a:tcPr anchor="b"/>
                </a:tc>
                <a:tc>
                  <a:txBody>
                    <a:bodyPr/>
                    <a:lstStyle/>
                    <a:p>
                      <a:pPr algn="r"/>
                      <a:r>
                        <a:rPr lang="en-US" sz="2000" b="0" i="1" dirty="0"/>
                        <a:t>In Millions</a:t>
                      </a:r>
                    </a:p>
                  </a:txBody>
                  <a:tcPr anchor="b"/>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000" b="0" i="1" kern="1200" dirty="0">
                          <a:solidFill>
                            <a:schemeClr val="lt1"/>
                          </a:solidFill>
                          <a:latin typeface="+mn-lt"/>
                          <a:ea typeface="+mn-ea"/>
                          <a:cs typeface="+mn-cs"/>
                        </a:rPr>
                        <a:t>PCC Share</a:t>
                      </a:r>
                    </a:p>
                    <a:p>
                      <a:pPr algn="r"/>
                      <a:endParaRPr lang="en-US" sz="2000" b="0" i="1" dirty="0"/>
                    </a:p>
                  </a:txBody>
                  <a:tcPr anchor="b"/>
                </a:tc>
                <a:extLst>
                  <a:ext uri="{0D108BD9-81ED-4DB2-BD59-A6C34878D82A}">
                    <a16:rowId xmlns:a16="http://schemas.microsoft.com/office/drawing/2014/main" val="3604830129"/>
                  </a:ext>
                </a:extLst>
              </a:tr>
              <a:tr h="353794">
                <a:tc>
                  <a:txBody>
                    <a:bodyPr/>
                    <a:lstStyle/>
                    <a:p>
                      <a:pPr marL="0" algn="l" defTabSz="914400" rtl="0" eaLnBrk="1" fontAlgn="b" latinLnBrk="0" hangingPunct="1"/>
                      <a:r>
                        <a:rPr lang="en-US" sz="2000" kern="1200" dirty="0">
                          <a:solidFill>
                            <a:schemeClr val="dk1"/>
                          </a:solidFill>
                          <a:latin typeface="+mn-lt"/>
                          <a:ea typeface="+mn-ea"/>
                          <a:cs typeface="+mn-cs"/>
                        </a:rPr>
                        <a:t>Expand work-based learning within Guided Pathways</a:t>
                      </a:r>
                    </a:p>
                  </a:txBody>
                  <a:tcPr anchor="b"/>
                </a:tc>
                <a:tc>
                  <a:txBody>
                    <a:bodyPr/>
                    <a:lstStyle/>
                    <a:p>
                      <a:pPr marL="0" algn="r" defTabSz="914400" rtl="0" eaLnBrk="1" fontAlgn="b" latinLnBrk="0" hangingPunct="1"/>
                      <a:r>
                        <a:rPr lang="en-US" sz="2000" kern="1200" dirty="0">
                          <a:solidFill>
                            <a:schemeClr val="dk1"/>
                          </a:solidFill>
                          <a:latin typeface="+mn-lt"/>
                          <a:ea typeface="+mn-ea"/>
                          <a:cs typeface="+mn-cs"/>
                        </a:rPr>
                        <a:t>$20.0</a:t>
                      </a:r>
                    </a:p>
                  </a:txBody>
                  <a:tcPr anchor="b"/>
                </a:tc>
                <a:tc>
                  <a:txBody>
                    <a:bodyPr/>
                    <a:lstStyle/>
                    <a:p>
                      <a:pPr marL="0" algn="r" defTabSz="914400" rtl="0" eaLnBrk="1" fontAlgn="b" latinLnBrk="0" hangingPunct="1"/>
                      <a:r>
                        <a:rPr lang="en-US" sz="2000" kern="1200" dirty="0">
                          <a:solidFill>
                            <a:schemeClr val="dk1"/>
                          </a:solidFill>
                          <a:latin typeface="+mn-lt"/>
                          <a:ea typeface="+mn-ea"/>
                          <a:cs typeface="+mn-cs"/>
                        </a:rPr>
                        <a:t>$.40</a:t>
                      </a:r>
                    </a:p>
                  </a:txBody>
                  <a:tcPr anchor="b"/>
                </a:tc>
                <a:extLst>
                  <a:ext uri="{0D108BD9-81ED-4DB2-BD59-A6C34878D82A}">
                    <a16:rowId xmlns:a16="http://schemas.microsoft.com/office/drawing/2014/main" val="10001"/>
                  </a:ext>
                </a:extLst>
              </a:tr>
              <a:tr h="353794">
                <a:tc>
                  <a:txBody>
                    <a:bodyPr/>
                    <a:lstStyle/>
                    <a:p>
                      <a:pPr marL="0" algn="l" defTabSz="914400" rtl="0" eaLnBrk="1" fontAlgn="b" latinLnBrk="0" hangingPunct="1"/>
                      <a:r>
                        <a:rPr lang="en-US" sz="2000" kern="1200" dirty="0">
                          <a:solidFill>
                            <a:schemeClr val="dk1"/>
                          </a:solidFill>
                          <a:latin typeface="+mn-lt"/>
                          <a:ea typeface="+mn-ea"/>
                          <a:cs typeface="+mn-cs"/>
                        </a:rPr>
                        <a:t>Create statewide pilot fellowship program for diverse hiring</a:t>
                      </a:r>
                    </a:p>
                  </a:txBody>
                  <a:tcPr anchor="b"/>
                </a:tc>
                <a:tc>
                  <a:txBody>
                    <a:bodyPr/>
                    <a:lstStyle/>
                    <a:p>
                      <a:pPr marL="0" algn="r" defTabSz="914400" rtl="0" eaLnBrk="1" fontAlgn="b" latinLnBrk="0" hangingPunct="1"/>
                      <a:r>
                        <a:rPr lang="en-US" sz="2000" kern="1200" dirty="0">
                          <a:solidFill>
                            <a:schemeClr val="dk1"/>
                          </a:solidFill>
                          <a:latin typeface="+mn-lt"/>
                          <a:ea typeface="+mn-ea"/>
                          <a:cs typeface="+mn-cs"/>
                        </a:rPr>
                        <a:t>15.0</a:t>
                      </a:r>
                    </a:p>
                  </a:txBody>
                  <a:tcPr anchor="b"/>
                </a:tc>
                <a:tc>
                  <a:txBody>
                    <a:bodyPr/>
                    <a:lstStyle/>
                    <a:p>
                      <a:pPr marL="0" algn="r" defTabSz="914400" rtl="0" eaLnBrk="1" fontAlgn="b" latinLnBrk="0" hangingPunct="1"/>
                      <a:r>
                        <a:rPr lang="en-US" sz="2000" kern="1200" dirty="0">
                          <a:solidFill>
                            <a:schemeClr val="dk1"/>
                          </a:solidFill>
                          <a:latin typeface="+mn-lt"/>
                          <a:ea typeface="+mn-ea"/>
                          <a:cs typeface="+mn-cs"/>
                        </a:rPr>
                        <a:t>.30</a:t>
                      </a:r>
                    </a:p>
                  </a:txBody>
                  <a:tcPr anchor="b"/>
                </a:tc>
                <a:extLst>
                  <a:ext uri="{0D108BD9-81ED-4DB2-BD59-A6C34878D82A}">
                    <a16:rowId xmlns:a16="http://schemas.microsoft.com/office/drawing/2014/main" val="10002"/>
                  </a:ext>
                </a:extLst>
              </a:tr>
              <a:tr h="353794">
                <a:tc>
                  <a:txBody>
                    <a:bodyPr/>
                    <a:lstStyle/>
                    <a:p>
                      <a:pPr marL="0" algn="l" defTabSz="914400" rtl="0" eaLnBrk="1" fontAlgn="b" latinLnBrk="0" hangingPunct="1"/>
                      <a:r>
                        <a:rPr lang="en-US" sz="2000" kern="1200" dirty="0">
                          <a:solidFill>
                            <a:schemeClr val="dk1"/>
                          </a:solidFill>
                          <a:latin typeface="+mn-lt"/>
                          <a:ea typeface="+mn-ea"/>
                          <a:cs typeface="+mn-cs"/>
                        </a:rPr>
                        <a:t>Expand zero textbook cost pathways</a:t>
                      </a:r>
                    </a:p>
                  </a:txBody>
                  <a:tcPr anchor="b"/>
                </a:tc>
                <a:tc>
                  <a:txBody>
                    <a:bodyPr/>
                    <a:lstStyle/>
                    <a:p>
                      <a:pPr marL="0" algn="r" defTabSz="914400" rtl="0" eaLnBrk="1" fontAlgn="b" latinLnBrk="0" hangingPunct="1"/>
                      <a:r>
                        <a:rPr lang="en-US" sz="2000" kern="1200" dirty="0">
                          <a:solidFill>
                            <a:schemeClr val="dk1"/>
                          </a:solidFill>
                          <a:latin typeface="+mn-lt"/>
                          <a:ea typeface="+mn-ea"/>
                          <a:cs typeface="+mn-cs"/>
                        </a:rPr>
                        <a:t>10.0</a:t>
                      </a:r>
                    </a:p>
                  </a:txBody>
                  <a:tcPr anchor="b"/>
                </a:tc>
                <a:tc>
                  <a:txBody>
                    <a:bodyPr/>
                    <a:lstStyle/>
                    <a:p>
                      <a:pPr marL="0" algn="r" defTabSz="914400" rtl="0" eaLnBrk="1" fontAlgn="b" latinLnBrk="0" hangingPunct="1"/>
                      <a:r>
                        <a:rPr lang="en-US" sz="2000" kern="1200" dirty="0">
                          <a:solidFill>
                            <a:schemeClr val="dk1"/>
                          </a:solidFill>
                          <a:latin typeface="+mn-lt"/>
                          <a:ea typeface="+mn-ea"/>
                          <a:cs typeface="+mn-cs"/>
                        </a:rPr>
                        <a:t>.20</a:t>
                      </a:r>
                    </a:p>
                  </a:txBody>
                  <a:tcPr anchor="b"/>
                </a:tc>
                <a:extLst>
                  <a:ext uri="{0D108BD9-81ED-4DB2-BD59-A6C34878D82A}">
                    <a16:rowId xmlns:a16="http://schemas.microsoft.com/office/drawing/2014/main" val="3388561294"/>
                  </a:ext>
                </a:extLst>
              </a:tr>
              <a:tr h="353794">
                <a:tc>
                  <a:txBody>
                    <a:bodyPr/>
                    <a:lstStyle/>
                    <a:p>
                      <a:pPr marL="0" algn="l" defTabSz="914400" rtl="0" eaLnBrk="1" fontAlgn="b" latinLnBrk="0" hangingPunct="1"/>
                      <a:r>
                        <a:rPr lang="en-US" sz="2000" kern="1200" dirty="0">
                          <a:solidFill>
                            <a:schemeClr val="dk1"/>
                          </a:solidFill>
                          <a:latin typeface="+mn-lt"/>
                          <a:ea typeface="+mn-ea"/>
                          <a:cs typeface="+mn-cs"/>
                        </a:rPr>
                        <a:t>Augment support for part-time faculty office hours</a:t>
                      </a:r>
                    </a:p>
                  </a:txBody>
                  <a:tcPr anchor="b"/>
                </a:tc>
                <a:tc>
                  <a:txBody>
                    <a:bodyPr/>
                    <a:lstStyle/>
                    <a:p>
                      <a:pPr marL="0" algn="r" defTabSz="914400" rtl="0" eaLnBrk="1" fontAlgn="b" latinLnBrk="0" hangingPunct="1"/>
                      <a:r>
                        <a:rPr lang="en-US" sz="2000" kern="1200" dirty="0">
                          <a:solidFill>
                            <a:schemeClr val="dk1"/>
                          </a:solidFill>
                          <a:latin typeface="+mn-lt"/>
                          <a:ea typeface="+mn-ea"/>
                          <a:cs typeface="+mn-cs"/>
                        </a:rPr>
                        <a:t>10.0</a:t>
                      </a:r>
                    </a:p>
                  </a:txBody>
                  <a:tcPr anchor="b"/>
                </a:tc>
                <a:tc>
                  <a:txBody>
                    <a:bodyPr/>
                    <a:lstStyle/>
                    <a:p>
                      <a:pPr marL="0" algn="r" defTabSz="914400" rtl="0" eaLnBrk="1" fontAlgn="b" latinLnBrk="0" hangingPunct="1"/>
                      <a:r>
                        <a:rPr lang="en-US" sz="2000" kern="1200" dirty="0">
                          <a:solidFill>
                            <a:schemeClr val="dk1"/>
                          </a:solidFill>
                          <a:latin typeface="+mn-lt"/>
                          <a:ea typeface="+mn-ea"/>
                          <a:cs typeface="+mn-cs"/>
                        </a:rPr>
                        <a:t>.20</a:t>
                      </a:r>
                    </a:p>
                  </a:txBody>
                  <a:tcPr anchor="b"/>
                </a:tc>
                <a:extLst>
                  <a:ext uri="{0D108BD9-81ED-4DB2-BD59-A6C34878D82A}">
                    <a16:rowId xmlns:a16="http://schemas.microsoft.com/office/drawing/2014/main" val="3011439946"/>
                  </a:ext>
                </a:extLst>
              </a:tr>
              <a:tr h="625943">
                <a:tc>
                  <a:txBody>
                    <a:bodyPr/>
                    <a:lstStyle/>
                    <a:p>
                      <a:pPr marL="0" algn="l" defTabSz="914400" rtl="0" eaLnBrk="1" fontAlgn="b" latinLnBrk="0" hangingPunct="1"/>
                      <a:r>
                        <a:rPr lang="en-US" sz="2000" kern="1200" dirty="0">
                          <a:solidFill>
                            <a:schemeClr val="dk1"/>
                          </a:solidFill>
                          <a:latin typeface="+mn-lt"/>
                          <a:ea typeface="+mn-ea"/>
                          <a:cs typeface="+mn-cs"/>
                        </a:rPr>
                        <a:t>Fund deferred maintenance and instructional equipment (one-time)</a:t>
                      </a:r>
                      <a:r>
                        <a:rPr lang="en-US" sz="2000" kern="1200" baseline="30000" dirty="0">
                          <a:solidFill>
                            <a:schemeClr val="dk1"/>
                          </a:solidFill>
                          <a:latin typeface="+mn-lt"/>
                          <a:ea typeface="+mn-ea"/>
                          <a:cs typeface="+mn-cs"/>
                        </a:rPr>
                        <a:t>a</a:t>
                      </a:r>
                    </a:p>
                  </a:txBody>
                  <a:tcPr anchor="b"/>
                </a:tc>
                <a:tc>
                  <a:txBody>
                    <a:bodyPr/>
                    <a:lstStyle/>
                    <a:p>
                      <a:pPr marL="0" algn="r" defTabSz="914400" rtl="0" eaLnBrk="1" fontAlgn="b" latinLnBrk="0" hangingPunct="1"/>
                      <a:r>
                        <a:rPr lang="en-US" sz="2000" kern="1200" dirty="0">
                          <a:solidFill>
                            <a:schemeClr val="dk1"/>
                          </a:solidFill>
                          <a:latin typeface="+mn-lt"/>
                          <a:ea typeface="+mn-ea"/>
                          <a:cs typeface="+mn-cs"/>
                        </a:rPr>
                        <a:t>7.6</a:t>
                      </a:r>
                    </a:p>
                  </a:txBody>
                  <a:tcPr anchor="b"/>
                </a:tc>
                <a:tc>
                  <a:txBody>
                    <a:bodyPr/>
                    <a:lstStyle/>
                    <a:p>
                      <a:pPr marL="0" algn="r" defTabSz="914400" rtl="0" eaLnBrk="1" fontAlgn="b" latinLnBrk="0" hangingPunct="1"/>
                      <a:r>
                        <a:rPr lang="en-US" sz="2000" kern="1200" dirty="0">
                          <a:solidFill>
                            <a:schemeClr val="dk1"/>
                          </a:solidFill>
                          <a:latin typeface="+mn-lt"/>
                          <a:ea typeface="+mn-ea"/>
                          <a:cs typeface="+mn-cs"/>
                        </a:rPr>
                        <a:t>.15</a:t>
                      </a:r>
                    </a:p>
                  </a:txBody>
                  <a:tcPr anchor="b"/>
                </a:tc>
                <a:extLst>
                  <a:ext uri="{0D108BD9-81ED-4DB2-BD59-A6C34878D82A}">
                    <a16:rowId xmlns:a16="http://schemas.microsoft.com/office/drawing/2014/main" val="1328821238"/>
                  </a:ext>
                </a:extLst>
              </a:tr>
              <a:tr h="353794">
                <a:tc>
                  <a:txBody>
                    <a:bodyPr/>
                    <a:lstStyle/>
                    <a:p>
                      <a:r>
                        <a:rPr lang="en-US" sz="2000" b="1" dirty="0"/>
                        <a:t>Total One-Time Adjustments</a:t>
                      </a:r>
                    </a:p>
                  </a:txBody>
                  <a:tcPr/>
                </a:tc>
                <a:tc>
                  <a:txBody>
                    <a:bodyPr/>
                    <a:lstStyle/>
                    <a:p>
                      <a:pPr algn="r"/>
                      <a:r>
                        <a:rPr lang="en-US" sz="2000" b="1" dirty="0"/>
                        <a:t>$62.6</a:t>
                      </a:r>
                    </a:p>
                  </a:txBody>
                  <a:tcPr/>
                </a:tc>
                <a:tc>
                  <a:txBody>
                    <a:bodyPr/>
                    <a:lstStyle/>
                    <a:p>
                      <a:pPr algn="r"/>
                      <a:r>
                        <a:rPr lang="en-US" sz="2000" b="1" dirty="0"/>
                        <a:t>$1.05</a:t>
                      </a:r>
                    </a:p>
                  </a:txBody>
                  <a:tcPr/>
                </a:tc>
                <a:extLst>
                  <a:ext uri="{0D108BD9-81ED-4DB2-BD59-A6C34878D82A}">
                    <a16:rowId xmlns:a16="http://schemas.microsoft.com/office/drawing/2014/main" val="10008"/>
                  </a:ext>
                </a:extLst>
              </a:tr>
            </a:tbl>
          </a:graphicData>
        </a:graphic>
      </p:graphicFrame>
      <p:sp>
        <p:nvSpPr>
          <p:cNvPr id="4" name="Slide Number Placeholder 3">
            <a:extLst>
              <a:ext uri="{FF2B5EF4-FFF2-40B4-BE49-F238E27FC236}">
                <a16:creationId xmlns:a16="http://schemas.microsoft.com/office/drawing/2014/main" id="{BBFC380A-0829-AF46-836D-80EDD1E5C5FA}"/>
              </a:ext>
            </a:extLst>
          </p:cNvPr>
          <p:cNvSpPr>
            <a:spLocks noGrp="1"/>
          </p:cNvSpPr>
          <p:nvPr>
            <p:ph type="sldNum" sz="quarter" idx="10"/>
          </p:nvPr>
        </p:nvSpPr>
        <p:spPr/>
        <p:txBody>
          <a:bodyPr/>
          <a:lstStyle/>
          <a:p>
            <a:fld id="{7934E7AA-586C-4B13-A389-1429762DA247}" type="slidenum">
              <a:rPr lang="en-US" smtClean="0"/>
              <a:pPr/>
              <a:t>10</a:t>
            </a:fld>
            <a:endParaRPr lang="en-US" dirty="0"/>
          </a:p>
        </p:txBody>
      </p:sp>
      <p:sp>
        <p:nvSpPr>
          <p:cNvPr id="3" name="TextBox 2"/>
          <p:cNvSpPr txBox="1"/>
          <p:nvPr/>
        </p:nvSpPr>
        <p:spPr>
          <a:xfrm>
            <a:off x="955040" y="5446178"/>
            <a:ext cx="10515600" cy="923330"/>
          </a:xfrm>
          <a:prstGeom prst="rect">
            <a:avLst/>
          </a:prstGeom>
          <a:noFill/>
        </p:spPr>
        <p:txBody>
          <a:bodyPr wrap="square" rtlCol="0">
            <a:spAutoFit/>
          </a:bodyPr>
          <a:lstStyle/>
          <a:p>
            <a:r>
              <a:rPr lang="en-US" i="1" baseline="30000" dirty="0"/>
              <a:t>a </a:t>
            </a:r>
            <a:r>
              <a:rPr lang="en-US" dirty="0"/>
              <a:t>In addition, the budget provides $8.1 million in 2019-20 funds and $1.5 million in reappropriations, which combined with $7.6 million in one-time funds provides a total of $17.2 million for deferred maintenance and instructional equipment.</a:t>
            </a:r>
          </a:p>
        </p:txBody>
      </p:sp>
    </p:spTree>
    <p:extLst>
      <p:ext uri="{BB962C8B-B14F-4D97-AF65-F5344CB8AC3E}">
        <p14:creationId xmlns:p14="http://schemas.microsoft.com/office/powerpoint/2010/main" val="28945081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71636-1949-9947-A89C-FBE0C08E9245}"/>
              </a:ext>
            </a:extLst>
          </p:cNvPr>
          <p:cNvSpPr>
            <a:spLocks noGrp="1"/>
          </p:cNvSpPr>
          <p:nvPr>
            <p:ph type="title"/>
          </p:nvPr>
        </p:nvSpPr>
        <p:spPr/>
        <p:txBody>
          <a:bodyPr/>
          <a:lstStyle/>
          <a:p>
            <a:r>
              <a:rPr lang="en-US" dirty="0"/>
              <a:t>Proposed Local Assistance Adjustments </a:t>
            </a:r>
            <a:r>
              <a:rPr lang="en-US" sz="2800" i="1" dirty="0"/>
              <a:t>(cont.)</a:t>
            </a:r>
            <a:endParaRPr lang="en-US" i="1" dirty="0"/>
          </a:p>
        </p:txBody>
      </p:sp>
      <p:graphicFrame>
        <p:nvGraphicFramePr>
          <p:cNvPr id="5" name="Content Placeholder 4">
            <a:extLst>
              <a:ext uri="{FF2B5EF4-FFF2-40B4-BE49-F238E27FC236}">
                <a16:creationId xmlns:a16="http://schemas.microsoft.com/office/drawing/2014/main" id="{41599164-0560-D140-82EB-7FC01FB1EF38}"/>
              </a:ext>
            </a:extLst>
          </p:cNvPr>
          <p:cNvGraphicFramePr>
            <a:graphicFrameLocks noGrp="1"/>
          </p:cNvGraphicFramePr>
          <p:nvPr>
            <p:ph idx="1"/>
          </p:nvPr>
        </p:nvGraphicFramePr>
        <p:xfrm>
          <a:off x="833120" y="1819058"/>
          <a:ext cx="10520680" cy="1584960"/>
        </p:xfrm>
        <a:graphic>
          <a:graphicData uri="http://schemas.openxmlformats.org/drawingml/2006/table">
            <a:tbl>
              <a:tblPr firstRow="1" bandRow="1">
                <a:tableStyleId>{5C22544A-7EE6-4342-B048-85BDC9FD1C3A}</a:tableStyleId>
              </a:tblPr>
              <a:tblGrid>
                <a:gridCol w="7891780">
                  <a:extLst>
                    <a:ext uri="{9D8B030D-6E8A-4147-A177-3AD203B41FA5}">
                      <a16:colId xmlns:a16="http://schemas.microsoft.com/office/drawing/2014/main" val="3781678504"/>
                    </a:ext>
                  </a:extLst>
                </a:gridCol>
                <a:gridCol w="2628900">
                  <a:extLst>
                    <a:ext uri="{9D8B030D-6E8A-4147-A177-3AD203B41FA5}">
                      <a16:colId xmlns:a16="http://schemas.microsoft.com/office/drawing/2014/main" val="2170243747"/>
                    </a:ext>
                  </a:extLst>
                </a:gridCol>
              </a:tblGrid>
              <a:tr h="396240">
                <a:tc>
                  <a:txBody>
                    <a:bodyPr/>
                    <a:lstStyle/>
                    <a:p>
                      <a:r>
                        <a:rPr lang="en-US" sz="2000" dirty="0"/>
                        <a:t>2019-20 Adjustments in CCC Spending – One Time</a:t>
                      </a:r>
                    </a:p>
                  </a:txBody>
                  <a:tcPr anchor="b"/>
                </a:tc>
                <a:tc>
                  <a:txBody>
                    <a:bodyPr/>
                    <a:lstStyle/>
                    <a:p>
                      <a:pPr algn="r"/>
                      <a:r>
                        <a:rPr lang="en-US" sz="2000" b="0" i="1" dirty="0"/>
                        <a:t>In Millions</a:t>
                      </a:r>
                    </a:p>
                  </a:txBody>
                  <a:tcPr anchor="b"/>
                </a:tc>
                <a:extLst>
                  <a:ext uri="{0D108BD9-81ED-4DB2-BD59-A6C34878D82A}">
                    <a16:rowId xmlns:a16="http://schemas.microsoft.com/office/drawing/2014/main" val="3604830129"/>
                  </a:ext>
                </a:extLst>
              </a:tr>
              <a:tr h="396240">
                <a:tc>
                  <a:txBody>
                    <a:bodyPr/>
                    <a:lstStyle/>
                    <a:p>
                      <a:pPr marL="0" algn="l" defTabSz="914400" rtl="0" eaLnBrk="1" fontAlgn="b" latinLnBrk="0" hangingPunct="1"/>
                      <a:r>
                        <a:rPr lang="en-US" sz="2000" kern="1200" dirty="0">
                          <a:solidFill>
                            <a:schemeClr val="dk1"/>
                          </a:solidFill>
                          <a:latin typeface="+mn-lt"/>
                          <a:ea typeface="+mn-ea"/>
                          <a:cs typeface="+mn-cs"/>
                        </a:rPr>
                        <a:t>Support</a:t>
                      </a:r>
                      <a:r>
                        <a:rPr lang="en-US" sz="2000" kern="1200" baseline="0" dirty="0">
                          <a:solidFill>
                            <a:schemeClr val="dk1"/>
                          </a:solidFill>
                          <a:latin typeface="+mn-lt"/>
                          <a:ea typeface="+mn-ea"/>
                          <a:cs typeface="+mn-cs"/>
                        </a:rPr>
                        <a:t> existing apprenticeship coursework – current-year adjustment</a:t>
                      </a:r>
                      <a:endParaRPr lang="en-US" sz="2000" kern="1200" dirty="0">
                        <a:solidFill>
                          <a:schemeClr val="dk1"/>
                        </a:solidFill>
                        <a:latin typeface="+mn-lt"/>
                        <a:ea typeface="+mn-ea"/>
                        <a:cs typeface="+mn-cs"/>
                      </a:endParaRPr>
                    </a:p>
                  </a:txBody>
                  <a:tcPr anchor="b"/>
                </a:tc>
                <a:tc>
                  <a:txBody>
                    <a:bodyPr/>
                    <a:lstStyle/>
                    <a:p>
                      <a:pPr marL="0" algn="r" defTabSz="914400" rtl="0" eaLnBrk="1" fontAlgn="b" latinLnBrk="0" hangingPunct="1"/>
                      <a:r>
                        <a:rPr lang="en-US" sz="2000" kern="1200" dirty="0">
                          <a:solidFill>
                            <a:schemeClr val="dk1"/>
                          </a:solidFill>
                          <a:latin typeface="+mn-lt"/>
                          <a:ea typeface="+mn-ea"/>
                          <a:cs typeface="+mn-cs"/>
                        </a:rPr>
                        <a:t>$20.4</a:t>
                      </a:r>
                    </a:p>
                  </a:txBody>
                  <a:tcPr anchor="b"/>
                </a:tc>
                <a:extLst>
                  <a:ext uri="{0D108BD9-81ED-4DB2-BD59-A6C34878D82A}">
                    <a16:rowId xmlns:a16="http://schemas.microsoft.com/office/drawing/2014/main" val="10001"/>
                  </a:ext>
                </a:extLst>
              </a:tr>
              <a:tr h="396240">
                <a:tc>
                  <a:txBody>
                    <a:bodyPr/>
                    <a:lstStyle/>
                    <a:p>
                      <a:pPr marL="0" algn="l" defTabSz="914400" rtl="0" eaLnBrk="1" fontAlgn="b" latinLnBrk="0" hangingPunct="1"/>
                      <a:r>
                        <a:rPr lang="en-US" sz="2000" kern="1200" dirty="0">
                          <a:solidFill>
                            <a:schemeClr val="dk1"/>
                          </a:solidFill>
                          <a:latin typeface="+mn-lt"/>
                          <a:ea typeface="+mn-ea"/>
                          <a:cs typeface="+mn-cs"/>
                        </a:rPr>
                        <a:t>Fund deferred maintenance and instructional equipment</a:t>
                      </a:r>
                      <a:r>
                        <a:rPr lang="en-US" sz="2000" kern="1200" baseline="30000" dirty="0">
                          <a:solidFill>
                            <a:schemeClr val="dk1"/>
                          </a:solidFill>
                          <a:latin typeface="+mn-lt"/>
                          <a:ea typeface="+mn-ea"/>
                          <a:cs typeface="+mn-cs"/>
                        </a:rPr>
                        <a:t>a</a:t>
                      </a:r>
                    </a:p>
                  </a:txBody>
                  <a:tcPr anchor="b"/>
                </a:tc>
                <a:tc>
                  <a:txBody>
                    <a:bodyPr/>
                    <a:lstStyle/>
                    <a:p>
                      <a:pPr marL="0" algn="r" defTabSz="914400" rtl="0" eaLnBrk="1" fontAlgn="b" latinLnBrk="0" hangingPunct="1"/>
                      <a:r>
                        <a:rPr lang="en-US" sz="2000" kern="1200" dirty="0">
                          <a:solidFill>
                            <a:schemeClr val="dk1"/>
                          </a:solidFill>
                          <a:latin typeface="+mn-lt"/>
                          <a:ea typeface="+mn-ea"/>
                          <a:cs typeface="+mn-cs"/>
                        </a:rPr>
                        <a:t>8.1</a:t>
                      </a:r>
                    </a:p>
                  </a:txBody>
                  <a:tcPr anchor="b"/>
                </a:tc>
                <a:extLst>
                  <a:ext uri="{0D108BD9-81ED-4DB2-BD59-A6C34878D82A}">
                    <a16:rowId xmlns:a16="http://schemas.microsoft.com/office/drawing/2014/main" val="1328821238"/>
                  </a:ext>
                </a:extLst>
              </a:tr>
              <a:tr h="396240">
                <a:tc>
                  <a:txBody>
                    <a:bodyPr/>
                    <a:lstStyle/>
                    <a:p>
                      <a:r>
                        <a:rPr lang="en-US" sz="2000" b="1" dirty="0"/>
                        <a:t>Total 2019-20 One-Time Adjustments</a:t>
                      </a:r>
                    </a:p>
                  </a:txBody>
                  <a:tcPr/>
                </a:tc>
                <a:tc>
                  <a:txBody>
                    <a:bodyPr/>
                    <a:lstStyle/>
                    <a:p>
                      <a:pPr algn="r"/>
                      <a:r>
                        <a:rPr lang="en-US" sz="2000" b="1" dirty="0"/>
                        <a:t>$28.5</a:t>
                      </a:r>
                    </a:p>
                  </a:txBody>
                  <a:tcPr/>
                </a:tc>
                <a:extLst>
                  <a:ext uri="{0D108BD9-81ED-4DB2-BD59-A6C34878D82A}">
                    <a16:rowId xmlns:a16="http://schemas.microsoft.com/office/drawing/2014/main" val="10008"/>
                  </a:ext>
                </a:extLst>
              </a:tr>
            </a:tbl>
          </a:graphicData>
        </a:graphic>
      </p:graphicFrame>
      <p:sp>
        <p:nvSpPr>
          <p:cNvPr id="4" name="Slide Number Placeholder 3">
            <a:extLst>
              <a:ext uri="{FF2B5EF4-FFF2-40B4-BE49-F238E27FC236}">
                <a16:creationId xmlns:a16="http://schemas.microsoft.com/office/drawing/2014/main" id="{BBFC380A-0829-AF46-836D-80EDD1E5C5FA}"/>
              </a:ext>
            </a:extLst>
          </p:cNvPr>
          <p:cNvSpPr>
            <a:spLocks noGrp="1"/>
          </p:cNvSpPr>
          <p:nvPr>
            <p:ph type="sldNum" sz="quarter" idx="10"/>
          </p:nvPr>
        </p:nvSpPr>
        <p:spPr/>
        <p:txBody>
          <a:bodyPr/>
          <a:lstStyle/>
          <a:p>
            <a:fld id="{7934E7AA-586C-4B13-A389-1429762DA247}" type="slidenum">
              <a:rPr lang="en-US" smtClean="0"/>
              <a:pPr/>
              <a:t>11</a:t>
            </a:fld>
            <a:endParaRPr lang="en-US" dirty="0"/>
          </a:p>
        </p:txBody>
      </p:sp>
      <p:sp>
        <p:nvSpPr>
          <p:cNvPr id="3" name="TextBox 2"/>
          <p:cNvSpPr txBox="1"/>
          <p:nvPr/>
        </p:nvSpPr>
        <p:spPr>
          <a:xfrm>
            <a:off x="833120" y="3469950"/>
            <a:ext cx="10515600" cy="923330"/>
          </a:xfrm>
          <a:prstGeom prst="rect">
            <a:avLst/>
          </a:prstGeom>
          <a:noFill/>
        </p:spPr>
        <p:txBody>
          <a:bodyPr wrap="square" rtlCol="0">
            <a:spAutoFit/>
          </a:bodyPr>
          <a:lstStyle/>
          <a:p>
            <a:r>
              <a:rPr lang="en-US" i="1" baseline="30000" dirty="0"/>
              <a:t>a </a:t>
            </a:r>
            <a:r>
              <a:rPr lang="en-US" dirty="0"/>
              <a:t>In addition, the budget provides $7.6 million in one-time 2020-21 funds and $1.5 million in reappropriations, which combined with the  $8.1 million in 2019-20 funds provides a total of $17.2 million for deferred maintenance and instructional equipment.</a:t>
            </a:r>
          </a:p>
        </p:txBody>
      </p:sp>
    </p:spTree>
    <p:extLst>
      <p:ext uri="{BB962C8B-B14F-4D97-AF65-F5344CB8AC3E}">
        <p14:creationId xmlns:p14="http://schemas.microsoft.com/office/powerpoint/2010/main" val="31517473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College Affordability</a:t>
            </a:r>
          </a:p>
        </p:txBody>
      </p:sp>
      <p:sp>
        <p:nvSpPr>
          <p:cNvPr id="3" name="Content Placeholder 2"/>
          <p:cNvSpPr>
            <a:spLocks noGrp="1"/>
          </p:cNvSpPr>
          <p:nvPr>
            <p:ph idx="1"/>
          </p:nvPr>
        </p:nvSpPr>
        <p:spPr>
          <a:xfrm>
            <a:off x="838200" y="1825624"/>
            <a:ext cx="10515600" cy="3976085"/>
          </a:xfrm>
        </p:spPr>
        <p:txBody>
          <a:bodyPr>
            <a:normAutofit/>
          </a:bodyPr>
          <a:lstStyle/>
          <a:p>
            <a:r>
              <a:rPr lang="en-US" dirty="0"/>
              <a:t>Expands zero textbook cost (ZTC) pathways</a:t>
            </a:r>
          </a:p>
          <a:p>
            <a:pPr lvl="1"/>
            <a:r>
              <a:rPr lang="en-US" dirty="0"/>
              <a:t>$10 million for additional ZTC degrees within Guided Pathways</a:t>
            </a:r>
          </a:p>
          <a:p>
            <a:pPr lvl="1"/>
            <a:r>
              <a:rPr lang="en-US" dirty="0"/>
              <a:t>Builds on $5 million grant program provided in 2016</a:t>
            </a:r>
          </a:p>
          <a:p>
            <a:r>
              <a:rPr lang="en-US" dirty="0"/>
              <a:t>Student financial aid</a:t>
            </a:r>
          </a:p>
          <a:p>
            <a:pPr lvl="1"/>
            <a:r>
              <a:rPr lang="en-US" dirty="0"/>
              <a:t>No major proposals, but administration indicates it will review forthcoming work group report on how state’s aid programs could better serve the needs of students, including addressing non-tuition costs of attendance</a:t>
            </a:r>
          </a:p>
          <a:p>
            <a:pPr lvl="1"/>
            <a:r>
              <a:rPr lang="en-US" dirty="0"/>
              <a:t>Provides $5 million to Student Aid Commission for a work group and outreach on reducing student loan debt</a:t>
            </a:r>
          </a:p>
        </p:txBody>
      </p:sp>
      <p:sp>
        <p:nvSpPr>
          <p:cNvPr id="4" name="Slide Number Placeholder 3"/>
          <p:cNvSpPr>
            <a:spLocks noGrp="1"/>
          </p:cNvSpPr>
          <p:nvPr>
            <p:ph type="sldNum" sz="quarter" idx="10"/>
          </p:nvPr>
        </p:nvSpPr>
        <p:spPr/>
        <p:txBody>
          <a:bodyPr/>
          <a:lstStyle/>
          <a:p>
            <a:fld id="{7934E7AA-586C-4B13-A389-1429762DA247}" type="slidenum">
              <a:rPr lang="en-US" smtClean="0"/>
              <a:pPr/>
              <a:t>12</a:t>
            </a:fld>
            <a:endParaRPr lang="en-US" dirty="0"/>
          </a:p>
        </p:txBody>
      </p:sp>
    </p:spTree>
    <p:extLst>
      <p:ext uri="{BB962C8B-B14F-4D97-AF65-F5344CB8AC3E}">
        <p14:creationId xmlns:p14="http://schemas.microsoft.com/office/powerpoint/2010/main" val="3824705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CCC Student Needs</a:t>
            </a:r>
          </a:p>
        </p:txBody>
      </p:sp>
      <p:sp>
        <p:nvSpPr>
          <p:cNvPr id="3" name="Content Placeholder 2"/>
          <p:cNvSpPr>
            <a:spLocks noGrp="1"/>
          </p:cNvSpPr>
          <p:nvPr>
            <p:ph idx="1"/>
          </p:nvPr>
        </p:nvSpPr>
        <p:spPr>
          <a:xfrm>
            <a:off x="838199" y="1737360"/>
            <a:ext cx="10515601" cy="4095879"/>
          </a:xfrm>
        </p:spPr>
        <p:txBody>
          <a:bodyPr>
            <a:normAutofit/>
          </a:bodyPr>
          <a:lstStyle/>
          <a:p>
            <a:r>
              <a:rPr lang="en-US" dirty="0"/>
              <a:t>Expands work-based learning</a:t>
            </a:r>
          </a:p>
          <a:p>
            <a:pPr lvl="1"/>
            <a:r>
              <a:rPr lang="en-US" dirty="0"/>
              <a:t>$27.8 million ongoing and $20.4 million one-time for apprenticeship hours, </a:t>
            </a:r>
            <a:br>
              <a:rPr lang="en-US" dirty="0"/>
            </a:br>
            <a:r>
              <a:rPr lang="en-US" dirty="0"/>
              <a:t>and $15 million ongoing to expand the California Apprenticeship Initiative</a:t>
            </a:r>
          </a:p>
          <a:p>
            <a:pPr lvl="1"/>
            <a:r>
              <a:rPr lang="en-US" dirty="0"/>
              <a:t>$20 million one-time to expand access to work-based learning models and programs at community colleges</a:t>
            </a:r>
          </a:p>
          <a:p>
            <a:r>
              <a:rPr lang="en-US" dirty="0"/>
              <a:t>Assists undocumented students</a:t>
            </a:r>
          </a:p>
          <a:p>
            <a:pPr lvl="1"/>
            <a:r>
              <a:rPr lang="en-US" dirty="0"/>
              <a:t>$5.8 million ongoing to fund Dreamer Resource Liaisons and associated support services at each CCC campus, per Assembly Bill 1645 (Blanca Rubio)</a:t>
            </a:r>
          </a:p>
          <a:p>
            <a:pPr lvl="1"/>
            <a:r>
              <a:rPr lang="en-US" dirty="0"/>
              <a:t>$10 million ongoing for legal services to immigrant students, faculty, and staff, </a:t>
            </a:r>
            <a:br>
              <a:rPr lang="en-US" dirty="0"/>
            </a:br>
            <a:r>
              <a:rPr lang="en-US" dirty="0"/>
              <a:t>to be administered through Department of Social Services</a:t>
            </a:r>
          </a:p>
          <a:p>
            <a:r>
              <a:rPr lang="en-US" dirty="0"/>
              <a:t>Other proposals</a:t>
            </a:r>
          </a:p>
          <a:p>
            <a:pPr lvl="1"/>
            <a:r>
              <a:rPr lang="en-US" dirty="0"/>
              <a:t>$11.4 million ongoing for food pantry programs at community colleges, and $5 million for instructional materials for dual enrollment students</a:t>
            </a:r>
          </a:p>
          <a:p>
            <a:endParaRPr lang="en-US" dirty="0"/>
          </a:p>
        </p:txBody>
      </p:sp>
      <p:sp>
        <p:nvSpPr>
          <p:cNvPr id="4" name="Slide Number Placeholder 3"/>
          <p:cNvSpPr>
            <a:spLocks noGrp="1"/>
          </p:cNvSpPr>
          <p:nvPr>
            <p:ph type="sldNum" sz="quarter" idx="10"/>
          </p:nvPr>
        </p:nvSpPr>
        <p:spPr/>
        <p:txBody>
          <a:bodyPr/>
          <a:lstStyle/>
          <a:p>
            <a:fld id="{7934E7AA-586C-4B13-A389-1429762DA247}" type="slidenum">
              <a:rPr lang="en-US" smtClean="0"/>
              <a:pPr/>
              <a:t>13</a:t>
            </a:fld>
            <a:endParaRPr lang="en-US" dirty="0"/>
          </a:p>
        </p:txBody>
      </p:sp>
    </p:spTree>
    <p:extLst>
      <p:ext uri="{BB962C8B-B14F-4D97-AF65-F5344CB8AC3E}">
        <p14:creationId xmlns:p14="http://schemas.microsoft.com/office/powerpoint/2010/main" val="33160502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CCC Diversity, Equity, and Inclusion</a:t>
            </a:r>
          </a:p>
        </p:txBody>
      </p:sp>
      <p:sp>
        <p:nvSpPr>
          <p:cNvPr id="3" name="Content Placeholder 2"/>
          <p:cNvSpPr>
            <a:spLocks noGrp="1"/>
          </p:cNvSpPr>
          <p:nvPr>
            <p:ph idx="1"/>
          </p:nvPr>
        </p:nvSpPr>
        <p:spPr/>
        <p:txBody>
          <a:bodyPr/>
          <a:lstStyle/>
          <a:p>
            <a:r>
              <a:rPr lang="en-US" dirty="0"/>
              <a:t>Creates a statewide fellowship pilot program</a:t>
            </a:r>
          </a:p>
          <a:p>
            <a:pPr lvl="1"/>
            <a:r>
              <a:rPr lang="en-US" dirty="0"/>
              <a:t>$15 million one-time to create and implement, on a pilot basis, a fellowship for current and recent graduate students</a:t>
            </a:r>
          </a:p>
          <a:p>
            <a:pPr lvl="1"/>
            <a:r>
              <a:rPr lang="en-US" dirty="0"/>
              <a:t>The purpose of the fellowship program is to improve faculty diversity at community colleges through recruitment and mentorship</a:t>
            </a:r>
          </a:p>
        </p:txBody>
      </p:sp>
      <p:sp>
        <p:nvSpPr>
          <p:cNvPr id="4" name="Slide Number Placeholder 3"/>
          <p:cNvSpPr>
            <a:spLocks noGrp="1"/>
          </p:cNvSpPr>
          <p:nvPr>
            <p:ph type="sldNum" sz="quarter" idx="10"/>
          </p:nvPr>
        </p:nvSpPr>
        <p:spPr/>
        <p:txBody>
          <a:bodyPr/>
          <a:lstStyle/>
          <a:p>
            <a:fld id="{7934E7AA-586C-4B13-A389-1429762DA247}" type="slidenum">
              <a:rPr lang="en-US" smtClean="0"/>
              <a:pPr/>
              <a:t>14</a:t>
            </a:fld>
            <a:endParaRPr lang="en-US" dirty="0"/>
          </a:p>
        </p:txBody>
      </p:sp>
    </p:spTree>
    <p:extLst>
      <p:ext uri="{BB962C8B-B14F-4D97-AF65-F5344CB8AC3E}">
        <p14:creationId xmlns:p14="http://schemas.microsoft.com/office/powerpoint/2010/main" val="2182274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CCC System Support Program</a:t>
            </a:r>
          </a:p>
        </p:txBody>
      </p:sp>
      <p:sp>
        <p:nvSpPr>
          <p:cNvPr id="3" name="Content Placeholder 2"/>
          <p:cNvSpPr>
            <a:spLocks noGrp="1"/>
          </p:cNvSpPr>
          <p:nvPr>
            <p:ph idx="1"/>
          </p:nvPr>
        </p:nvSpPr>
        <p:spPr>
          <a:xfrm>
            <a:off x="838200" y="1825624"/>
            <a:ext cx="10515600" cy="3991851"/>
          </a:xfrm>
        </p:spPr>
        <p:txBody>
          <a:bodyPr>
            <a:normAutofit/>
          </a:bodyPr>
          <a:lstStyle/>
          <a:p>
            <a:r>
              <a:rPr lang="en-US" dirty="0"/>
              <a:t>Consolidates dispersed support appropriations into single program</a:t>
            </a:r>
          </a:p>
          <a:p>
            <a:pPr lvl="1">
              <a:spcAft>
                <a:spcPts val="600"/>
              </a:spcAft>
            </a:pPr>
            <a:r>
              <a:rPr lang="en-US" dirty="0"/>
              <a:t>Currently, state funds several statewide activities through local assistance appropriations and set-asides in various categorical programs</a:t>
            </a:r>
          </a:p>
          <a:p>
            <a:pPr lvl="1">
              <a:spcAft>
                <a:spcPts val="600"/>
              </a:spcAft>
            </a:pPr>
            <a:r>
              <a:rPr lang="en-US" dirty="0"/>
              <a:t>Structure lacks efficiency, consistency, and alignment with </a:t>
            </a:r>
            <a:r>
              <a:rPr lang="en-US" i="1" dirty="0"/>
              <a:t>Vision for Success</a:t>
            </a:r>
          </a:p>
          <a:p>
            <a:pPr lvl="1">
              <a:spcAft>
                <a:spcPts val="600"/>
              </a:spcAft>
            </a:pPr>
            <a:r>
              <a:rPr lang="en-US" dirty="0"/>
              <a:t>Governor’s proposal creates a new program to provide coordinated support</a:t>
            </a:r>
          </a:p>
          <a:p>
            <a:pPr lvl="1">
              <a:spcAft>
                <a:spcPts val="600"/>
              </a:spcAft>
            </a:pPr>
            <a:r>
              <a:rPr lang="en-US" dirty="0"/>
              <a:t>Program would absorb all or a portion of existing statewide program appropriations and set-asides</a:t>
            </a:r>
          </a:p>
          <a:p>
            <a:pPr lvl="1"/>
            <a:r>
              <a:rPr lang="en-US" dirty="0"/>
              <a:t>Pending trailer bill language will require Board of Governors to adopt annual budget and expenditure reports</a:t>
            </a:r>
          </a:p>
        </p:txBody>
      </p:sp>
      <p:sp>
        <p:nvSpPr>
          <p:cNvPr id="4" name="Slide Number Placeholder 3"/>
          <p:cNvSpPr>
            <a:spLocks noGrp="1"/>
          </p:cNvSpPr>
          <p:nvPr>
            <p:ph type="sldNum" sz="quarter" idx="10"/>
          </p:nvPr>
        </p:nvSpPr>
        <p:spPr/>
        <p:txBody>
          <a:bodyPr/>
          <a:lstStyle/>
          <a:p>
            <a:fld id="{7934E7AA-586C-4B13-A389-1429762DA247}" type="slidenum">
              <a:rPr lang="en-US" smtClean="0"/>
              <a:pPr/>
              <a:t>15</a:t>
            </a:fld>
            <a:endParaRPr lang="en-US" dirty="0"/>
          </a:p>
        </p:txBody>
      </p:sp>
    </p:spTree>
    <p:extLst>
      <p:ext uri="{BB962C8B-B14F-4D97-AF65-F5344CB8AC3E}">
        <p14:creationId xmlns:p14="http://schemas.microsoft.com/office/powerpoint/2010/main" val="23693211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CCC System Support Program </a:t>
            </a:r>
            <a:r>
              <a:rPr lang="en-US" sz="2800" i="1" dirty="0"/>
              <a:t>(cont.)</a:t>
            </a:r>
            <a:endParaRPr lang="en-US" i="1" dirty="0"/>
          </a:p>
        </p:txBody>
      </p:sp>
      <p:sp>
        <p:nvSpPr>
          <p:cNvPr id="3" name="Content Placeholder 2"/>
          <p:cNvSpPr>
            <a:spLocks noGrp="1"/>
          </p:cNvSpPr>
          <p:nvPr>
            <p:ph idx="1"/>
          </p:nvPr>
        </p:nvSpPr>
        <p:spPr>
          <a:xfrm>
            <a:off x="838200" y="1825624"/>
            <a:ext cx="10515600" cy="3976086"/>
          </a:xfrm>
        </p:spPr>
        <p:txBody>
          <a:bodyPr>
            <a:normAutofit/>
          </a:bodyPr>
          <a:lstStyle/>
          <a:p>
            <a:r>
              <a:rPr lang="en-US" dirty="0"/>
              <a:t>Set-asides for administrative and statewide activities</a:t>
            </a:r>
          </a:p>
          <a:p>
            <a:pPr lvl="1"/>
            <a:r>
              <a:rPr lang="en-US" dirty="0"/>
              <a:t>Student Equity and Achievement Program</a:t>
            </a:r>
          </a:p>
          <a:p>
            <a:pPr lvl="1"/>
            <a:r>
              <a:rPr lang="en-US" dirty="0"/>
              <a:t>Cooperating Agencies Foster Youth Educational Support</a:t>
            </a:r>
          </a:p>
          <a:p>
            <a:pPr lvl="1"/>
            <a:r>
              <a:rPr lang="en-US" dirty="0"/>
              <a:t>CCC Strong Workforce Program</a:t>
            </a:r>
          </a:p>
          <a:p>
            <a:r>
              <a:rPr lang="en-US" dirty="0"/>
              <a:t>Statewide Programs</a:t>
            </a:r>
          </a:p>
          <a:p>
            <a:pPr lvl="1"/>
            <a:r>
              <a:rPr lang="en-US" dirty="0"/>
              <a:t>Institutional Effectiveness Partnership Initiative</a:t>
            </a:r>
          </a:p>
          <a:p>
            <a:pPr lvl="1"/>
            <a:r>
              <a:rPr lang="en-US" dirty="0"/>
              <a:t>Integrated Technology</a:t>
            </a:r>
          </a:p>
          <a:p>
            <a:pPr lvl="1"/>
            <a:r>
              <a:rPr lang="en-US" dirty="0"/>
              <a:t>Transfer Education and Articulation</a:t>
            </a:r>
          </a:p>
          <a:p>
            <a:pPr lvl="1"/>
            <a:r>
              <a:rPr lang="en-US" dirty="0"/>
              <a:t>Expand Delivery of Courses through Technology</a:t>
            </a:r>
          </a:p>
          <a:p>
            <a:pPr lvl="1"/>
            <a:r>
              <a:rPr lang="en-US" dirty="0"/>
              <a:t>Statewide media campaigns (from Financial Aid Administration)</a:t>
            </a:r>
          </a:p>
          <a:p>
            <a:pPr lvl="1"/>
            <a:endParaRPr lang="en-US" dirty="0"/>
          </a:p>
        </p:txBody>
      </p:sp>
      <p:sp>
        <p:nvSpPr>
          <p:cNvPr id="4" name="Slide Number Placeholder 3"/>
          <p:cNvSpPr>
            <a:spLocks noGrp="1"/>
          </p:cNvSpPr>
          <p:nvPr>
            <p:ph type="sldNum" sz="quarter" idx="10"/>
          </p:nvPr>
        </p:nvSpPr>
        <p:spPr/>
        <p:txBody>
          <a:bodyPr/>
          <a:lstStyle/>
          <a:p>
            <a:fld id="{7934E7AA-586C-4B13-A389-1429762DA247}" type="slidenum">
              <a:rPr lang="en-US" smtClean="0"/>
              <a:pPr/>
              <a:t>16</a:t>
            </a:fld>
            <a:endParaRPr lang="en-US" dirty="0"/>
          </a:p>
        </p:txBody>
      </p:sp>
    </p:spTree>
    <p:extLst>
      <p:ext uri="{BB962C8B-B14F-4D97-AF65-F5344CB8AC3E}">
        <p14:creationId xmlns:p14="http://schemas.microsoft.com/office/powerpoint/2010/main" val="19969853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C844C-153A-5043-A364-C072D5B319F7}"/>
              </a:ext>
            </a:extLst>
          </p:cNvPr>
          <p:cNvSpPr>
            <a:spLocks noGrp="1"/>
          </p:cNvSpPr>
          <p:nvPr>
            <p:ph type="title"/>
          </p:nvPr>
        </p:nvSpPr>
        <p:spPr/>
        <p:txBody>
          <a:bodyPr/>
          <a:lstStyle/>
          <a:p>
            <a:r>
              <a:rPr lang="en-US" dirty="0"/>
              <a:t>CCC Capital Outlay Proposals</a:t>
            </a:r>
          </a:p>
        </p:txBody>
      </p:sp>
      <p:sp>
        <p:nvSpPr>
          <p:cNvPr id="3" name="Content Placeholder 2">
            <a:extLst>
              <a:ext uri="{FF2B5EF4-FFF2-40B4-BE49-F238E27FC236}">
                <a16:creationId xmlns:a16="http://schemas.microsoft.com/office/drawing/2014/main" id="{44863A19-1766-D54B-9BA6-2F7C5EBB4AF2}"/>
              </a:ext>
            </a:extLst>
          </p:cNvPr>
          <p:cNvSpPr>
            <a:spLocks noGrp="1"/>
          </p:cNvSpPr>
          <p:nvPr>
            <p:ph idx="1"/>
          </p:nvPr>
        </p:nvSpPr>
        <p:spPr>
          <a:xfrm>
            <a:off x="838200" y="1825625"/>
            <a:ext cx="10515600" cy="3944554"/>
          </a:xfrm>
        </p:spPr>
        <p:txBody>
          <a:bodyPr>
            <a:normAutofit/>
          </a:bodyPr>
          <a:lstStyle/>
          <a:p>
            <a:r>
              <a:rPr lang="en-US" dirty="0"/>
              <a:t>Provides $27.6 million in bond funds for 24 new projects</a:t>
            </a:r>
          </a:p>
          <a:p>
            <a:r>
              <a:rPr lang="en-US" dirty="0"/>
              <a:t>Funds are from Proposition 51, approved by voters in 2016, which authorized a total of $2 billion </a:t>
            </a:r>
          </a:p>
          <a:p>
            <a:r>
              <a:rPr lang="en-US" dirty="0"/>
              <a:t>Administration is in the process of reviewing CCC’s 39 continuing bond projects for inclusion in its spring proposals</a:t>
            </a:r>
          </a:p>
          <a:p>
            <a:r>
              <a:rPr lang="en-US" dirty="0"/>
              <a:t>Californians will vote on Proposition 13, School and College Facilities Bond, on March 3</a:t>
            </a:r>
          </a:p>
          <a:p>
            <a:pPr lvl="1"/>
            <a:r>
              <a:rPr lang="en-US" dirty="0"/>
              <a:t>If measure is approved, CCC would receive $2 billion of $15 billion total</a:t>
            </a:r>
          </a:p>
        </p:txBody>
      </p:sp>
      <p:sp>
        <p:nvSpPr>
          <p:cNvPr id="4" name="Slide Number Placeholder 3">
            <a:extLst>
              <a:ext uri="{FF2B5EF4-FFF2-40B4-BE49-F238E27FC236}">
                <a16:creationId xmlns:a16="http://schemas.microsoft.com/office/drawing/2014/main" id="{70051A56-1656-C945-93F1-02E106BEEE94}"/>
              </a:ext>
            </a:extLst>
          </p:cNvPr>
          <p:cNvSpPr>
            <a:spLocks noGrp="1"/>
          </p:cNvSpPr>
          <p:nvPr>
            <p:ph type="sldNum" sz="quarter" idx="10"/>
          </p:nvPr>
        </p:nvSpPr>
        <p:spPr/>
        <p:txBody>
          <a:bodyPr/>
          <a:lstStyle/>
          <a:p>
            <a:fld id="{7934E7AA-586C-4B13-A389-1429762DA247}" type="slidenum">
              <a:rPr lang="en-US" smtClean="0"/>
              <a:pPr/>
              <a:t>17</a:t>
            </a:fld>
            <a:endParaRPr lang="en-US" dirty="0"/>
          </a:p>
        </p:txBody>
      </p:sp>
    </p:spTree>
    <p:extLst>
      <p:ext uri="{BB962C8B-B14F-4D97-AF65-F5344CB8AC3E}">
        <p14:creationId xmlns:p14="http://schemas.microsoft.com/office/powerpoint/2010/main" val="22748262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CCC State Operations Proposals</a:t>
            </a:r>
          </a:p>
        </p:txBody>
      </p:sp>
      <p:sp>
        <p:nvSpPr>
          <p:cNvPr id="3" name="Content Placeholder 2"/>
          <p:cNvSpPr>
            <a:spLocks noGrp="1"/>
          </p:cNvSpPr>
          <p:nvPr>
            <p:ph idx="1"/>
          </p:nvPr>
        </p:nvSpPr>
        <p:spPr/>
        <p:txBody>
          <a:bodyPr/>
          <a:lstStyle/>
          <a:p>
            <a:r>
              <a:rPr lang="en-US" dirty="0"/>
              <a:t>Budget maintains total resources for the Chancellor’s Office </a:t>
            </a:r>
            <a:br>
              <a:rPr lang="en-US" dirty="0"/>
            </a:br>
            <a:r>
              <a:rPr lang="en-US" dirty="0"/>
              <a:t>almost level, at $31.8 million (including $20.4 million </a:t>
            </a:r>
            <a:br>
              <a:rPr lang="en-US" dirty="0"/>
            </a:br>
            <a:r>
              <a:rPr lang="en-US" dirty="0"/>
              <a:t>General Fund) in 2020-21 </a:t>
            </a:r>
          </a:p>
          <a:p>
            <a:pPr lvl="1"/>
            <a:r>
              <a:rPr lang="en-US" dirty="0"/>
              <a:t>Adds one position for the accounting office totaling $166,000 ongoing, including operating expenses</a:t>
            </a:r>
          </a:p>
          <a:p>
            <a:pPr lvl="1"/>
            <a:r>
              <a:rPr lang="en-US" dirty="0"/>
              <a:t>Provides $700,000 one-time to support the costs of convening a working group on student athlete compensation in the community colleges, as required by Senate Bill 206 of 2019 (Skinner)</a:t>
            </a:r>
          </a:p>
        </p:txBody>
      </p:sp>
      <p:sp>
        <p:nvSpPr>
          <p:cNvPr id="4" name="Slide Number Placeholder 3"/>
          <p:cNvSpPr>
            <a:spLocks noGrp="1"/>
          </p:cNvSpPr>
          <p:nvPr>
            <p:ph type="sldNum" sz="quarter" idx="10"/>
          </p:nvPr>
        </p:nvSpPr>
        <p:spPr/>
        <p:txBody>
          <a:bodyPr/>
          <a:lstStyle/>
          <a:p>
            <a:fld id="{7934E7AA-586C-4B13-A389-1429762DA247}" type="slidenum">
              <a:rPr lang="en-US" smtClean="0"/>
              <a:pPr/>
              <a:t>18</a:t>
            </a:fld>
            <a:endParaRPr lang="en-US" dirty="0"/>
          </a:p>
        </p:txBody>
      </p:sp>
    </p:spTree>
    <p:extLst>
      <p:ext uri="{BB962C8B-B14F-4D97-AF65-F5344CB8AC3E}">
        <p14:creationId xmlns:p14="http://schemas.microsoft.com/office/powerpoint/2010/main" val="3306091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dirty="0">
                <a:solidFill>
                  <a:schemeClr val="accent6">
                    <a:lumMod val="50000"/>
                  </a:schemeClr>
                </a:solidFill>
                <a:effectLst>
                  <a:outerShdw blurRad="38100" dist="38100" dir="2700000" algn="tl">
                    <a:srgbClr val="000000">
                      <a:alpha val="43137"/>
                    </a:srgbClr>
                  </a:outerShdw>
                </a:effectLst>
              </a:rPr>
              <a:t>Questions</a:t>
            </a:r>
          </a:p>
        </p:txBody>
      </p:sp>
      <p:sp>
        <p:nvSpPr>
          <p:cNvPr id="4" name="Footer Placeholder 3"/>
          <p:cNvSpPr>
            <a:spLocks noGrp="1"/>
          </p:cNvSpPr>
          <p:nvPr>
            <p:ph type="ftr" sz="quarter" idx="11"/>
          </p:nvPr>
        </p:nvSpPr>
        <p:spPr/>
        <p:txBody>
          <a:bodyPr/>
          <a:lstStyle/>
          <a:p>
            <a:r>
              <a:rPr lang="en-US" dirty="0"/>
              <a:t> </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6185" y="2198873"/>
            <a:ext cx="4991114" cy="3321359"/>
          </a:xfrm>
          <a:prstGeom prst="rect">
            <a:avLst/>
          </a:prstGeom>
        </p:spPr>
      </p:pic>
    </p:spTree>
    <p:extLst>
      <p:ext uri="{BB962C8B-B14F-4D97-AF65-F5344CB8AC3E}">
        <p14:creationId xmlns:p14="http://schemas.microsoft.com/office/powerpoint/2010/main" val="23418585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State Budget: Major Themes</a:t>
            </a:r>
          </a:p>
        </p:txBody>
      </p:sp>
      <p:sp>
        <p:nvSpPr>
          <p:cNvPr id="3" name="Content Placeholder 2"/>
          <p:cNvSpPr>
            <a:spLocks noGrp="1"/>
          </p:cNvSpPr>
          <p:nvPr>
            <p:ph idx="1"/>
          </p:nvPr>
        </p:nvSpPr>
        <p:spPr>
          <a:xfrm>
            <a:off x="838200" y="1825624"/>
            <a:ext cx="10515600" cy="3823335"/>
          </a:xfrm>
        </p:spPr>
        <p:txBody>
          <a:bodyPr>
            <a:normAutofit/>
          </a:bodyPr>
          <a:lstStyle/>
          <a:p>
            <a:pPr>
              <a:spcAft>
                <a:spcPts val="1800"/>
              </a:spcAft>
            </a:pPr>
            <a:r>
              <a:rPr lang="en-US" b="1" dirty="0"/>
              <a:t>Addressing affordability crisis</a:t>
            </a:r>
            <a:r>
              <a:rPr lang="en-US" dirty="0"/>
              <a:t> – health care and housing</a:t>
            </a:r>
          </a:p>
          <a:p>
            <a:pPr>
              <a:spcAft>
                <a:spcPts val="1800"/>
              </a:spcAft>
            </a:pPr>
            <a:r>
              <a:rPr lang="en-US" b="1" dirty="0"/>
              <a:t>Investing in emergency response</a:t>
            </a:r>
            <a:r>
              <a:rPr lang="en-US" dirty="0"/>
              <a:t> – homelessness and wildfires</a:t>
            </a:r>
          </a:p>
          <a:p>
            <a:pPr>
              <a:spcAft>
                <a:spcPts val="1800"/>
              </a:spcAft>
            </a:pPr>
            <a:r>
              <a:rPr lang="en-US" b="1" dirty="0"/>
              <a:t>Promoting opportunity</a:t>
            </a:r>
            <a:r>
              <a:rPr lang="en-US" dirty="0"/>
              <a:t> – increased funding for preschool, public schools, and higher education; new Dept. of Early Childhood Development</a:t>
            </a:r>
            <a:endParaRPr lang="en-US" b="1" dirty="0"/>
          </a:p>
          <a:p>
            <a:pPr marL="457200" lvl="1" indent="0">
              <a:buNone/>
            </a:pPr>
            <a:endParaRPr lang="en-US" dirty="0"/>
          </a:p>
          <a:p>
            <a:pPr lvl="1"/>
            <a:endParaRPr lang="en-US" dirty="0"/>
          </a:p>
        </p:txBody>
      </p:sp>
      <p:sp>
        <p:nvSpPr>
          <p:cNvPr id="5" name="Slide Number Placeholder 4"/>
          <p:cNvSpPr>
            <a:spLocks noGrp="1"/>
          </p:cNvSpPr>
          <p:nvPr>
            <p:ph type="sldNum" sz="quarter" idx="10"/>
          </p:nvPr>
        </p:nvSpPr>
        <p:spPr/>
        <p:txBody>
          <a:bodyPr/>
          <a:lstStyle/>
          <a:p>
            <a:fld id="{7934E7AA-586C-4B13-A389-1429762DA247}" type="slidenum">
              <a:rPr lang="en-US" smtClean="0"/>
              <a:pPr/>
              <a:t>2</a:t>
            </a:fld>
            <a:endParaRPr lang="en-US" dirty="0"/>
          </a:p>
        </p:txBody>
      </p:sp>
    </p:spTree>
    <p:extLst>
      <p:ext uri="{BB962C8B-B14F-4D97-AF65-F5344CB8AC3E}">
        <p14:creationId xmlns:p14="http://schemas.microsoft.com/office/powerpoint/2010/main" val="3662495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75579" cy="1325563"/>
          </a:xfrm>
        </p:spPr>
        <p:txBody>
          <a:bodyPr>
            <a:normAutofit fontScale="90000"/>
          </a:bodyPr>
          <a:lstStyle/>
          <a:p>
            <a:r>
              <a:rPr lang="en-US" dirty="0"/>
              <a:t>State Budget: Continued But Slowing Growth</a:t>
            </a:r>
          </a:p>
        </p:txBody>
      </p:sp>
      <p:sp>
        <p:nvSpPr>
          <p:cNvPr id="3" name="Content Placeholder 2"/>
          <p:cNvSpPr>
            <a:spLocks noGrp="1"/>
          </p:cNvSpPr>
          <p:nvPr>
            <p:ph idx="1"/>
          </p:nvPr>
        </p:nvSpPr>
        <p:spPr>
          <a:xfrm>
            <a:off x="838200" y="1825625"/>
            <a:ext cx="10152018" cy="3654512"/>
          </a:xfrm>
        </p:spPr>
        <p:txBody>
          <a:bodyPr>
            <a:normAutofit/>
          </a:bodyPr>
          <a:lstStyle/>
          <a:p>
            <a:r>
              <a:rPr lang="en-US" dirty="0"/>
              <a:t>Increases funding compared to 2019-20 enacted budget: </a:t>
            </a:r>
          </a:p>
          <a:p>
            <a:pPr lvl="1"/>
            <a:r>
              <a:rPr lang="en-US" dirty="0"/>
              <a:t>Total spending up by $7.4 billion (3.5%), to $222.2 billion</a:t>
            </a:r>
          </a:p>
          <a:p>
            <a:pPr lvl="1"/>
            <a:r>
              <a:rPr lang="en-US" dirty="0"/>
              <a:t>General Fund spending up by $5.3 billion (3.6%), to $153.1 billion</a:t>
            </a:r>
          </a:p>
          <a:p>
            <a:pPr lvl="1"/>
            <a:r>
              <a:rPr lang="en-US" dirty="0"/>
              <a:t>Proposition 98 funding is $84 billion</a:t>
            </a:r>
          </a:p>
          <a:p>
            <a:r>
              <a:rPr lang="en-US" dirty="0"/>
              <a:t>$5.9 billion in discretionary resources:</a:t>
            </a:r>
          </a:p>
          <a:p>
            <a:pPr lvl="1"/>
            <a:r>
              <a:rPr lang="en-US" dirty="0"/>
              <a:t>$4.1 billion in one-time spending and reserves</a:t>
            </a:r>
          </a:p>
          <a:p>
            <a:pPr lvl="1"/>
            <a:r>
              <a:rPr lang="en-US" dirty="0"/>
              <a:t>$1.4 billion in ongoing programmatic spending</a:t>
            </a:r>
          </a:p>
          <a:p>
            <a:pPr lvl="1"/>
            <a:r>
              <a:rPr lang="en-US" dirty="0"/>
              <a:t>$0.3 billion in other adjustments</a:t>
            </a:r>
          </a:p>
          <a:p>
            <a:r>
              <a:rPr lang="en-US" dirty="0"/>
              <a:t>Continued but slowing growth and remaining economic remaining risks influenced the States long-term forecast</a:t>
            </a:r>
          </a:p>
        </p:txBody>
      </p:sp>
      <p:sp>
        <p:nvSpPr>
          <p:cNvPr id="5" name="Slide Number Placeholder 4"/>
          <p:cNvSpPr>
            <a:spLocks noGrp="1"/>
          </p:cNvSpPr>
          <p:nvPr>
            <p:ph type="sldNum" sz="quarter" idx="10"/>
          </p:nvPr>
        </p:nvSpPr>
        <p:spPr/>
        <p:txBody>
          <a:bodyPr/>
          <a:lstStyle/>
          <a:p>
            <a:fld id="{7934E7AA-586C-4B13-A389-1429762DA247}" type="slidenum">
              <a:rPr lang="en-US" smtClean="0"/>
              <a:pPr/>
              <a:t>3</a:t>
            </a:fld>
            <a:endParaRPr lang="en-US" dirty="0"/>
          </a:p>
        </p:txBody>
      </p:sp>
    </p:spTree>
    <p:extLst>
      <p:ext uri="{BB962C8B-B14F-4D97-AF65-F5344CB8AC3E}">
        <p14:creationId xmlns:p14="http://schemas.microsoft.com/office/powerpoint/2010/main" val="1678543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844048" cy="1325563"/>
          </a:xfrm>
        </p:spPr>
        <p:txBody>
          <a:bodyPr>
            <a:normAutofit fontScale="90000"/>
          </a:bodyPr>
          <a:lstStyle/>
          <a:p>
            <a:r>
              <a:rPr lang="en-US" dirty="0"/>
              <a:t>State Budget: Continued Focus on Resiliency</a:t>
            </a:r>
          </a:p>
        </p:txBody>
      </p:sp>
      <p:sp>
        <p:nvSpPr>
          <p:cNvPr id="3" name="Content Placeholder 2"/>
          <p:cNvSpPr>
            <a:spLocks noGrp="1"/>
          </p:cNvSpPr>
          <p:nvPr>
            <p:ph idx="1"/>
          </p:nvPr>
        </p:nvSpPr>
        <p:spPr>
          <a:xfrm>
            <a:off x="838200" y="1825624"/>
            <a:ext cx="10515600" cy="3861191"/>
          </a:xfrm>
        </p:spPr>
        <p:txBody>
          <a:bodyPr>
            <a:normAutofit/>
          </a:bodyPr>
          <a:lstStyle/>
          <a:p>
            <a:r>
              <a:rPr lang="en-US" b="1" dirty="0"/>
              <a:t>Grows Rainy Day Fund </a:t>
            </a:r>
            <a:r>
              <a:rPr lang="en-US" dirty="0"/>
              <a:t>from $16 billion in 2019-20 to $18 billion in 2020-21 and $19.4 billion by 2023-24</a:t>
            </a:r>
          </a:p>
          <a:p>
            <a:r>
              <a:rPr lang="en-US" b="1" dirty="0"/>
              <a:t>Maintains Safety Net Reserve </a:t>
            </a:r>
            <a:r>
              <a:rPr lang="en-US" dirty="0"/>
              <a:t>at $900 million and sets aside $1.6 billion in </a:t>
            </a:r>
            <a:r>
              <a:rPr lang="en-US" b="1" dirty="0"/>
              <a:t>Special Fund for Economic Uncertainties</a:t>
            </a:r>
          </a:p>
          <a:p>
            <a:r>
              <a:rPr lang="en-US" b="1" dirty="0"/>
              <a:t>Grows  Public School System Stabilization Account </a:t>
            </a:r>
            <a:r>
              <a:rPr lang="en-US" dirty="0"/>
              <a:t>including additional 2019-20 deposit ($147 million) , small withdrawal ($38 million) in 2020-21, bringing total to $487 million at end of 2020-21</a:t>
            </a:r>
          </a:p>
          <a:p>
            <a:r>
              <a:rPr lang="en-US" b="1" dirty="0"/>
              <a:t>Makes required Proposition 2 debt payments </a:t>
            </a:r>
            <a:r>
              <a:rPr lang="en-US" dirty="0"/>
              <a:t>including supplemental $1.1 billion payment to CalPERS  in 2023-24</a:t>
            </a:r>
          </a:p>
          <a:p>
            <a:endParaRPr lang="en-US" dirty="0"/>
          </a:p>
        </p:txBody>
      </p:sp>
      <p:sp>
        <p:nvSpPr>
          <p:cNvPr id="4" name="Slide Number Placeholder 3"/>
          <p:cNvSpPr>
            <a:spLocks noGrp="1"/>
          </p:cNvSpPr>
          <p:nvPr>
            <p:ph type="sldNum" sz="quarter" idx="10"/>
          </p:nvPr>
        </p:nvSpPr>
        <p:spPr/>
        <p:txBody>
          <a:bodyPr/>
          <a:lstStyle/>
          <a:p>
            <a:fld id="{7934E7AA-586C-4B13-A389-1429762DA247}" type="slidenum">
              <a:rPr lang="en-US" smtClean="0"/>
              <a:pPr/>
              <a:t>4</a:t>
            </a:fld>
            <a:endParaRPr lang="en-US" dirty="0"/>
          </a:p>
        </p:txBody>
      </p:sp>
    </p:spTree>
    <p:extLst>
      <p:ext uri="{BB962C8B-B14F-4D97-AF65-F5344CB8AC3E}">
        <p14:creationId xmlns:p14="http://schemas.microsoft.com/office/powerpoint/2010/main" val="4194102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State Budget: Major Education Proposals</a:t>
            </a:r>
          </a:p>
        </p:txBody>
      </p:sp>
      <p:sp>
        <p:nvSpPr>
          <p:cNvPr id="3" name="Content Placeholder 2"/>
          <p:cNvSpPr>
            <a:spLocks noGrp="1"/>
          </p:cNvSpPr>
          <p:nvPr>
            <p:ph idx="1"/>
          </p:nvPr>
        </p:nvSpPr>
        <p:spPr>
          <a:xfrm>
            <a:off x="838200" y="1825624"/>
            <a:ext cx="10515600" cy="3861191"/>
          </a:xfrm>
        </p:spPr>
        <p:txBody>
          <a:bodyPr>
            <a:normAutofit/>
          </a:bodyPr>
          <a:lstStyle/>
          <a:p>
            <a:r>
              <a:rPr lang="en-US" dirty="0"/>
              <a:t>Increasing and improving access to early learning and care</a:t>
            </a:r>
          </a:p>
          <a:p>
            <a:pPr lvl="1"/>
            <a:r>
              <a:rPr lang="en-US" dirty="0"/>
              <a:t>New Department of Early Childhood Development, additional preschool slots</a:t>
            </a:r>
          </a:p>
          <a:p>
            <a:r>
              <a:rPr lang="en-US" dirty="0"/>
              <a:t>Investing in public education</a:t>
            </a:r>
          </a:p>
          <a:p>
            <a:pPr lvl="1"/>
            <a:r>
              <a:rPr lang="en-US" dirty="0"/>
              <a:t>$1.2 billion increase in Local Control Funding Formula</a:t>
            </a:r>
          </a:p>
          <a:p>
            <a:pPr lvl="1"/>
            <a:r>
              <a:rPr lang="en-US" dirty="0"/>
              <a:t>$900 million for educator recruitment and training</a:t>
            </a:r>
          </a:p>
          <a:p>
            <a:pPr lvl="1"/>
            <a:r>
              <a:rPr lang="en-US" dirty="0"/>
              <a:t>Nearly $900 million for special education</a:t>
            </a:r>
          </a:p>
          <a:p>
            <a:r>
              <a:rPr lang="en-US" dirty="0"/>
              <a:t>Increased access across higher education segments</a:t>
            </a:r>
          </a:p>
          <a:p>
            <a:r>
              <a:rPr lang="en-US" dirty="0"/>
              <a:t>Central Valley initiative includes $40 million for UC Riverside and UC San Francisco medical schools and $17 million for Fresno K-16 collaborative</a:t>
            </a:r>
          </a:p>
        </p:txBody>
      </p:sp>
      <p:sp>
        <p:nvSpPr>
          <p:cNvPr id="4" name="Slide Number Placeholder 3"/>
          <p:cNvSpPr>
            <a:spLocks noGrp="1"/>
          </p:cNvSpPr>
          <p:nvPr>
            <p:ph type="sldNum" sz="quarter" idx="10"/>
          </p:nvPr>
        </p:nvSpPr>
        <p:spPr/>
        <p:txBody>
          <a:bodyPr/>
          <a:lstStyle/>
          <a:p>
            <a:fld id="{7934E7AA-586C-4B13-A389-1429762DA247}" type="slidenum">
              <a:rPr lang="en-US" smtClean="0"/>
              <a:pPr/>
              <a:t>5</a:t>
            </a:fld>
            <a:endParaRPr lang="en-US" dirty="0"/>
          </a:p>
        </p:txBody>
      </p:sp>
    </p:spTree>
    <p:extLst>
      <p:ext uri="{BB962C8B-B14F-4D97-AF65-F5344CB8AC3E}">
        <p14:creationId xmlns:p14="http://schemas.microsoft.com/office/powerpoint/2010/main" val="60618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922876" cy="1325563"/>
          </a:xfrm>
        </p:spPr>
        <p:txBody>
          <a:bodyPr>
            <a:normAutofit fontScale="90000"/>
          </a:bodyPr>
          <a:lstStyle/>
          <a:p>
            <a:r>
              <a:rPr lang="en-US" dirty="0"/>
              <a:t>California Community Colleges (CCC) Budget</a:t>
            </a:r>
          </a:p>
        </p:txBody>
      </p:sp>
      <p:sp>
        <p:nvSpPr>
          <p:cNvPr id="3" name="Content Placeholder 2"/>
          <p:cNvSpPr>
            <a:spLocks noGrp="1"/>
          </p:cNvSpPr>
          <p:nvPr>
            <p:ph idx="1"/>
          </p:nvPr>
        </p:nvSpPr>
        <p:spPr/>
        <p:txBody>
          <a:bodyPr>
            <a:normAutofit/>
          </a:bodyPr>
          <a:lstStyle/>
          <a:p>
            <a:r>
              <a:rPr lang="en-US" dirty="0"/>
              <a:t>Proposition 98 provides minimum guarantee for school and community college funding</a:t>
            </a:r>
          </a:p>
          <a:p>
            <a:r>
              <a:rPr lang="en-US" dirty="0"/>
              <a:t>Although formulas determine total funding, Governor and legislature determine allocation</a:t>
            </a:r>
          </a:p>
          <a:p>
            <a:r>
              <a:rPr lang="en-US" dirty="0"/>
              <a:t>In determining the Proposition 98 requirements:</a:t>
            </a:r>
          </a:p>
          <a:p>
            <a:pPr lvl="1"/>
            <a:r>
              <a:rPr lang="en-US" dirty="0"/>
              <a:t>Department of Finance estimates minimum guarantee</a:t>
            </a:r>
          </a:p>
          <a:p>
            <a:pPr lvl="1"/>
            <a:r>
              <a:rPr lang="en-US" dirty="0"/>
              <a:t>These estimates cover prior, current, and budget years</a:t>
            </a:r>
          </a:p>
          <a:p>
            <a:pPr lvl="1"/>
            <a:r>
              <a:rPr lang="en-US" dirty="0"/>
              <a:t>Adjusted periodically, with settle-up required if funding was below the final guarantee</a:t>
            </a:r>
          </a:p>
        </p:txBody>
      </p:sp>
      <p:sp>
        <p:nvSpPr>
          <p:cNvPr id="5" name="Slide Number Placeholder 4"/>
          <p:cNvSpPr>
            <a:spLocks noGrp="1"/>
          </p:cNvSpPr>
          <p:nvPr>
            <p:ph type="sldNum" sz="quarter" idx="10"/>
          </p:nvPr>
        </p:nvSpPr>
        <p:spPr/>
        <p:txBody>
          <a:bodyPr/>
          <a:lstStyle/>
          <a:p>
            <a:fld id="{7934E7AA-586C-4B13-A389-1429762DA247}" type="slidenum">
              <a:rPr lang="en-US" smtClean="0"/>
              <a:pPr/>
              <a:t>6</a:t>
            </a:fld>
            <a:endParaRPr lang="en-US" dirty="0"/>
          </a:p>
        </p:txBody>
      </p:sp>
    </p:spTree>
    <p:extLst>
      <p:ext uri="{BB962C8B-B14F-4D97-AF65-F5344CB8AC3E}">
        <p14:creationId xmlns:p14="http://schemas.microsoft.com/office/powerpoint/2010/main" val="17283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Proposition 98 Estimates </a:t>
            </a:r>
            <a:r>
              <a:rPr lang="en-US" sz="3600" i="1" dirty="0"/>
              <a:t>(Dollars In Millions)</a:t>
            </a:r>
          </a:p>
        </p:txBody>
      </p:sp>
      <p:sp>
        <p:nvSpPr>
          <p:cNvPr id="4" name="Slide Number Placeholder 3"/>
          <p:cNvSpPr>
            <a:spLocks noGrp="1"/>
          </p:cNvSpPr>
          <p:nvPr>
            <p:ph type="sldNum" sz="quarter" idx="10"/>
          </p:nvPr>
        </p:nvSpPr>
        <p:spPr/>
        <p:txBody>
          <a:bodyPr/>
          <a:lstStyle/>
          <a:p>
            <a:fld id="{7934E7AA-586C-4B13-A389-1429762DA247}" type="slidenum">
              <a:rPr lang="en-US" smtClean="0"/>
              <a:pPr/>
              <a:t>7</a:t>
            </a:fld>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04454598"/>
              </p:ext>
            </p:extLst>
          </p:nvPr>
        </p:nvGraphicFramePr>
        <p:xfrm>
          <a:off x="522514" y="1802673"/>
          <a:ext cx="11303725" cy="4541520"/>
        </p:xfrm>
        <a:graphic>
          <a:graphicData uri="http://schemas.openxmlformats.org/drawingml/2006/table">
            <a:tbl>
              <a:tblPr firstRow="1" bandRow="1">
                <a:tableStyleId>{5C22544A-7EE6-4342-B048-85BDC9FD1C3A}</a:tableStyleId>
              </a:tblPr>
              <a:tblGrid>
                <a:gridCol w="4144700">
                  <a:extLst>
                    <a:ext uri="{9D8B030D-6E8A-4147-A177-3AD203B41FA5}">
                      <a16:colId xmlns:a16="http://schemas.microsoft.com/office/drawing/2014/main" val="20000"/>
                    </a:ext>
                  </a:extLst>
                </a:gridCol>
                <a:gridCol w="1697225">
                  <a:extLst>
                    <a:ext uri="{9D8B030D-6E8A-4147-A177-3AD203B41FA5}">
                      <a16:colId xmlns:a16="http://schemas.microsoft.com/office/drawing/2014/main" val="20001"/>
                    </a:ext>
                  </a:extLst>
                </a:gridCol>
                <a:gridCol w="1480488">
                  <a:extLst>
                    <a:ext uri="{9D8B030D-6E8A-4147-A177-3AD203B41FA5}">
                      <a16:colId xmlns:a16="http://schemas.microsoft.com/office/drawing/2014/main" val="20002"/>
                    </a:ext>
                  </a:extLst>
                </a:gridCol>
                <a:gridCol w="1340442">
                  <a:extLst>
                    <a:ext uri="{9D8B030D-6E8A-4147-A177-3AD203B41FA5}">
                      <a16:colId xmlns:a16="http://schemas.microsoft.com/office/drawing/2014/main" val="20003"/>
                    </a:ext>
                  </a:extLst>
                </a:gridCol>
                <a:gridCol w="1320435">
                  <a:extLst>
                    <a:ext uri="{9D8B030D-6E8A-4147-A177-3AD203B41FA5}">
                      <a16:colId xmlns:a16="http://schemas.microsoft.com/office/drawing/2014/main" val="20004"/>
                    </a:ext>
                  </a:extLst>
                </a:gridCol>
                <a:gridCol w="1320435">
                  <a:extLst>
                    <a:ext uri="{9D8B030D-6E8A-4147-A177-3AD203B41FA5}">
                      <a16:colId xmlns:a16="http://schemas.microsoft.com/office/drawing/2014/main" val="20005"/>
                    </a:ext>
                  </a:extLst>
                </a:gridCol>
              </a:tblGrid>
              <a:tr h="673483">
                <a:tc>
                  <a:txBody>
                    <a:bodyPr/>
                    <a:lstStyle/>
                    <a:p>
                      <a:pPr algn="ctr" fontAlgn="b"/>
                      <a:r>
                        <a:rPr lang="en-US" sz="2400" b="1" u="none" strike="noStrike" dirty="0">
                          <a:effectLst/>
                        </a:rPr>
                        <a:t>Source</a:t>
                      </a:r>
                      <a:endParaRPr lang="en-US" sz="2400" b="1" i="0" u="none" strike="noStrike" dirty="0">
                        <a:solidFill>
                          <a:srgbClr val="FFFFFF"/>
                        </a:solidFill>
                        <a:effectLst/>
                        <a:latin typeface="Calibri"/>
                      </a:endParaRPr>
                    </a:p>
                  </a:txBody>
                  <a:tcPr marL="0" marR="0" marT="0" marB="0" anchor="b"/>
                </a:tc>
                <a:tc>
                  <a:txBody>
                    <a:bodyPr/>
                    <a:lstStyle/>
                    <a:p>
                      <a:pPr algn="ctr" fontAlgn="b"/>
                      <a:r>
                        <a:rPr lang="en-US" sz="2000" u="none" strike="noStrike" dirty="0">
                          <a:effectLst/>
                        </a:rPr>
                        <a:t>2018-19 Revised</a:t>
                      </a:r>
                      <a:endParaRPr lang="en-US" sz="2000" b="1" i="0" u="none" strike="noStrike" dirty="0">
                        <a:solidFill>
                          <a:srgbClr val="FFFFFF"/>
                        </a:solidFill>
                        <a:effectLst/>
                        <a:latin typeface="Calibri"/>
                      </a:endParaRPr>
                    </a:p>
                  </a:txBody>
                  <a:tcPr marL="0" marR="0" marT="0" marB="0" anchor="b"/>
                </a:tc>
                <a:tc>
                  <a:txBody>
                    <a:bodyPr/>
                    <a:lstStyle/>
                    <a:p>
                      <a:pPr algn="ctr" fontAlgn="b"/>
                      <a:r>
                        <a:rPr lang="en-US" sz="2000" u="none" strike="noStrike" dirty="0">
                          <a:effectLst/>
                        </a:rPr>
                        <a:t>2019-20 Revised</a:t>
                      </a:r>
                      <a:endParaRPr lang="en-US" sz="2000" b="1" i="0" u="none" strike="noStrike" dirty="0">
                        <a:solidFill>
                          <a:srgbClr val="FFFFFF"/>
                        </a:solidFill>
                        <a:effectLst/>
                        <a:latin typeface="Calibri"/>
                      </a:endParaRPr>
                    </a:p>
                  </a:txBody>
                  <a:tcPr marL="0" marR="0" marT="0" marB="0" anchor="b"/>
                </a:tc>
                <a:tc>
                  <a:txBody>
                    <a:bodyPr/>
                    <a:lstStyle/>
                    <a:p>
                      <a:pPr algn="ctr" fontAlgn="b"/>
                      <a:r>
                        <a:rPr lang="en-US" sz="2000" u="none" strike="noStrike" dirty="0">
                          <a:effectLst/>
                        </a:rPr>
                        <a:t>2020-21 Proposed</a:t>
                      </a:r>
                      <a:endParaRPr lang="en-US" sz="2000" b="1" i="0" u="none" strike="noStrike" dirty="0">
                        <a:solidFill>
                          <a:srgbClr val="FFFFFF"/>
                        </a:solidFill>
                        <a:effectLst/>
                        <a:latin typeface="Calibri"/>
                      </a:endParaRPr>
                    </a:p>
                  </a:txBody>
                  <a:tcPr marL="0" marR="0" marT="0" marB="0" anchor="b"/>
                </a:tc>
                <a:tc>
                  <a:txBody>
                    <a:bodyPr/>
                    <a:lstStyle/>
                    <a:p>
                      <a:pPr algn="ctr"/>
                      <a:r>
                        <a:rPr lang="en-US" sz="2000" dirty="0"/>
                        <a:t>Change (Amount)</a:t>
                      </a:r>
                    </a:p>
                  </a:txBody>
                  <a:tcPr/>
                </a:tc>
                <a:tc>
                  <a:txBody>
                    <a:bodyPr/>
                    <a:lstStyle/>
                    <a:p>
                      <a:pPr algn="ctr"/>
                      <a:r>
                        <a:rPr lang="en-US" sz="2000" dirty="0"/>
                        <a:t>Change</a:t>
                      </a:r>
                      <a:r>
                        <a:rPr lang="en-US" sz="2000" baseline="0" dirty="0"/>
                        <a:t> (Percent)</a:t>
                      </a:r>
                      <a:endParaRPr lang="en-US" sz="2000" dirty="0"/>
                    </a:p>
                  </a:txBody>
                  <a:tcPr/>
                </a:tc>
                <a:extLst>
                  <a:ext uri="{0D108BD9-81ED-4DB2-BD59-A6C34878D82A}">
                    <a16:rowId xmlns:a16="http://schemas.microsoft.com/office/drawing/2014/main" val="10000"/>
                  </a:ext>
                </a:extLst>
              </a:tr>
              <a:tr h="351382">
                <a:tc>
                  <a:txBody>
                    <a:bodyPr/>
                    <a:lstStyle/>
                    <a:p>
                      <a:pPr algn="l" fontAlgn="b"/>
                      <a:r>
                        <a:rPr lang="en-US" sz="2400" b="1" u="none" strike="noStrike" dirty="0">
                          <a:effectLst/>
                        </a:rPr>
                        <a:t>All Proposition 98 Programs</a:t>
                      </a:r>
                      <a:endParaRPr lang="en-US" sz="2400" b="1" i="0" u="none" strike="noStrike" dirty="0">
                        <a:solidFill>
                          <a:srgbClr val="000000"/>
                        </a:solidFill>
                        <a:effectLst/>
                        <a:latin typeface="Calibri"/>
                      </a:endParaRPr>
                    </a:p>
                  </a:txBody>
                  <a:tcPr marL="0" marR="0" marT="0" marB="0" anchor="b"/>
                </a:tc>
                <a:tc>
                  <a:txBody>
                    <a:bodyPr/>
                    <a:lstStyle/>
                    <a:p>
                      <a:pPr algn="ctr" fontAlgn="b"/>
                      <a:r>
                        <a:rPr lang="en-US" sz="2400" u="none" strike="noStrike" dirty="0">
                          <a:effectLst/>
                        </a:rPr>
                        <a:t> </a:t>
                      </a:r>
                      <a:endParaRPr lang="en-US" sz="2400" b="1" i="0" u="none" strike="noStrike" dirty="0">
                        <a:solidFill>
                          <a:srgbClr val="000000"/>
                        </a:solidFill>
                        <a:effectLst/>
                        <a:latin typeface="Calibri"/>
                      </a:endParaRPr>
                    </a:p>
                  </a:txBody>
                  <a:tcPr marL="0" marR="0" marT="0" marB="0" anchor="b"/>
                </a:tc>
                <a:tc>
                  <a:txBody>
                    <a:bodyPr/>
                    <a:lstStyle/>
                    <a:p>
                      <a:pPr algn="ctr" fontAlgn="b"/>
                      <a:r>
                        <a:rPr lang="en-US" sz="2400" u="none" strike="noStrike" dirty="0">
                          <a:effectLst/>
                        </a:rPr>
                        <a:t> </a:t>
                      </a:r>
                      <a:endParaRPr lang="en-US" sz="2400" b="1" i="0" u="none" strike="noStrike" dirty="0">
                        <a:solidFill>
                          <a:srgbClr val="000000"/>
                        </a:solidFill>
                        <a:effectLst/>
                        <a:latin typeface="Calibri"/>
                      </a:endParaRPr>
                    </a:p>
                  </a:txBody>
                  <a:tcPr marL="0" marR="0" marT="0" marB="0" anchor="b"/>
                </a:tc>
                <a:tc>
                  <a:txBody>
                    <a:bodyPr/>
                    <a:lstStyle/>
                    <a:p>
                      <a:pPr algn="ctr" fontAlgn="b"/>
                      <a:r>
                        <a:rPr lang="en-US" sz="2400" u="none" strike="noStrike" dirty="0">
                          <a:effectLst/>
                        </a:rPr>
                        <a:t> </a:t>
                      </a:r>
                      <a:endParaRPr lang="en-US" sz="2400" b="1" i="0" u="none" strike="noStrike" dirty="0">
                        <a:solidFill>
                          <a:srgbClr val="000000"/>
                        </a:solidFill>
                        <a:effectLst/>
                        <a:latin typeface="Calibri"/>
                      </a:endParaRPr>
                    </a:p>
                  </a:txBody>
                  <a:tcPr marL="0" marR="0" marT="0" marB="0" anchor="b"/>
                </a:tc>
                <a:tc>
                  <a:txBody>
                    <a:bodyPr/>
                    <a:lstStyle/>
                    <a:p>
                      <a:pPr algn="ctr" fontAlgn="b"/>
                      <a:r>
                        <a:rPr lang="en-US" sz="2400" u="none" strike="noStrike" dirty="0">
                          <a:effectLst/>
                        </a:rPr>
                        <a:t> </a:t>
                      </a:r>
                      <a:endParaRPr lang="en-US" sz="2400" b="1" i="0" u="none" strike="noStrike" dirty="0">
                        <a:solidFill>
                          <a:srgbClr val="000000"/>
                        </a:solidFill>
                        <a:effectLst/>
                        <a:latin typeface="Calibri"/>
                      </a:endParaRPr>
                    </a:p>
                  </a:txBody>
                  <a:tcPr marL="0" marR="0" marT="0" marB="0" anchor="b"/>
                </a:tc>
                <a:tc>
                  <a:txBody>
                    <a:bodyPr/>
                    <a:lstStyle/>
                    <a:p>
                      <a:pPr algn="ctr" fontAlgn="b"/>
                      <a:r>
                        <a:rPr lang="en-US" sz="2400" u="none" strike="noStrike" dirty="0">
                          <a:effectLst/>
                        </a:rPr>
                        <a:t> </a:t>
                      </a:r>
                      <a:endParaRPr lang="en-US" sz="2400" b="1"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val="10001"/>
                  </a:ext>
                </a:extLst>
              </a:tr>
              <a:tr h="351382">
                <a:tc>
                  <a:txBody>
                    <a:bodyPr/>
                    <a:lstStyle/>
                    <a:p>
                      <a:pPr algn="l" fontAlgn="b"/>
                      <a:r>
                        <a:rPr lang="en-US" sz="2400" u="none" strike="noStrike" dirty="0">
                          <a:effectLst/>
                        </a:rPr>
                        <a:t>General Fund</a:t>
                      </a:r>
                      <a:endParaRPr lang="en-US" sz="2400" b="0" i="0" u="none" strike="noStrike" dirty="0">
                        <a:solidFill>
                          <a:srgbClr val="000000"/>
                        </a:solidFill>
                        <a:effectLst/>
                        <a:latin typeface="Calibri"/>
                      </a:endParaRP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$54,506</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$56,405</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$57,573</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$1,168</a:t>
                      </a:r>
                    </a:p>
                  </a:txBody>
                  <a:tcPr marL="0" marR="0" marT="0" marB="0" anchor="b"/>
                </a:tc>
                <a:tc>
                  <a:txBody>
                    <a:bodyPr/>
                    <a:lstStyle/>
                    <a:p>
                      <a:pPr marL="0" algn="ctr" defTabSz="914400" rtl="0" eaLnBrk="1" fontAlgn="b" latinLnBrk="0" hangingPunct="1"/>
                      <a:r>
                        <a:rPr lang="en-US" sz="2400" u="none" strike="noStrike" kern="1200" dirty="0">
                          <a:solidFill>
                            <a:schemeClr val="dk1"/>
                          </a:solidFill>
                          <a:effectLst/>
                          <a:latin typeface="+mn-lt"/>
                          <a:ea typeface="+mn-ea"/>
                          <a:cs typeface="+mn-cs"/>
                        </a:rPr>
                        <a:t>2%</a:t>
                      </a:r>
                    </a:p>
                  </a:txBody>
                  <a:tcPr marL="0" marR="0" marT="0" marB="0" anchor="b"/>
                </a:tc>
                <a:extLst>
                  <a:ext uri="{0D108BD9-81ED-4DB2-BD59-A6C34878D82A}">
                    <a16:rowId xmlns:a16="http://schemas.microsoft.com/office/drawing/2014/main" val="10002"/>
                  </a:ext>
                </a:extLst>
              </a:tr>
              <a:tr h="351382">
                <a:tc>
                  <a:txBody>
                    <a:bodyPr/>
                    <a:lstStyle/>
                    <a:p>
                      <a:pPr algn="l" fontAlgn="b"/>
                      <a:r>
                        <a:rPr lang="en-US" sz="2400" u="none" strike="noStrike" dirty="0">
                          <a:effectLst/>
                        </a:rPr>
                        <a:t>Local Property Tax</a:t>
                      </a:r>
                      <a:endParaRPr lang="en-US" sz="2400" b="0" i="0" u="none" strike="noStrike" dirty="0">
                        <a:solidFill>
                          <a:srgbClr val="000000"/>
                        </a:solidFill>
                        <a:effectLst/>
                        <a:latin typeface="Calibri"/>
                      </a:endParaRP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23,942</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25,168</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26,475</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1,307</a:t>
                      </a:r>
                    </a:p>
                  </a:txBody>
                  <a:tcPr marL="0" marR="0" marT="0" marB="0" anchor="b"/>
                </a:tc>
                <a:tc>
                  <a:txBody>
                    <a:bodyPr/>
                    <a:lstStyle/>
                    <a:p>
                      <a:pPr marL="0" algn="ctr" defTabSz="914400" rtl="0" eaLnBrk="1" fontAlgn="b" latinLnBrk="0" hangingPunct="1"/>
                      <a:r>
                        <a:rPr lang="en-US" sz="2400" u="none" strike="noStrike" kern="1200" dirty="0">
                          <a:solidFill>
                            <a:schemeClr val="dk1"/>
                          </a:solidFill>
                          <a:effectLst/>
                          <a:latin typeface="+mn-lt"/>
                          <a:ea typeface="+mn-ea"/>
                          <a:cs typeface="+mn-cs"/>
                        </a:rPr>
                        <a:t>5%</a:t>
                      </a:r>
                    </a:p>
                  </a:txBody>
                  <a:tcPr marL="0" marR="0" marT="0" marB="0" anchor="b"/>
                </a:tc>
                <a:extLst>
                  <a:ext uri="{0D108BD9-81ED-4DB2-BD59-A6C34878D82A}">
                    <a16:rowId xmlns:a16="http://schemas.microsoft.com/office/drawing/2014/main" val="10003"/>
                  </a:ext>
                </a:extLst>
              </a:tr>
              <a:tr h="351382">
                <a:tc>
                  <a:txBody>
                    <a:bodyPr/>
                    <a:lstStyle/>
                    <a:p>
                      <a:pPr algn="l" fontAlgn="b"/>
                      <a:r>
                        <a:rPr lang="en-US" sz="2400" u="none" strike="noStrike" dirty="0">
                          <a:effectLst/>
                        </a:rPr>
                        <a:t>Totals</a:t>
                      </a:r>
                      <a:endParaRPr lang="en-US" sz="2400" b="1" i="0" u="none" strike="noStrike" dirty="0">
                        <a:solidFill>
                          <a:srgbClr val="000000"/>
                        </a:solidFill>
                        <a:effectLst/>
                        <a:latin typeface="Calibri"/>
                      </a:endParaRP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$78,448</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$81,573</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$84,048</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$2,475</a:t>
                      </a:r>
                    </a:p>
                  </a:txBody>
                  <a:tcPr marL="0" marR="0" marT="0" marB="0" anchor="b"/>
                </a:tc>
                <a:tc>
                  <a:txBody>
                    <a:bodyPr/>
                    <a:lstStyle/>
                    <a:p>
                      <a:pPr marL="0" algn="ctr" defTabSz="914400" rtl="0" eaLnBrk="1" fontAlgn="b" latinLnBrk="0" hangingPunct="1"/>
                      <a:r>
                        <a:rPr lang="en-US" sz="2400" u="none" strike="noStrike" kern="1200" dirty="0">
                          <a:solidFill>
                            <a:schemeClr val="dk1"/>
                          </a:solidFill>
                          <a:effectLst/>
                          <a:latin typeface="+mn-lt"/>
                          <a:ea typeface="+mn-ea"/>
                          <a:cs typeface="+mn-cs"/>
                        </a:rPr>
                        <a:t>3%</a:t>
                      </a:r>
                    </a:p>
                  </a:txBody>
                  <a:tcPr marL="0" marR="0" marT="0" marB="0" anchor="b"/>
                </a:tc>
                <a:extLst>
                  <a:ext uri="{0D108BD9-81ED-4DB2-BD59-A6C34878D82A}">
                    <a16:rowId xmlns:a16="http://schemas.microsoft.com/office/drawing/2014/main" val="10004"/>
                  </a:ext>
                </a:extLst>
              </a:tr>
              <a:tr h="351382">
                <a:tc>
                  <a:txBody>
                    <a:bodyPr/>
                    <a:lstStyle/>
                    <a:p>
                      <a:pPr algn="l" fontAlgn="b"/>
                      <a:r>
                        <a:rPr lang="en-US" sz="2400" b="1" u="none" strike="noStrike" dirty="0">
                          <a:effectLst/>
                        </a:rPr>
                        <a:t>Community Colleges Only</a:t>
                      </a:r>
                      <a:endParaRPr lang="en-US" sz="2400" b="1" i="0" u="none" strike="noStrike" dirty="0">
                        <a:solidFill>
                          <a:srgbClr val="000000"/>
                        </a:solidFill>
                        <a:effectLst/>
                        <a:latin typeface="Calibri"/>
                      </a:endParaRPr>
                    </a:p>
                  </a:txBody>
                  <a:tcPr marL="0" marR="0" marT="0" marB="0" anchor="b"/>
                </a:tc>
                <a:tc>
                  <a:txBody>
                    <a:bodyPr/>
                    <a:lstStyle/>
                    <a:p>
                      <a:pPr algn="ctr" fontAlgn="b"/>
                      <a:r>
                        <a:rPr lang="en-US" sz="2400" u="none" strike="noStrike" dirty="0">
                          <a:effectLst/>
                        </a:rPr>
                        <a:t> </a:t>
                      </a:r>
                      <a:endParaRPr lang="en-US" sz="2400" b="1" i="0" u="none" strike="noStrike" dirty="0">
                        <a:solidFill>
                          <a:srgbClr val="000000"/>
                        </a:solidFill>
                        <a:effectLst/>
                        <a:latin typeface="Calibri"/>
                      </a:endParaRPr>
                    </a:p>
                  </a:txBody>
                  <a:tcPr marL="0" marR="0" marT="0" marB="0" anchor="b"/>
                </a:tc>
                <a:tc>
                  <a:txBody>
                    <a:bodyPr/>
                    <a:lstStyle/>
                    <a:p>
                      <a:pPr algn="ctr" fontAlgn="b"/>
                      <a:r>
                        <a:rPr lang="en-US" sz="2400" u="none" strike="noStrike" dirty="0">
                          <a:effectLst/>
                        </a:rPr>
                        <a:t> </a:t>
                      </a:r>
                      <a:endParaRPr lang="en-US" sz="2400" b="1" i="0" u="none" strike="noStrike" dirty="0">
                        <a:solidFill>
                          <a:srgbClr val="000000"/>
                        </a:solidFill>
                        <a:effectLst/>
                        <a:latin typeface="Calibri"/>
                      </a:endParaRPr>
                    </a:p>
                  </a:txBody>
                  <a:tcPr marL="0" marR="0" marT="0" marB="0" anchor="b"/>
                </a:tc>
                <a:tc>
                  <a:txBody>
                    <a:bodyPr/>
                    <a:lstStyle/>
                    <a:p>
                      <a:pPr algn="ctr" fontAlgn="b"/>
                      <a:r>
                        <a:rPr lang="en-US" sz="2400" u="none" strike="noStrike" dirty="0">
                          <a:effectLst/>
                        </a:rPr>
                        <a:t> </a:t>
                      </a:r>
                      <a:endParaRPr lang="en-US" sz="2400" b="1" i="0" u="none" strike="noStrike" dirty="0">
                        <a:solidFill>
                          <a:srgbClr val="000000"/>
                        </a:solidFill>
                        <a:effectLst/>
                        <a:latin typeface="Calibri"/>
                      </a:endParaRPr>
                    </a:p>
                  </a:txBody>
                  <a:tcPr marL="0" marR="0" marT="0" marB="0" anchor="b"/>
                </a:tc>
                <a:tc>
                  <a:txBody>
                    <a:bodyPr/>
                    <a:lstStyle/>
                    <a:p>
                      <a:pPr algn="ctr" fontAlgn="b"/>
                      <a:r>
                        <a:rPr lang="en-US" sz="2400" u="none" strike="noStrike" dirty="0">
                          <a:effectLst/>
                        </a:rPr>
                        <a:t> </a:t>
                      </a:r>
                      <a:endParaRPr lang="en-US" sz="2400" b="1" i="0" u="none" strike="noStrike" dirty="0">
                        <a:solidFill>
                          <a:srgbClr val="000000"/>
                        </a:solidFill>
                        <a:effectLst/>
                        <a:latin typeface="Calibri"/>
                      </a:endParaRPr>
                    </a:p>
                  </a:txBody>
                  <a:tcPr marL="0" marR="0" marT="0" marB="0" anchor="b"/>
                </a:tc>
                <a:tc>
                  <a:txBody>
                    <a:bodyPr/>
                    <a:lstStyle/>
                    <a:p>
                      <a:pPr algn="ctr" fontAlgn="b"/>
                      <a:r>
                        <a:rPr lang="en-US" sz="2400" u="none" strike="noStrike" dirty="0">
                          <a:effectLst/>
                        </a:rPr>
                        <a:t> </a:t>
                      </a:r>
                      <a:endParaRPr lang="en-US" sz="2400" b="1" i="0" u="none" strike="noStrike" dirty="0">
                        <a:solidFill>
                          <a:srgbClr val="000000"/>
                        </a:solidFill>
                        <a:effectLst/>
                        <a:latin typeface="Calibri"/>
                      </a:endParaRPr>
                    </a:p>
                  </a:txBody>
                  <a:tcPr marL="0" marR="0" marT="0" marB="0" anchor="b"/>
                </a:tc>
                <a:extLst>
                  <a:ext uri="{0D108BD9-81ED-4DB2-BD59-A6C34878D82A}">
                    <a16:rowId xmlns:a16="http://schemas.microsoft.com/office/drawing/2014/main" val="10005"/>
                  </a:ext>
                </a:extLst>
              </a:tr>
              <a:tr h="351382">
                <a:tc>
                  <a:txBody>
                    <a:bodyPr/>
                    <a:lstStyle/>
                    <a:p>
                      <a:pPr algn="l" fontAlgn="b"/>
                      <a:r>
                        <a:rPr lang="en-US" sz="2400" u="none" strike="noStrike" dirty="0">
                          <a:effectLst/>
                        </a:rPr>
                        <a:t>General Fund</a:t>
                      </a:r>
                      <a:endParaRPr lang="en-US" sz="2400" b="0" i="0" u="none" strike="noStrike" dirty="0">
                        <a:solidFill>
                          <a:srgbClr val="333333"/>
                        </a:solidFill>
                        <a:effectLst/>
                        <a:latin typeface="Calibri"/>
                      </a:endParaRP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$5,426</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$5,516</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$5,652</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$136</a:t>
                      </a:r>
                    </a:p>
                  </a:txBody>
                  <a:tcPr marL="0" marR="0" marT="0" marB="0" anchor="b"/>
                </a:tc>
                <a:tc>
                  <a:txBody>
                    <a:bodyPr/>
                    <a:lstStyle/>
                    <a:p>
                      <a:pPr marL="0" algn="ctr" defTabSz="914400" rtl="0" eaLnBrk="1" fontAlgn="b" latinLnBrk="0" hangingPunct="1"/>
                      <a:r>
                        <a:rPr lang="en-US" sz="2400" u="none" strike="noStrike" kern="1200" dirty="0">
                          <a:solidFill>
                            <a:schemeClr val="dk1"/>
                          </a:solidFill>
                          <a:effectLst/>
                          <a:latin typeface="+mn-lt"/>
                          <a:ea typeface="+mn-ea"/>
                          <a:cs typeface="+mn-cs"/>
                        </a:rPr>
                        <a:t>2%</a:t>
                      </a:r>
                    </a:p>
                  </a:txBody>
                  <a:tcPr marL="0" marR="0" marT="0" marB="0" anchor="b"/>
                </a:tc>
                <a:extLst>
                  <a:ext uri="{0D108BD9-81ED-4DB2-BD59-A6C34878D82A}">
                    <a16:rowId xmlns:a16="http://schemas.microsoft.com/office/drawing/2014/main" val="10006"/>
                  </a:ext>
                </a:extLst>
              </a:tr>
              <a:tr h="351382">
                <a:tc>
                  <a:txBody>
                    <a:bodyPr/>
                    <a:lstStyle/>
                    <a:p>
                      <a:pPr algn="l" fontAlgn="b"/>
                      <a:r>
                        <a:rPr lang="en-US" sz="2400" u="none" strike="noStrike" dirty="0">
                          <a:effectLst/>
                        </a:rPr>
                        <a:t>Local Property Tax</a:t>
                      </a:r>
                      <a:endParaRPr lang="en-US" sz="2400" b="0" i="0" u="none" strike="noStrike" dirty="0">
                        <a:solidFill>
                          <a:srgbClr val="333333"/>
                        </a:solidFill>
                        <a:effectLst/>
                        <a:latin typeface="Calibri"/>
                      </a:endParaRP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3,077</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3,254</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3,435</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181</a:t>
                      </a:r>
                    </a:p>
                  </a:txBody>
                  <a:tcPr marL="0" marR="0" marT="0" marB="0" anchor="b"/>
                </a:tc>
                <a:tc>
                  <a:txBody>
                    <a:bodyPr/>
                    <a:lstStyle/>
                    <a:p>
                      <a:pPr marL="0" algn="ctr" defTabSz="914400" rtl="0" eaLnBrk="1" fontAlgn="b" latinLnBrk="0" hangingPunct="1"/>
                      <a:r>
                        <a:rPr lang="en-US" sz="2400" u="none" strike="noStrike" kern="1200" dirty="0">
                          <a:solidFill>
                            <a:schemeClr val="dk1"/>
                          </a:solidFill>
                          <a:effectLst/>
                          <a:latin typeface="+mn-lt"/>
                          <a:ea typeface="+mn-ea"/>
                          <a:cs typeface="+mn-cs"/>
                        </a:rPr>
                        <a:t>6%</a:t>
                      </a:r>
                    </a:p>
                  </a:txBody>
                  <a:tcPr marL="0" marR="0" marT="0" marB="0" anchor="b"/>
                </a:tc>
                <a:extLst>
                  <a:ext uri="{0D108BD9-81ED-4DB2-BD59-A6C34878D82A}">
                    <a16:rowId xmlns:a16="http://schemas.microsoft.com/office/drawing/2014/main" val="10007"/>
                  </a:ext>
                </a:extLst>
              </a:tr>
              <a:tr h="351382">
                <a:tc>
                  <a:txBody>
                    <a:bodyPr/>
                    <a:lstStyle/>
                    <a:p>
                      <a:pPr algn="l" fontAlgn="b"/>
                      <a:r>
                        <a:rPr lang="en-US" sz="2400" u="none" strike="noStrike" dirty="0">
                          <a:effectLst/>
                        </a:rPr>
                        <a:t>Totals</a:t>
                      </a:r>
                      <a:endParaRPr lang="en-US" sz="2400" b="1" i="0" u="none" strike="noStrike" dirty="0">
                        <a:solidFill>
                          <a:srgbClr val="333333"/>
                        </a:solidFill>
                        <a:effectLst/>
                        <a:latin typeface="Calibri"/>
                      </a:endParaRP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$8,503</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$8,770</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$9,088</a:t>
                      </a:r>
                    </a:p>
                  </a:txBody>
                  <a:tcPr marL="0" marR="0" marT="0" marB="0" anchor="b"/>
                </a:tc>
                <a:tc>
                  <a:txBody>
                    <a:bodyPr/>
                    <a:lstStyle/>
                    <a:p>
                      <a:pPr marL="0" algn="r" defTabSz="914400" rtl="0" eaLnBrk="1" fontAlgn="b" latinLnBrk="0" hangingPunct="1"/>
                      <a:r>
                        <a:rPr lang="en-US" sz="2400" u="none" strike="noStrike" kern="1200" dirty="0">
                          <a:solidFill>
                            <a:schemeClr val="dk1"/>
                          </a:solidFill>
                          <a:effectLst/>
                          <a:latin typeface="+mn-lt"/>
                          <a:ea typeface="+mn-ea"/>
                          <a:cs typeface="+mn-cs"/>
                        </a:rPr>
                        <a:t>$318</a:t>
                      </a:r>
                    </a:p>
                  </a:txBody>
                  <a:tcPr marL="0" marR="0" marT="0" marB="0" anchor="b"/>
                </a:tc>
                <a:tc>
                  <a:txBody>
                    <a:bodyPr/>
                    <a:lstStyle/>
                    <a:p>
                      <a:pPr marL="0" algn="ctr" defTabSz="914400" rtl="0" eaLnBrk="1" fontAlgn="b" latinLnBrk="0" hangingPunct="1"/>
                      <a:r>
                        <a:rPr lang="en-US" sz="2400" u="none" strike="noStrike" kern="1200" dirty="0">
                          <a:solidFill>
                            <a:schemeClr val="dk1"/>
                          </a:solidFill>
                          <a:effectLst/>
                          <a:latin typeface="+mn-lt"/>
                          <a:ea typeface="+mn-ea"/>
                          <a:cs typeface="+mn-cs"/>
                        </a:rPr>
                        <a:t>4%</a:t>
                      </a:r>
                    </a:p>
                  </a:txBody>
                  <a:tcPr marL="0" marR="0" marT="0" marB="0" anchor="b"/>
                </a:tc>
                <a:extLst>
                  <a:ext uri="{0D108BD9-81ED-4DB2-BD59-A6C34878D82A}">
                    <a16:rowId xmlns:a16="http://schemas.microsoft.com/office/drawing/2014/main" val="10008"/>
                  </a:ext>
                </a:extLst>
              </a:tr>
              <a:tr h="878456">
                <a:tc gridSpan="6">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000" b="1" dirty="0"/>
                        <a:t>Note: </a:t>
                      </a:r>
                      <a:r>
                        <a:rPr lang="en-US" sz="2000" b="0" dirty="0"/>
                        <a:t>Prior to calculating the CCC share of Proposition 98 funding, funding for the Adult Education, Adults in Correctional Facilities, and K-12 Strong Workforce programs ,and transfers to the PSSSA</a:t>
                      </a:r>
                      <a:r>
                        <a:rPr lang="en-US" sz="2000" b="0" baseline="0" dirty="0"/>
                        <a:t> </a:t>
                      </a:r>
                      <a:r>
                        <a:rPr lang="en-US" sz="2000" b="0" dirty="0"/>
                        <a:t>($794 million, $1.337 billion, and $805 million in the prior, current, and budget years, respectively), are excluded from the total. </a:t>
                      </a:r>
                      <a:endParaRPr lang="en-US" sz="2000" b="1" i="0" u="none" strike="noStrike" dirty="0">
                        <a:solidFill>
                          <a:srgbClr val="333333"/>
                        </a:solidFill>
                        <a:effectLst/>
                        <a:latin typeface="Calibri"/>
                      </a:endParaRPr>
                    </a:p>
                  </a:txBody>
                  <a:tcPr marL="0" marR="0" marT="0" marB="0" anchor="b"/>
                </a:tc>
                <a:tc hMerge="1">
                  <a:txBody>
                    <a:bodyPr/>
                    <a:lstStyle/>
                    <a:p>
                      <a:pPr algn="r" fontAlgn="b"/>
                      <a:endParaRPr lang="en-US" sz="2400" b="1" i="0" u="none" strike="noStrike" dirty="0">
                        <a:solidFill>
                          <a:srgbClr val="333333"/>
                        </a:solidFill>
                        <a:effectLst/>
                        <a:latin typeface="Calibri"/>
                      </a:endParaRPr>
                    </a:p>
                  </a:txBody>
                  <a:tcPr marL="0" marR="0" marT="0" marB="0" anchor="b"/>
                </a:tc>
                <a:tc hMerge="1">
                  <a:txBody>
                    <a:bodyPr/>
                    <a:lstStyle/>
                    <a:p>
                      <a:pPr algn="r" fontAlgn="b"/>
                      <a:endParaRPr lang="en-US" sz="2400" b="1" i="0" u="none" strike="noStrike" dirty="0">
                        <a:solidFill>
                          <a:srgbClr val="333333"/>
                        </a:solidFill>
                        <a:effectLst/>
                        <a:latin typeface="Calibri"/>
                      </a:endParaRPr>
                    </a:p>
                  </a:txBody>
                  <a:tcPr marL="0" marR="0" marT="0" marB="0" anchor="b"/>
                </a:tc>
                <a:tc hMerge="1">
                  <a:txBody>
                    <a:bodyPr/>
                    <a:lstStyle/>
                    <a:p>
                      <a:pPr algn="r" fontAlgn="b"/>
                      <a:endParaRPr lang="en-US" sz="2400" b="1" i="0" u="none" strike="noStrike" dirty="0">
                        <a:solidFill>
                          <a:srgbClr val="333333"/>
                        </a:solidFill>
                        <a:effectLst/>
                        <a:latin typeface="Calibri"/>
                      </a:endParaRPr>
                    </a:p>
                  </a:txBody>
                  <a:tcPr marL="0" marR="0" marT="0" marB="0" anchor="b"/>
                </a:tc>
                <a:tc hMerge="1">
                  <a:txBody>
                    <a:bodyPr/>
                    <a:lstStyle/>
                    <a:p>
                      <a:pPr algn="r" fontAlgn="b"/>
                      <a:endParaRPr lang="en-US" sz="2400" b="1" i="0" u="none" strike="noStrike" dirty="0">
                        <a:solidFill>
                          <a:srgbClr val="333333"/>
                        </a:solidFill>
                        <a:effectLst/>
                        <a:latin typeface="Calibri"/>
                      </a:endParaRPr>
                    </a:p>
                  </a:txBody>
                  <a:tcPr marL="0" marR="0" marT="0" marB="0" anchor="b"/>
                </a:tc>
                <a:tc hMerge="1">
                  <a:txBody>
                    <a:bodyPr/>
                    <a:lstStyle/>
                    <a:p>
                      <a:pPr algn="ctr" fontAlgn="b"/>
                      <a:endParaRPr lang="en-US" sz="2400" b="1" i="0" u="none" strike="noStrike" dirty="0">
                        <a:solidFill>
                          <a:srgbClr val="333333"/>
                        </a:solidFill>
                        <a:effectLst/>
                        <a:latin typeface="Calibri"/>
                      </a:endParaRPr>
                    </a:p>
                  </a:txBody>
                  <a:tcPr marL="0" marR="0" marT="0" marB="0" anchor="b"/>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1226517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613066" cy="1325563"/>
          </a:xfrm>
        </p:spPr>
        <p:txBody>
          <a:bodyPr/>
          <a:lstStyle/>
          <a:p>
            <a:r>
              <a:rPr lang="en-US" dirty="0"/>
              <a:t>CCC Apportionments</a:t>
            </a:r>
          </a:p>
        </p:txBody>
      </p:sp>
      <p:sp>
        <p:nvSpPr>
          <p:cNvPr id="3" name="Content Placeholder 2"/>
          <p:cNvSpPr>
            <a:spLocks noGrp="1"/>
          </p:cNvSpPr>
          <p:nvPr>
            <p:ph idx="1"/>
          </p:nvPr>
        </p:nvSpPr>
        <p:spPr>
          <a:xfrm>
            <a:off x="838200" y="1825625"/>
            <a:ext cx="10515600" cy="3654512"/>
          </a:xfrm>
        </p:spPr>
        <p:txBody>
          <a:bodyPr>
            <a:normAutofit/>
          </a:bodyPr>
          <a:lstStyle/>
          <a:p>
            <a:r>
              <a:rPr lang="en-US" dirty="0"/>
              <a:t>No changes to Student Centered Funding Formula at this time</a:t>
            </a:r>
          </a:p>
          <a:p>
            <a:r>
              <a:rPr lang="en-US" dirty="0"/>
              <a:t>Administration supports Formula Oversight Committee recommendation  to include a metric reflecting first-generation college students within the formula in the future, after data for the new metric is available</a:t>
            </a:r>
          </a:p>
          <a:p>
            <a:r>
              <a:rPr lang="en-US" dirty="0"/>
              <a:t>Chancellor’s Office will publish preliminary formula funding rates in mid-February</a:t>
            </a:r>
          </a:p>
        </p:txBody>
      </p:sp>
      <p:sp>
        <p:nvSpPr>
          <p:cNvPr id="4" name="Slide Number Placeholder 3"/>
          <p:cNvSpPr>
            <a:spLocks noGrp="1"/>
          </p:cNvSpPr>
          <p:nvPr>
            <p:ph type="sldNum" sz="quarter" idx="10"/>
          </p:nvPr>
        </p:nvSpPr>
        <p:spPr/>
        <p:txBody>
          <a:bodyPr/>
          <a:lstStyle/>
          <a:p>
            <a:fld id="{7934E7AA-586C-4B13-A389-1429762DA247}" type="slidenum">
              <a:rPr lang="en-US" smtClean="0"/>
              <a:pPr/>
              <a:t>8</a:t>
            </a:fld>
            <a:endParaRPr lang="en-US" dirty="0"/>
          </a:p>
        </p:txBody>
      </p:sp>
    </p:spTree>
    <p:extLst>
      <p:ext uri="{BB962C8B-B14F-4D97-AF65-F5344CB8AC3E}">
        <p14:creationId xmlns:p14="http://schemas.microsoft.com/office/powerpoint/2010/main" val="13024260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71636-1949-9947-A89C-FBE0C08E9245}"/>
              </a:ext>
            </a:extLst>
          </p:cNvPr>
          <p:cNvSpPr>
            <a:spLocks noGrp="1"/>
          </p:cNvSpPr>
          <p:nvPr>
            <p:ph type="title"/>
          </p:nvPr>
        </p:nvSpPr>
        <p:spPr/>
        <p:txBody>
          <a:bodyPr/>
          <a:lstStyle/>
          <a:p>
            <a:r>
              <a:rPr lang="en-US" dirty="0"/>
              <a:t>Proposed Local Assistance Adjustments</a:t>
            </a:r>
          </a:p>
        </p:txBody>
      </p:sp>
      <p:graphicFrame>
        <p:nvGraphicFramePr>
          <p:cNvPr id="5" name="Content Placeholder 4">
            <a:extLst>
              <a:ext uri="{FF2B5EF4-FFF2-40B4-BE49-F238E27FC236}">
                <a16:creationId xmlns:a16="http://schemas.microsoft.com/office/drawing/2014/main" id="{41599164-0560-D140-82EB-7FC01FB1EF38}"/>
              </a:ext>
            </a:extLst>
          </p:cNvPr>
          <p:cNvGraphicFramePr>
            <a:graphicFrameLocks noGrp="1"/>
          </p:cNvGraphicFramePr>
          <p:nvPr>
            <p:ph idx="1"/>
            <p:extLst>
              <p:ext uri="{D42A27DB-BD31-4B8C-83A1-F6EECF244321}">
                <p14:modId xmlns:p14="http://schemas.microsoft.com/office/powerpoint/2010/main" val="3821706641"/>
              </p:ext>
            </p:extLst>
          </p:nvPr>
        </p:nvGraphicFramePr>
        <p:xfrm>
          <a:off x="1127760" y="1786037"/>
          <a:ext cx="9997440" cy="4785360"/>
        </p:xfrm>
        <a:graphic>
          <a:graphicData uri="http://schemas.openxmlformats.org/drawingml/2006/table">
            <a:tbl>
              <a:tblPr firstRow="1" bandRow="1">
                <a:tableStyleId>{5C22544A-7EE6-4342-B048-85BDC9FD1C3A}</a:tableStyleId>
              </a:tblPr>
              <a:tblGrid>
                <a:gridCol w="5998464">
                  <a:extLst>
                    <a:ext uri="{9D8B030D-6E8A-4147-A177-3AD203B41FA5}">
                      <a16:colId xmlns:a16="http://schemas.microsoft.com/office/drawing/2014/main" val="3781678504"/>
                    </a:ext>
                  </a:extLst>
                </a:gridCol>
                <a:gridCol w="1999488">
                  <a:extLst>
                    <a:ext uri="{9D8B030D-6E8A-4147-A177-3AD203B41FA5}">
                      <a16:colId xmlns:a16="http://schemas.microsoft.com/office/drawing/2014/main" val="2170243747"/>
                    </a:ext>
                  </a:extLst>
                </a:gridCol>
                <a:gridCol w="1999488">
                  <a:extLst>
                    <a:ext uri="{9D8B030D-6E8A-4147-A177-3AD203B41FA5}">
                      <a16:colId xmlns:a16="http://schemas.microsoft.com/office/drawing/2014/main" val="1327060527"/>
                    </a:ext>
                  </a:extLst>
                </a:gridCol>
              </a:tblGrid>
              <a:tr h="682328">
                <a:tc>
                  <a:txBody>
                    <a:bodyPr/>
                    <a:lstStyle/>
                    <a:p>
                      <a:r>
                        <a:rPr lang="en-US" sz="2000" dirty="0"/>
                        <a:t>2020-21 Policy Adjustments in CCC Spending -- Ongoing</a:t>
                      </a:r>
                    </a:p>
                  </a:txBody>
                  <a:tcPr anchor="b"/>
                </a:tc>
                <a:tc>
                  <a:txBody>
                    <a:bodyPr/>
                    <a:lstStyle/>
                    <a:p>
                      <a:pPr algn="r"/>
                      <a:r>
                        <a:rPr lang="en-US" sz="2000" b="0" i="1" dirty="0"/>
                        <a:t>In Millions</a:t>
                      </a:r>
                    </a:p>
                  </a:txBody>
                  <a:tcPr anchor="b"/>
                </a:tc>
                <a:tc>
                  <a:txBody>
                    <a:bodyPr/>
                    <a:lstStyle/>
                    <a:p>
                      <a:pPr algn="r"/>
                      <a:r>
                        <a:rPr lang="en-US" sz="2000" b="0" i="1" dirty="0"/>
                        <a:t>Rough Estimate of PCC Share</a:t>
                      </a:r>
                    </a:p>
                  </a:txBody>
                  <a:tcPr anchor="b"/>
                </a:tc>
                <a:extLst>
                  <a:ext uri="{0D108BD9-81ED-4DB2-BD59-A6C34878D82A}">
                    <a16:rowId xmlns:a16="http://schemas.microsoft.com/office/drawing/2014/main" val="3604830129"/>
                  </a:ext>
                </a:extLst>
              </a:tr>
              <a:tr h="70073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Provide 2.29% COLA for Student Centered Funding Formula</a:t>
                      </a:r>
                      <a:r>
                        <a:rPr lang="en-US" sz="2000" baseline="0" dirty="0"/>
                        <a:t> and certain categorical programs</a:t>
                      </a:r>
                      <a:endParaRPr lang="en-US" sz="2000" dirty="0"/>
                    </a:p>
                  </a:txBody>
                  <a:tcPr/>
                </a:tc>
                <a:tc>
                  <a:txBody>
                    <a:bodyPr/>
                    <a:lstStyle/>
                    <a:p>
                      <a:pPr algn="r"/>
                      <a:r>
                        <a:rPr lang="en-US" sz="2000" dirty="0"/>
                        <a:t>$176.4</a:t>
                      </a:r>
                    </a:p>
                  </a:txBody>
                  <a:tcPr anchor="ctr"/>
                </a:tc>
                <a:tc>
                  <a:txBody>
                    <a:bodyPr/>
                    <a:lstStyle/>
                    <a:p>
                      <a:pPr algn="r"/>
                      <a:r>
                        <a:rPr lang="en-US" sz="2000" dirty="0"/>
                        <a:t>$3.5</a:t>
                      </a:r>
                    </a:p>
                  </a:txBody>
                  <a:tcPr anchor="ctr"/>
                </a:tc>
                <a:extLst>
                  <a:ext uri="{0D108BD9-81ED-4DB2-BD59-A6C34878D82A}">
                    <a16:rowId xmlns:a16="http://schemas.microsoft.com/office/drawing/2014/main" val="3388561294"/>
                  </a:ext>
                </a:extLst>
              </a:tr>
              <a:tr h="3856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Fund 0.5% enrollment growth</a:t>
                      </a:r>
                    </a:p>
                  </a:txBody>
                  <a:tcPr/>
                </a:tc>
                <a:tc>
                  <a:txBody>
                    <a:bodyPr/>
                    <a:lstStyle/>
                    <a:p>
                      <a:pPr algn="r"/>
                      <a:r>
                        <a:rPr lang="en-US" sz="2000" dirty="0"/>
                        <a:t>31.9</a:t>
                      </a:r>
                    </a:p>
                  </a:txBody>
                  <a:tcPr/>
                </a:tc>
                <a:tc>
                  <a:txBody>
                    <a:bodyPr/>
                    <a:lstStyle/>
                    <a:p>
                      <a:pPr algn="r"/>
                      <a:r>
                        <a:rPr lang="en-US" sz="2000" dirty="0"/>
                        <a:t>0</a:t>
                      </a:r>
                    </a:p>
                  </a:txBody>
                  <a:tcPr/>
                </a:tc>
                <a:extLst>
                  <a:ext uri="{0D108BD9-81ED-4DB2-BD59-A6C34878D82A}">
                    <a16:rowId xmlns:a16="http://schemas.microsoft.com/office/drawing/2014/main" val="10002"/>
                  </a:ext>
                </a:extLst>
              </a:tr>
              <a:tr h="369805">
                <a:tc>
                  <a:txBody>
                    <a:bodyPr/>
                    <a:lstStyle/>
                    <a:p>
                      <a:r>
                        <a:rPr lang="en-US" sz="2000" dirty="0"/>
                        <a:t>Provide</a:t>
                      </a:r>
                      <a:r>
                        <a:rPr lang="en-US" sz="2000" baseline="0" dirty="0"/>
                        <a:t> w</a:t>
                      </a:r>
                      <a:r>
                        <a:rPr lang="en-US" sz="2000" dirty="0"/>
                        <a:t>orkload</a:t>
                      </a:r>
                      <a:r>
                        <a:rPr lang="en-US" sz="2000" baseline="0" dirty="0"/>
                        <a:t> adjustments for various programs</a:t>
                      </a:r>
                      <a:endParaRPr lang="en-US" sz="2000" dirty="0"/>
                    </a:p>
                  </a:txBody>
                  <a:tcPr/>
                </a:tc>
                <a:tc>
                  <a:txBody>
                    <a:bodyPr/>
                    <a:lstStyle/>
                    <a:p>
                      <a:pPr algn="r"/>
                      <a:r>
                        <a:rPr lang="en-US" sz="2000" dirty="0"/>
                        <a:t>17.0</a:t>
                      </a:r>
                    </a:p>
                  </a:txBody>
                  <a:tcPr/>
                </a:tc>
                <a:tc>
                  <a:txBody>
                    <a:bodyPr/>
                    <a:lstStyle/>
                    <a:p>
                      <a:pPr algn="r"/>
                      <a:r>
                        <a:rPr lang="en-US" sz="2000" dirty="0"/>
                        <a:t>.34</a:t>
                      </a:r>
                    </a:p>
                  </a:txBody>
                  <a:tcPr/>
                </a:tc>
                <a:extLst>
                  <a:ext uri="{0D108BD9-81ED-4DB2-BD59-A6C34878D82A}">
                    <a16:rowId xmlns:a16="http://schemas.microsoft.com/office/drawing/2014/main" val="3396413630"/>
                  </a:ext>
                </a:extLst>
              </a:tr>
              <a:tr h="682328">
                <a:tc>
                  <a:txBody>
                    <a:bodyPr/>
                    <a:lstStyle/>
                    <a:p>
                      <a:r>
                        <a:rPr lang="en-US" sz="2000" b="0" dirty="0"/>
                        <a:t>Fund Dreamer Resource</a:t>
                      </a:r>
                      <a:r>
                        <a:rPr lang="en-US" sz="2000" b="0" baseline="0" dirty="0"/>
                        <a:t> Liaisons and legal aid support for immigrants</a:t>
                      </a:r>
                      <a:endParaRPr lang="en-US" sz="2000" b="0" dirty="0"/>
                    </a:p>
                  </a:txBody>
                  <a:tcPr/>
                </a:tc>
                <a:tc>
                  <a:txBody>
                    <a:bodyPr/>
                    <a:lstStyle/>
                    <a:p>
                      <a:pPr algn="r"/>
                      <a:r>
                        <a:rPr lang="en-US" sz="2000" b="0" dirty="0"/>
                        <a:t>15.8</a:t>
                      </a:r>
                    </a:p>
                  </a:txBody>
                  <a:tcPr/>
                </a:tc>
                <a:tc>
                  <a:txBody>
                    <a:bodyPr/>
                    <a:lstStyle/>
                    <a:p>
                      <a:pPr algn="r"/>
                      <a:r>
                        <a:rPr lang="en-US" sz="2000" b="0" dirty="0"/>
                        <a:t>.32</a:t>
                      </a:r>
                    </a:p>
                  </a:txBody>
                  <a:tcPr/>
                </a:tc>
                <a:extLst>
                  <a:ext uri="{0D108BD9-81ED-4DB2-BD59-A6C34878D82A}">
                    <a16:rowId xmlns:a16="http://schemas.microsoft.com/office/drawing/2014/main" val="10004"/>
                  </a:ext>
                </a:extLst>
              </a:tr>
              <a:tr h="385664">
                <a:tc>
                  <a:txBody>
                    <a:bodyPr/>
                    <a:lstStyle/>
                    <a:p>
                      <a:r>
                        <a:rPr lang="en-US" sz="2000" dirty="0"/>
                        <a:t>Expand California Apprenticeship Initiative</a:t>
                      </a:r>
                    </a:p>
                  </a:txBody>
                  <a:tcPr/>
                </a:tc>
                <a:tc>
                  <a:txBody>
                    <a:bodyPr/>
                    <a:lstStyle/>
                    <a:p>
                      <a:pPr algn="r"/>
                      <a:r>
                        <a:rPr lang="en-US" sz="2000" dirty="0"/>
                        <a:t>15.0</a:t>
                      </a:r>
                    </a:p>
                  </a:txBody>
                  <a:tcPr/>
                </a:tc>
                <a:tc>
                  <a:txBody>
                    <a:bodyPr/>
                    <a:lstStyle/>
                    <a:p>
                      <a:pPr algn="r"/>
                      <a:r>
                        <a:rPr lang="en-US" sz="2000" dirty="0"/>
                        <a:t>.30</a:t>
                      </a:r>
                    </a:p>
                  </a:txBody>
                  <a:tcPr/>
                </a:tc>
                <a:extLst>
                  <a:ext uri="{0D108BD9-81ED-4DB2-BD59-A6C34878D82A}">
                    <a16:rowId xmlns:a16="http://schemas.microsoft.com/office/drawing/2014/main" val="2070537927"/>
                  </a:ext>
                </a:extLst>
              </a:tr>
              <a:tr h="38566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Support districts’ food pantry services</a:t>
                      </a:r>
                    </a:p>
                  </a:txBody>
                  <a:tcPr/>
                </a:tc>
                <a:tc>
                  <a:txBody>
                    <a:bodyPr/>
                    <a:lstStyle/>
                    <a:p>
                      <a:pPr algn="r"/>
                      <a:r>
                        <a:rPr lang="en-US" sz="2000" dirty="0"/>
                        <a:t>11.4</a:t>
                      </a:r>
                    </a:p>
                  </a:txBody>
                  <a:tcPr/>
                </a:tc>
                <a:tc>
                  <a:txBody>
                    <a:bodyPr/>
                    <a:lstStyle/>
                    <a:p>
                      <a:pPr algn="r"/>
                      <a:r>
                        <a:rPr lang="en-US" sz="2000" dirty="0"/>
                        <a:t>.28</a:t>
                      </a:r>
                    </a:p>
                  </a:txBody>
                  <a:tcPr/>
                </a:tc>
                <a:extLst>
                  <a:ext uri="{0D108BD9-81ED-4DB2-BD59-A6C34878D82A}">
                    <a16:rowId xmlns:a16="http://schemas.microsoft.com/office/drawing/2014/main" val="1328821238"/>
                  </a:ext>
                </a:extLst>
              </a:tr>
              <a:tr h="6823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dirty="0"/>
                        <a:t>Fund instructional materials for dual enrollment students</a:t>
                      </a:r>
                    </a:p>
                  </a:txBody>
                  <a:tcPr/>
                </a:tc>
                <a:tc>
                  <a:txBody>
                    <a:bodyPr/>
                    <a:lstStyle/>
                    <a:p>
                      <a:pPr algn="r"/>
                      <a:r>
                        <a:rPr lang="en-US" sz="2000" b="0" dirty="0"/>
                        <a:t>5.0</a:t>
                      </a:r>
                    </a:p>
                  </a:txBody>
                  <a:tcPr/>
                </a:tc>
                <a:tc>
                  <a:txBody>
                    <a:bodyPr/>
                    <a:lstStyle/>
                    <a:p>
                      <a:pPr algn="r"/>
                      <a:r>
                        <a:rPr lang="en-US" sz="2000" b="0" dirty="0"/>
                        <a:t>.10</a:t>
                      </a:r>
                    </a:p>
                  </a:txBody>
                  <a:tcPr/>
                </a:tc>
                <a:extLst>
                  <a:ext uri="{0D108BD9-81ED-4DB2-BD59-A6C34878D82A}">
                    <a16:rowId xmlns:a16="http://schemas.microsoft.com/office/drawing/2014/main" val="10007"/>
                  </a:ext>
                </a:extLst>
              </a:tr>
              <a:tr h="385664">
                <a:tc>
                  <a:txBody>
                    <a:bodyPr/>
                    <a:lstStyle/>
                    <a:p>
                      <a:r>
                        <a:rPr lang="en-US" sz="2000" b="1" dirty="0"/>
                        <a:t>Total Ongoing Adjustments</a:t>
                      </a:r>
                    </a:p>
                  </a:txBody>
                  <a:tcPr/>
                </a:tc>
                <a:tc>
                  <a:txBody>
                    <a:bodyPr/>
                    <a:lstStyle/>
                    <a:p>
                      <a:pPr algn="r"/>
                      <a:r>
                        <a:rPr lang="en-US" sz="2000" b="1" dirty="0"/>
                        <a:t>$272.4</a:t>
                      </a:r>
                    </a:p>
                  </a:txBody>
                  <a:tcPr/>
                </a:tc>
                <a:tc>
                  <a:txBody>
                    <a:bodyPr/>
                    <a:lstStyle/>
                    <a:p>
                      <a:pPr algn="r"/>
                      <a:r>
                        <a:rPr lang="en-US" sz="2000" b="1" dirty="0"/>
                        <a:t>$4.84</a:t>
                      </a:r>
                    </a:p>
                  </a:txBody>
                  <a:tcPr/>
                </a:tc>
                <a:extLst>
                  <a:ext uri="{0D108BD9-81ED-4DB2-BD59-A6C34878D82A}">
                    <a16:rowId xmlns:a16="http://schemas.microsoft.com/office/drawing/2014/main" val="10008"/>
                  </a:ext>
                </a:extLst>
              </a:tr>
            </a:tbl>
          </a:graphicData>
        </a:graphic>
      </p:graphicFrame>
      <p:sp>
        <p:nvSpPr>
          <p:cNvPr id="4" name="Slide Number Placeholder 3">
            <a:extLst>
              <a:ext uri="{FF2B5EF4-FFF2-40B4-BE49-F238E27FC236}">
                <a16:creationId xmlns:a16="http://schemas.microsoft.com/office/drawing/2014/main" id="{BBFC380A-0829-AF46-836D-80EDD1E5C5FA}"/>
              </a:ext>
            </a:extLst>
          </p:cNvPr>
          <p:cNvSpPr>
            <a:spLocks noGrp="1"/>
          </p:cNvSpPr>
          <p:nvPr>
            <p:ph type="sldNum" sz="quarter" idx="10"/>
          </p:nvPr>
        </p:nvSpPr>
        <p:spPr/>
        <p:txBody>
          <a:bodyPr/>
          <a:lstStyle/>
          <a:p>
            <a:fld id="{7934E7AA-586C-4B13-A389-1429762DA247}" type="slidenum">
              <a:rPr lang="en-US" smtClean="0"/>
              <a:pPr/>
              <a:t>9</a:t>
            </a:fld>
            <a:endParaRPr lang="en-US" dirty="0"/>
          </a:p>
        </p:txBody>
      </p:sp>
    </p:spTree>
    <p:extLst>
      <p:ext uri="{BB962C8B-B14F-4D97-AF65-F5344CB8AC3E}">
        <p14:creationId xmlns:p14="http://schemas.microsoft.com/office/powerpoint/2010/main" val="1441741494"/>
      </p:ext>
    </p:extLst>
  </p:cSld>
  <p:clrMapOvr>
    <a:masterClrMapping/>
  </p:clrMapOvr>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25965</TotalTime>
  <Words>2923</Words>
  <Application>Microsoft Office PowerPoint</Application>
  <PresentationFormat>Widescreen</PresentationFormat>
  <Paragraphs>332</Paragraphs>
  <Slides>19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Palatino Linotype</vt:lpstr>
      <vt:lpstr>Retrospect</vt:lpstr>
      <vt:lpstr>Governor’s 2020-21 Proposed Budget</vt:lpstr>
      <vt:lpstr>State Budget: Major Themes</vt:lpstr>
      <vt:lpstr>State Budget: Continued But Slowing Growth</vt:lpstr>
      <vt:lpstr>State Budget: Continued Focus on Resiliency</vt:lpstr>
      <vt:lpstr>State Budget: Major Education Proposals</vt:lpstr>
      <vt:lpstr>California Community Colleges (CCC) Budget</vt:lpstr>
      <vt:lpstr>Proposition 98 Estimates (Dollars In Millions)</vt:lpstr>
      <vt:lpstr>CCC Apportionments</vt:lpstr>
      <vt:lpstr>Proposed Local Assistance Adjustments</vt:lpstr>
      <vt:lpstr>Proposed Local Assistance Adjustments (cont.)</vt:lpstr>
      <vt:lpstr>Proposed Local Assistance Adjustments (cont.)</vt:lpstr>
      <vt:lpstr>College Affordability</vt:lpstr>
      <vt:lpstr>CCC Student Needs</vt:lpstr>
      <vt:lpstr>CCC Diversity, Equity, and Inclusion</vt:lpstr>
      <vt:lpstr>CCC System Support Program</vt:lpstr>
      <vt:lpstr>CCC System Support Program (cont.)</vt:lpstr>
      <vt:lpstr>CCC Capital Outlay Proposals</vt:lpstr>
      <vt:lpstr>CCC State Operations Proposals</vt:lpstr>
      <vt:lpstr>Questions</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B. Miller</dc:creator>
  <cp:lastModifiedBy>Lissette V. Barnhart</cp:lastModifiedBy>
  <cp:revision>424</cp:revision>
  <cp:lastPrinted>2020-01-15T16:41:12Z</cp:lastPrinted>
  <dcterms:created xsi:type="dcterms:W3CDTF">2015-08-01T02:58:56Z</dcterms:created>
  <dcterms:modified xsi:type="dcterms:W3CDTF">2020-01-30T21:25:03Z</dcterms:modified>
</cp:coreProperties>
</file>