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48" r:id="rId1"/>
  </p:sldMasterIdLst>
  <p:notesMasterIdLst>
    <p:notesMasterId r:id="rId10"/>
  </p:notesMasterIdLst>
  <p:handoutMasterIdLst>
    <p:handoutMasterId r:id="rId11"/>
  </p:handoutMasterIdLst>
  <p:sldIdLst>
    <p:sldId id="256" r:id="rId2"/>
    <p:sldId id="257" r:id="rId3"/>
    <p:sldId id="268" r:id="rId4"/>
    <p:sldId id="269" r:id="rId5"/>
    <p:sldId id="271" r:id="rId6"/>
    <p:sldId id="270" r:id="rId7"/>
    <p:sldId id="276" r:id="rId8"/>
    <p:sldId id="267" r:id="rId9"/>
  </p:sldIdLst>
  <p:sldSz cx="12192000" cy="6858000"/>
  <p:notesSz cx="6881813"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2" d="100"/>
          <a:sy n="112" d="100"/>
        </p:scale>
        <p:origin x="41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913" cy="466725"/>
          </a:xfrm>
          <a:prstGeom prst="rect">
            <a:avLst/>
          </a:prstGeom>
        </p:spPr>
        <p:txBody>
          <a:bodyPr vert="horz" lIns="91440" tIns="45720" rIns="91440" bIns="45720" rtlCol="0"/>
          <a:lstStyle>
            <a:lvl1pPr algn="l">
              <a:defRPr sz="1200"/>
            </a:lvl1pPr>
          </a:lstStyle>
          <a:p>
            <a:r>
              <a:rPr lang="en-US" smtClean="0"/>
              <a:t>** BRAC - BUDGET REPORT **3-28-2019</a:t>
            </a:r>
            <a:endParaRPr lang="en-US"/>
          </a:p>
        </p:txBody>
      </p:sp>
      <p:sp>
        <p:nvSpPr>
          <p:cNvPr id="3" name="Date Placeholder 2"/>
          <p:cNvSpPr>
            <a:spLocks noGrp="1"/>
          </p:cNvSpPr>
          <p:nvPr>
            <p:ph type="dt" sz="quarter" idx="1"/>
          </p:nvPr>
        </p:nvSpPr>
        <p:spPr>
          <a:xfrm>
            <a:off x="3897313" y="0"/>
            <a:ext cx="2982912" cy="466725"/>
          </a:xfrm>
          <a:prstGeom prst="rect">
            <a:avLst/>
          </a:prstGeom>
        </p:spPr>
        <p:txBody>
          <a:bodyPr vert="horz" lIns="91440" tIns="45720" rIns="91440" bIns="45720" rtlCol="0"/>
          <a:lstStyle>
            <a:lvl1pPr algn="r">
              <a:defRPr sz="1200"/>
            </a:lvl1pPr>
          </a:lstStyle>
          <a:p>
            <a:fld id="{E9625407-48C2-492B-93FC-12B4DEFC7671}" type="datetimeFigureOut">
              <a:rPr lang="en-US" smtClean="0"/>
              <a:t>3/27/2019</a:t>
            </a:fld>
            <a:endParaRPr lang="en-US"/>
          </a:p>
        </p:txBody>
      </p:sp>
      <p:sp>
        <p:nvSpPr>
          <p:cNvPr id="4" name="Footer Placeholder 3"/>
          <p:cNvSpPr>
            <a:spLocks noGrp="1"/>
          </p:cNvSpPr>
          <p:nvPr>
            <p:ph type="ftr" sz="quarter" idx="2"/>
          </p:nvPr>
        </p:nvSpPr>
        <p:spPr>
          <a:xfrm>
            <a:off x="0" y="8829675"/>
            <a:ext cx="2982913"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97313" y="8829675"/>
            <a:ext cx="2982912" cy="466725"/>
          </a:xfrm>
          <a:prstGeom prst="rect">
            <a:avLst/>
          </a:prstGeom>
        </p:spPr>
        <p:txBody>
          <a:bodyPr vert="horz" lIns="91440" tIns="45720" rIns="91440" bIns="45720" rtlCol="0" anchor="b"/>
          <a:lstStyle>
            <a:lvl1pPr algn="r">
              <a:defRPr sz="1200"/>
            </a:lvl1pPr>
          </a:lstStyle>
          <a:p>
            <a:fld id="{6F342E96-B5B9-4D59-A35D-1C4A669D253E}" type="slidenum">
              <a:rPr lang="en-US" smtClean="0"/>
              <a:t>‹#›</a:t>
            </a:fld>
            <a:endParaRPr lang="en-US"/>
          </a:p>
        </p:txBody>
      </p:sp>
    </p:spTree>
    <p:extLst>
      <p:ext uri="{BB962C8B-B14F-4D97-AF65-F5344CB8AC3E}">
        <p14:creationId xmlns:p14="http://schemas.microsoft.com/office/powerpoint/2010/main" val="4253586989"/>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82742" cy="466725"/>
          </a:xfrm>
          <a:prstGeom prst="rect">
            <a:avLst/>
          </a:prstGeom>
        </p:spPr>
        <p:txBody>
          <a:bodyPr vert="horz" lIns="91440" tIns="45720" rIns="91440" bIns="45720" rtlCol="0"/>
          <a:lstStyle>
            <a:lvl1pPr algn="l">
              <a:defRPr sz="1200"/>
            </a:lvl1pPr>
          </a:lstStyle>
          <a:p>
            <a:r>
              <a:rPr lang="en-US" smtClean="0"/>
              <a:t>** BRAC - BUDGET REPORT **3-28-2019</a:t>
            </a:r>
            <a:endParaRPr lang="en-US"/>
          </a:p>
        </p:txBody>
      </p:sp>
      <p:sp>
        <p:nvSpPr>
          <p:cNvPr id="3" name="Date Placeholder 2"/>
          <p:cNvSpPr>
            <a:spLocks noGrp="1"/>
          </p:cNvSpPr>
          <p:nvPr>
            <p:ph type="dt" idx="1"/>
          </p:nvPr>
        </p:nvSpPr>
        <p:spPr>
          <a:xfrm>
            <a:off x="3897513" y="1"/>
            <a:ext cx="2982742" cy="466725"/>
          </a:xfrm>
          <a:prstGeom prst="rect">
            <a:avLst/>
          </a:prstGeom>
        </p:spPr>
        <p:txBody>
          <a:bodyPr vert="horz" lIns="91440" tIns="45720" rIns="91440" bIns="45720" rtlCol="0"/>
          <a:lstStyle>
            <a:lvl1pPr algn="r">
              <a:defRPr sz="1200"/>
            </a:lvl1pPr>
          </a:lstStyle>
          <a:p>
            <a:fld id="{5D714E54-CDFE-4CAF-A8D5-595DAA515898}" type="datetimeFigureOut">
              <a:rPr lang="en-US" smtClean="0"/>
              <a:t>3/27/2019</a:t>
            </a:fld>
            <a:endParaRPr lang="en-US"/>
          </a:p>
        </p:txBody>
      </p:sp>
      <p:sp>
        <p:nvSpPr>
          <p:cNvPr id="4" name="Slide Image Placeholder 3"/>
          <p:cNvSpPr>
            <a:spLocks noGrp="1" noRot="1" noChangeAspect="1"/>
          </p:cNvSpPr>
          <p:nvPr>
            <p:ph type="sldImg" idx="2"/>
          </p:nvPr>
        </p:nvSpPr>
        <p:spPr>
          <a:xfrm>
            <a:off x="654050" y="1162050"/>
            <a:ext cx="5573713"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805" y="4473576"/>
            <a:ext cx="5504204" cy="3660775"/>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29676"/>
            <a:ext cx="2982742"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7513" y="8829676"/>
            <a:ext cx="2982742" cy="466725"/>
          </a:xfrm>
          <a:prstGeom prst="rect">
            <a:avLst/>
          </a:prstGeom>
        </p:spPr>
        <p:txBody>
          <a:bodyPr vert="horz" lIns="91440" tIns="45720" rIns="91440" bIns="45720" rtlCol="0" anchor="b"/>
          <a:lstStyle>
            <a:lvl1pPr algn="r">
              <a:defRPr sz="1200"/>
            </a:lvl1pPr>
          </a:lstStyle>
          <a:p>
            <a:fld id="{1D9933CF-A2F4-4F87-9DB8-5C34CE9B1DF2}" type="slidenum">
              <a:rPr lang="en-US" smtClean="0"/>
              <a:t>‹#›</a:t>
            </a:fld>
            <a:endParaRPr lang="en-US"/>
          </a:p>
        </p:txBody>
      </p:sp>
    </p:spTree>
    <p:extLst>
      <p:ext uri="{BB962C8B-B14F-4D97-AF65-F5344CB8AC3E}">
        <p14:creationId xmlns:p14="http://schemas.microsoft.com/office/powerpoint/2010/main" val="3165954678"/>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24E33AEA-3D81-4AC6-A18A-0A04D69DB84E}" type="datetime1">
              <a:rPr lang="en-US" smtClean="0"/>
              <a:t>3/27/2019</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6DFDB5F-951E-4289-90FF-37D7F91FBCFB}" type="datetime1">
              <a:rPr lang="en-US" smtClean="0"/>
              <a:t>3/27/2019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56487B1B-D203-4A5A-A268-5DDE63602862}" type="datetime1">
              <a:rPr lang="en-US" smtClean="0"/>
              <a:t>3/27/2019</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28DBD8A-FD16-4CDF-A409-516D9799B128}" type="datetime1">
              <a:rPr lang="en-US" smtClean="0"/>
              <a:t>3/27/2019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25F1738-AC9F-47EB-9933-6C9EA4EF4254}" type="datetime1">
              <a:rPr lang="en-US" smtClean="0"/>
              <a:t>3/27/2019</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98CB3B7-7DC4-4FE3-8186-ED462107DA3F}" type="datetime1">
              <a:rPr lang="en-US" smtClean="0"/>
              <a:t>3/27/2019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A0CD671-2EBD-4C01-B252-E1106A9B329A}" type="datetime1">
              <a:rPr lang="en-US" smtClean="0"/>
              <a:t>3/27/2019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340080E-A720-4F18-9E20-21B9793B91DE}" type="datetime1">
              <a:rPr lang="en-US" smtClean="0"/>
              <a:t>3/27/2019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9F9438-3447-498C-B019-0BE946DD4ADB}" type="datetime1">
              <a:rPr lang="en-US" smtClean="0"/>
              <a:t>3/27/2019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54155953-B671-4DEC-8F5A-E59804E6E996}" type="datetime1">
              <a:rPr lang="en-US" smtClean="0"/>
              <a:t>3/27/2019</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DD24C638-585A-49D3-BF16-49F8427AFFFD}" type="datetime1">
              <a:rPr lang="en-US" smtClean="0"/>
              <a:t>3/27/2019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802B0A1-FDC5-4EB4-8AD9-C1CA210626B1}" type="datetime1">
              <a:rPr lang="en-US" smtClean="0"/>
              <a:t>3/27/2019</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81191" y="1020432"/>
            <a:ext cx="10993549" cy="972312"/>
          </a:xfrm>
          <a:noFill/>
          <a:ln w="3175">
            <a:solidFill>
              <a:schemeClr val="bg1"/>
            </a:solidFill>
          </a:ln>
        </p:spPr>
        <p:txBody>
          <a:bodyPr>
            <a:normAutofit fontScale="90000"/>
          </a:bodyPr>
          <a:lstStyle/>
          <a:p>
            <a:pPr algn="ctr"/>
            <a:r>
              <a:rPr lang="en-US" dirty="0">
                <a:solidFill>
                  <a:srgbClr val="FFC000"/>
                </a:solidFill>
              </a:rPr>
              <a:t/>
            </a:r>
            <a:br>
              <a:rPr lang="en-US" dirty="0">
                <a:solidFill>
                  <a:srgbClr val="FFC000"/>
                </a:solidFill>
              </a:rPr>
            </a:br>
            <a:r>
              <a:rPr lang="en-US" dirty="0">
                <a:solidFill>
                  <a:srgbClr val="FFC000"/>
                </a:solidFill>
              </a:rPr>
              <a:t/>
            </a:r>
            <a:br>
              <a:rPr lang="en-US" dirty="0">
                <a:solidFill>
                  <a:srgbClr val="FFC000"/>
                </a:solidFill>
              </a:rPr>
            </a:br>
            <a:endParaRPr lang="en-US" dirty="0">
              <a:solidFill>
                <a:schemeClr val="bg1"/>
              </a:solidFill>
            </a:endParaRPr>
          </a:p>
        </p:txBody>
      </p:sp>
      <p:sp>
        <p:nvSpPr>
          <p:cNvPr id="4" name="Rectangle 3"/>
          <p:cNvSpPr/>
          <p:nvPr/>
        </p:nvSpPr>
        <p:spPr>
          <a:xfrm>
            <a:off x="1296787" y="1091089"/>
            <a:ext cx="10091968" cy="1569660"/>
          </a:xfrm>
          <a:prstGeom prst="rect">
            <a:avLst/>
          </a:prstGeom>
        </p:spPr>
        <p:txBody>
          <a:bodyPr wrap="square">
            <a:spAutoFit/>
          </a:bodyPr>
          <a:lstStyle/>
          <a:p>
            <a:pPr lvl="0" algn="ctr"/>
            <a:r>
              <a:rPr lang="en-US" sz="3600" b="1" dirty="0" smtClean="0">
                <a:solidFill>
                  <a:schemeClr val="accent3">
                    <a:lumMod val="50000"/>
                  </a:schemeClr>
                </a:solidFill>
              </a:rPr>
              <a:t> </a:t>
            </a:r>
            <a:r>
              <a:rPr lang="en-US" sz="3600" dirty="0">
                <a:solidFill>
                  <a:srgbClr val="FFC000"/>
                </a:solidFill>
                <a:effectLst>
                  <a:outerShdw blurRad="38100" dist="38100" dir="2700000" algn="tl">
                    <a:srgbClr val="000000">
                      <a:alpha val="43137"/>
                    </a:srgbClr>
                  </a:outerShdw>
                </a:effectLst>
              </a:rPr>
              <a:t>BUDGET RESOURCE ALLOCATION COMMITTEE</a:t>
            </a:r>
            <a:r>
              <a:rPr lang="en-US" sz="3600" dirty="0">
                <a:solidFill>
                  <a:srgbClr val="FFC000"/>
                </a:solidFill>
              </a:rPr>
              <a:t> </a:t>
            </a:r>
            <a:r>
              <a:rPr lang="en-US" sz="6000" b="1" dirty="0" smtClean="0">
                <a:solidFill>
                  <a:schemeClr val="accent3">
                    <a:lumMod val="50000"/>
                  </a:schemeClr>
                </a:solidFill>
                <a:effectLst>
                  <a:outerShdw blurRad="38100" dist="38100" dir="2700000" algn="tl">
                    <a:srgbClr val="000000">
                      <a:alpha val="43137"/>
                    </a:srgbClr>
                  </a:outerShdw>
                </a:effectLst>
              </a:rPr>
              <a:t>BUDGET UPDATE</a:t>
            </a:r>
            <a:endParaRPr lang="en-US" sz="6000" dirty="0">
              <a:solidFill>
                <a:schemeClr val="accent2">
                  <a:lumMod val="50000"/>
                </a:schemeClr>
              </a:solidFill>
              <a:effectLst>
                <a:outerShdw blurRad="38100" dist="38100" dir="2700000" algn="tl">
                  <a:srgbClr val="000000">
                    <a:alpha val="43137"/>
                  </a:srgbClr>
                </a:outerShdw>
              </a:effectLst>
            </a:endParaRPr>
          </a:p>
        </p:txBody>
      </p:sp>
      <p:sp>
        <p:nvSpPr>
          <p:cNvPr id="6" name="TextBox 5"/>
          <p:cNvSpPr txBox="1"/>
          <p:nvPr/>
        </p:nvSpPr>
        <p:spPr>
          <a:xfrm>
            <a:off x="581191" y="3843433"/>
            <a:ext cx="10615353" cy="1815882"/>
          </a:xfrm>
          <a:prstGeom prst="rect">
            <a:avLst/>
          </a:prstGeom>
          <a:noFill/>
        </p:spPr>
        <p:txBody>
          <a:bodyPr wrap="square" rtlCol="0">
            <a:spAutoFit/>
          </a:bodyPr>
          <a:lstStyle/>
          <a:p>
            <a:pPr algn="ctr"/>
            <a:r>
              <a:rPr lang="en-US" sz="2800" dirty="0" smtClean="0">
                <a:solidFill>
                  <a:srgbClr val="FFC000"/>
                </a:solidFill>
              </a:rPr>
              <a:t>Presentation by</a:t>
            </a:r>
          </a:p>
          <a:p>
            <a:pPr algn="ctr"/>
            <a:r>
              <a:rPr lang="en-US" sz="2800" dirty="0" smtClean="0">
                <a:solidFill>
                  <a:srgbClr val="FFC000"/>
                </a:solidFill>
              </a:rPr>
              <a:t> Chedva Weingart, Executive Director/Fiscal Services</a:t>
            </a:r>
          </a:p>
          <a:p>
            <a:pPr algn="ctr"/>
            <a:r>
              <a:rPr lang="en-US" sz="2800" dirty="0" smtClean="0">
                <a:solidFill>
                  <a:srgbClr val="FFC000"/>
                </a:solidFill>
              </a:rPr>
              <a:t>Pasadena City College</a:t>
            </a:r>
            <a:br>
              <a:rPr lang="en-US" sz="2800" dirty="0" smtClean="0">
                <a:solidFill>
                  <a:srgbClr val="FFC000"/>
                </a:solidFill>
              </a:rPr>
            </a:br>
            <a:r>
              <a:rPr lang="en-US" sz="2800" dirty="0" smtClean="0">
                <a:solidFill>
                  <a:srgbClr val="FFC000"/>
                </a:solidFill>
              </a:rPr>
              <a:t>March 28, 2019</a:t>
            </a:r>
            <a:endParaRPr lang="en-US" sz="2800" dirty="0">
              <a:solidFill>
                <a:srgbClr val="FFC000"/>
              </a:solidFill>
            </a:endParaRPr>
          </a:p>
        </p:txBody>
      </p:sp>
      <p:pic>
        <p:nvPicPr>
          <p:cNvPr id="5" name="Picture 4"/>
          <p:cNvPicPr/>
          <p:nvPr/>
        </p:nvPicPr>
        <p:blipFill>
          <a:blip r:embed="rId2">
            <a:extLst>
              <a:ext uri="{28A0092B-C50C-407E-A947-70E740481C1C}">
                <a14:useLocalDpi xmlns:a14="http://schemas.microsoft.com/office/drawing/2010/main" val="0"/>
              </a:ext>
            </a:extLst>
          </a:blip>
          <a:srcRect l="20644" t="10989" r="23122" b="20605"/>
          <a:stretch>
            <a:fillRect/>
          </a:stretch>
        </p:blipFill>
        <p:spPr bwMode="auto">
          <a:xfrm>
            <a:off x="650647" y="1506588"/>
            <a:ext cx="1952310" cy="1494582"/>
          </a:xfrm>
          <a:prstGeom prst="rect">
            <a:avLst/>
          </a:prstGeom>
          <a:noFill/>
          <a:ln>
            <a:noFill/>
          </a:ln>
        </p:spPr>
      </p:pic>
    </p:spTree>
    <p:extLst>
      <p:ext uri="{BB962C8B-B14F-4D97-AF65-F5344CB8AC3E}">
        <p14:creationId xmlns:p14="http://schemas.microsoft.com/office/powerpoint/2010/main" val="17292837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normAutofit/>
          </a:bodyPr>
          <a:lstStyle/>
          <a:p>
            <a:pPr lvl="0" algn="ctr"/>
            <a:r>
              <a:rPr lang="en-US" dirty="0"/>
              <a:t>Background Memo from State Chancellors Office </a:t>
            </a:r>
            <a:r>
              <a:rPr lang="en-US" dirty="0" smtClean="0">
                <a:solidFill>
                  <a:srgbClr val="FFFF00"/>
                </a:solidFill>
              </a:rPr>
              <a:t/>
            </a:r>
            <a:br>
              <a:rPr lang="en-US" dirty="0" smtClean="0">
                <a:solidFill>
                  <a:srgbClr val="FFFF00"/>
                </a:solidFill>
              </a:rPr>
            </a:br>
            <a:r>
              <a:rPr lang="en-US" dirty="0" smtClean="0">
                <a:solidFill>
                  <a:srgbClr val="FFFF00"/>
                </a:solidFill>
              </a:rPr>
              <a:t>2018-2019 </a:t>
            </a:r>
            <a:r>
              <a:rPr lang="en-US" dirty="0">
                <a:solidFill>
                  <a:srgbClr val="FFFF00"/>
                </a:solidFill>
              </a:rPr>
              <a:t>First Principal Apportionment</a:t>
            </a:r>
          </a:p>
        </p:txBody>
      </p:sp>
      <p:sp>
        <p:nvSpPr>
          <p:cNvPr id="3" name="Content Placeholder 2"/>
          <p:cNvSpPr>
            <a:spLocks noGrp="1"/>
          </p:cNvSpPr>
          <p:nvPr>
            <p:ph idx="1"/>
          </p:nvPr>
        </p:nvSpPr>
        <p:spPr>
          <a:xfrm>
            <a:off x="581193" y="2179178"/>
            <a:ext cx="11323099" cy="4537816"/>
          </a:xfrm>
        </p:spPr>
        <p:txBody>
          <a:bodyPr anchor="t">
            <a:normAutofit/>
          </a:bodyPr>
          <a:lstStyle/>
          <a:p>
            <a:pPr marL="514350" lvl="8" indent="-342900">
              <a:spcBef>
                <a:spcPts val="50"/>
              </a:spcBef>
              <a:buSzPct val="89000"/>
              <a:tabLst>
                <a:tab pos="171450" algn="l"/>
              </a:tabLst>
            </a:pPr>
            <a:r>
              <a:rPr lang="en-US" sz="2400" dirty="0">
                <a:solidFill>
                  <a:schemeClr val="tx1"/>
                </a:solidFill>
              </a:rPr>
              <a:t>Student Center Funding Formula consists of three components</a:t>
            </a:r>
            <a:r>
              <a:rPr lang="en-US" sz="2400" dirty="0" smtClean="0">
                <a:solidFill>
                  <a:schemeClr val="tx1"/>
                </a:solidFill>
              </a:rPr>
              <a:t>:</a:t>
            </a:r>
          </a:p>
          <a:p>
            <a:pPr marL="856350" lvl="3" indent="-342900">
              <a:buFont typeface="Courier New" panose="02070309020205020404" pitchFamily="49" charset="0"/>
              <a:buChar char="o"/>
            </a:pPr>
            <a:r>
              <a:rPr lang="en-US" sz="2400" dirty="0"/>
              <a:t>The Base allocation based upon FTES – current year projected (with prior years used to calculate a three year average).</a:t>
            </a:r>
          </a:p>
          <a:p>
            <a:pPr marL="856350" lvl="3" indent="-342900">
              <a:buFont typeface="Courier New" panose="02070309020205020404" pitchFamily="49" charset="0"/>
              <a:buChar char="o"/>
            </a:pPr>
            <a:r>
              <a:rPr lang="en-US" sz="2400" dirty="0"/>
              <a:t>Supplemental Allocation –based upon prior year awards for Pell, AB-540 Students and California Promise Students</a:t>
            </a:r>
          </a:p>
          <a:p>
            <a:pPr marL="856350" lvl="3" indent="-342900">
              <a:buFont typeface="Courier New" panose="02070309020205020404" pitchFamily="49" charset="0"/>
              <a:buChar char="o"/>
            </a:pPr>
            <a:r>
              <a:rPr lang="en-US" sz="2400" dirty="0"/>
              <a:t>Student Success allocation – based upon prior year success </a:t>
            </a:r>
            <a:r>
              <a:rPr lang="en-US" sz="2400" dirty="0" smtClean="0"/>
              <a:t>metrics.</a:t>
            </a:r>
            <a:endParaRPr lang="en-US" sz="2400" dirty="0"/>
          </a:p>
          <a:p>
            <a:pPr marL="628650" lvl="2" indent="-457200">
              <a:buSzPct val="110000"/>
              <a:buFont typeface="Wingdings" panose="05000000000000000000" pitchFamily="2" charset="2"/>
              <a:buChar char="§"/>
            </a:pPr>
            <a:r>
              <a:rPr lang="en-US" sz="2400" dirty="0" smtClean="0"/>
              <a:t>The Budget Act of 2018 estimated the costs of the general apportionment for 2018-2019 using estimates on the then-recent data for all the formula factors.</a:t>
            </a:r>
          </a:p>
          <a:p>
            <a:pPr marL="677900" lvl="7" indent="-342900">
              <a:spcBef>
                <a:spcPts val="50"/>
              </a:spcBef>
              <a:buFont typeface="+mj-lt"/>
              <a:buAutoNum type="arabicPeriod" startAt="2"/>
              <a:tabLst>
                <a:tab pos="171450" algn="l"/>
              </a:tabLst>
            </a:pPr>
            <a:endParaRPr lang="en-US" sz="2400" dirty="0" smtClean="0">
              <a:solidFill>
                <a:schemeClr val="tx1"/>
              </a:solidFill>
            </a:endParaRPr>
          </a:p>
          <a:p>
            <a:pPr marL="171450" lvl="8" indent="0">
              <a:spcBef>
                <a:spcPts val="50"/>
              </a:spcBef>
              <a:buNone/>
              <a:tabLst>
                <a:tab pos="171450" algn="l"/>
              </a:tabLst>
            </a:pPr>
            <a:endParaRPr lang="en-US" sz="2400" dirty="0">
              <a:solidFill>
                <a:schemeClr val="tx1"/>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sz="1400" b="1" smtClean="0"/>
              <a:pPr/>
              <a:t>2</a:t>
            </a:fld>
            <a:endParaRPr lang="en-US" sz="1400" b="1" dirty="0"/>
          </a:p>
        </p:txBody>
      </p:sp>
    </p:spTree>
    <p:extLst>
      <p:ext uri="{BB962C8B-B14F-4D97-AF65-F5344CB8AC3E}">
        <p14:creationId xmlns:p14="http://schemas.microsoft.com/office/powerpoint/2010/main" val="16843780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0199" y="702155"/>
            <a:ext cx="11200610" cy="947183"/>
          </a:xfrm>
        </p:spPr>
        <p:txBody>
          <a:bodyPr>
            <a:noAutofit/>
          </a:bodyPr>
          <a:lstStyle/>
          <a:p>
            <a:pPr algn="ctr"/>
            <a:r>
              <a:rPr lang="en-US" dirty="0"/>
              <a:t>Background Memo from State Chancellors Office </a:t>
            </a:r>
            <a:r>
              <a:rPr lang="en-US" dirty="0">
                <a:solidFill>
                  <a:srgbClr val="FFFF00"/>
                </a:solidFill>
              </a:rPr>
              <a:t/>
            </a:r>
            <a:br>
              <a:rPr lang="en-US" dirty="0">
                <a:solidFill>
                  <a:srgbClr val="FFFF00"/>
                </a:solidFill>
              </a:rPr>
            </a:br>
            <a:r>
              <a:rPr lang="en-US" dirty="0">
                <a:solidFill>
                  <a:srgbClr val="FFFF00"/>
                </a:solidFill>
              </a:rPr>
              <a:t>2018-2019 First Principal </a:t>
            </a:r>
            <a:r>
              <a:rPr lang="en-US" dirty="0" smtClean="0">
                <a:solidFill>
                  <a:srgbClr val="FFFF00"/>
                </a:solidFill>
              </a:rPr>
              <a:t>Apportionment – </a:t>
            </a:r>
            <a:r>
              <a:rPr lang="en-US" i="1" dirty="0" smtClean="0">
                <a:solidFill>
                  <a:srgbClr val="FFFF00"/>
                </a:solidFill>
              </a:rPr>
              <a:t>CON’T</a:t>
            </a:r>
            <a:endParaRPr lang="en-US" i="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81192" y="2180496"/>
            <a:ext cx="11029615" cy="4451040"/>
          </a:xfrm>
        </p:spPr>
        <p:txBody>
          <a:bodyPr anchor="t">
            <a:noAutofit/>
          </a:bodyPr>
          <a:lstStyle/>
          <a:p>
            <a:pPr lvl="0">
              <a:spcBef>
                <a:spcPts val="600"/>
              </a:spcBef>
              <a:buSzPct val="120000"/>
              <a:buFont typeface="Wingdings" panose="05000000000000000000" pitchFamily="2" charset="2"/>
              <a:buChar char="§"/>
            </a:pPr>
            <a:r>
              <a:rPr lang="en-US" dirty="0"/>
              <a:t>State Chancellors Office underestimated the amount of revenue required under the new funding formula for all the Community Colleges.  The data they used for their assumptions was old and non verified data. </a:t>
            </a:r>
          </a:p>
          <a:p>
            <a:pPr lvl="0"/>
            <a:r>
              <a:rPr lang="en-US" dirty="0"/>
              <a:t>The Chancellors Office Estimates a $324 million Funding Shortfall.  This is comprised of two components:</a:t>
            </a:r>
          </a:p>
          <a:p>
            <a:pPr lvl="1">
              <a:buFont typeface="Courier New" panose="02070309020205020404" pitchFamily="49" charset="0"/>
              <a:buChar char="o"/>
            </a:pPr>
            <a:r>
              <a:rPr lang="en-US" sz="1800" dirty="0"/>
              <a:t>Higher estimates $143. m</a:t>
            </a:r>
            <a:r>
              <a:rPr lang="en-US" sz="1800" dirty="0" smtClean="0"/>
              <a:t>illion </a:t>
            </a:r>
            <a:r>
              <a:rPr lang="en-US" sz="1800" dirty="0"/>
              <a:t>computed for Total Computation </a:t>
            </a:r>
            <a:r>
              <a:rPr lang="en-US" sz="1800" dirty="0" smtClean="0"/>
              <a:t>Revenue.</a:t>
            </a:r>
            <a:endParaRPr lang="en-US" sz="1800" dirty="0"/>
          </a:p>
          <a:p>
            <a:pPr lvl="1">
              <a:buFont typeface="Courier New" panose="02070309020205020404" pitchFamily="49" charset="0"/>
              <a:buChar char="o"/>
            </a:pPr>
            <a:r>
              <a:rPr lang="en-US" sz="1800" dirty="0"/>
              <a:t>Lower estimates $181. </a:t>
            </a:r>
            <a:r>
              <a:rPr lang="en-US" sz="1800" dirty="0" smtClean="0"/>
              <a:t>million </a:t>
            </a:r>
            <a:r>
              <a:rPr lang="en-US" sz="1800" dirty="0"/>
              <a:t>for offsetting revenues, such as Property Tax and Education Protection Act (EPA</a:t>
            </a:r>
            <a:r>
              <a:rPr lang="en-US" sz="1800" dirty="0" smtClean="0"/>
              <a:t>).</a:t>
            </a:r>
            <a:endParaRPr lang="en-US" sz="1800" dirty="0"/>
          </a:p>
          <a:p>
            <a:pPr lvl="0"/>
            <a:r>
              <a:rPr lang="en-US" dirty="0"/>
              <a:t>The Estimates for 2018-2019 Total Computation Revenue of the First </a:t>
            </a:r>
            <a:r>
              <a:rPr lang="en-US" dirty="0" smtClean="0"/>
              <a:t>Principal </a:t>
            </a:r>
            <a:r>
              <a:rPr lang="en-US" dirty="0"/>
              <a:t>apportionment was $143 million higher than the estimate in the Budget Act of 2018 is attributable to the following reasons:</a:t>
            </a:r>
          </a:p>
          <a:p>
            <a:pPr lvl="1">
              <a:buFont typeface="Courier New" panose="02070309020205020404" pitchFamily="49" charset="0"/>
              <a:buChar char="o"/>
            </a:pPr>
            <a:r>
              <a:rPr lang="en-US" sz="1800" dirty="0"/>
              <a:t>The Student Centered Funding Formula as of First </a:t>
            </a:r>
            <a:r>
              <a:rPr lang="en-US" sz="1800" dirty="0" smtClean="0"/>
              <a:t>Principal </a:t>
            </a:r>
            <a:r>
              <a:rPr lang="en-US" sz="1800" dirty="0"/>
              <a:t>Apportionment are $67 million higher than estimated at the Budget Act of </a:t>
            </a:r>
            <a:r>
              <a:rPr lang="en-US" sz="1800" dirty="0" smtClean="0"/>
              <a:t>2018.</a:t>
            </a:r>
            <a:endParaRPr lang="en-US" sz="1800" dirty="0"/>
          </a:p>
          <a:p>
            <a:pPr lvl="1">
              <a:buFont typeface="Courier New" panose="02070309020205020404" pitchFamily="49" charset="0"/>
              <a:buChar char="o"/>
            </a:pPr>
            <a:r>
              <a:rPr lang="en-US" sz="1800" dirty="0"/>
              <a:t>Estimates that are </a:t>
            </a:r>
            <a:r>
              <a:rPr lang="en-US" sz="1800" dirty="0" smtClean="0"/>
              <a:t>for the “hold harmless” </a:t>
            </a:r>
            <a:r>
              <a:rPr lang="en-US" sz="1800" dirty="0"/>
              <a:t>– Last year Total Computed Revenue plus </a:t>
            </a:r>
            <a:r>
              <a:rPr lang="en-US" sz="1800" dirty="0" smtClean="0"/>
              <a:t>cost-of-living-adjustment </a:t>
            </a:r>
            <a:r>
              <a:rPr lang="en-US" sz="1800" dirty="0"/>
              <a:t>were $76 </a:t>
            </a:r>
            <a:r>
              <a:rPr lang="en-US" sz="1800" dirty="0" smtClean="0"/>
              <a:t>million </a:t>
            </a:r>
            <a:r>
              <a:rPr lang="en-US" sz="1800" dirty="0"/>
              <a:t>higher that estimated at the time of the Budget Act of 2018.</a:t>
            </a:r>
          </a:p>
        </p:txBody>
      </p:sp>
      <p:sp>
        <p:nvSpPr>
          <p:cNvPr id="4" name="Slide Number Placeholder 3"/>
          <p:cNvSpPr>
            <a:spLocks noGrp="1"/>
          </p:cNvSpPr>
          <p:nvPr>
            <p:ph type="sldNum" sz="quarter" idx="12"/>
          </p:nvPr>
        </p:nvSpPr>
        <p:spPr>
          <a:xfrm>
            <a:off x="10438659" y="6266411"/>
            <a:ext cx="1052508" cy="365125"/>
          </a:xfrm>
        </p:spPr>
        <p:txBody>
          <a:bodyPr/>
          <a:lstStyle/>
          <a:p>
            <a:fld id="{D57F1E4F-1CFF-5643-939E-217C01CDF565}" type="slidenum">
              <a:rPr lang="en-US" sz="1400" b="1" smtClean="0"/>
              <a:pPr/>
              <a:t>3</a:t>
            </a:fld>
            <a:endParaRPr lang="en-US" sz="1400" b="1" dirty="0"/>
          </a:p>
        </p:txBody>
      </p:sp>
    </p:spTree>
    <p:extLst>
      <p:ext uri="{BB962C8B-B14F-4D97-AF65-F5344CB8AC3E}">
        <p14:creationId xmlns:p14="http://schemas.microsoft.com/office/powerpoint/2010/main" val="109788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lgn="ctr"/>
            <a:r>
              <a:rPr lang="en-US" sz="3600" dirty="0"/>
              <a:t>Pasadena Area CCD 2018-2019 </a:t>
            </a:r>
            <a:r>
              <a:rPr lang="en-US" sz="3600" dirty="0" smtClean="0"/>
              <a:t/>
            </a:r>
            <a:br>
              <a:rPr lang="en-US" sz="3600" dirty="0" smtClean="0"/>
            </a:br>
            <a:r>
              <a:rPr lang="en-US" sz="3600" dirty="0" smtClean="0"/>
              <a:t>First </a:t>
            </a:r>
            <a:r>
              <a:rPr lang="en-US" sz="3600" dirty="0"/>
              <a:t>Principal Apportionment </a:t>
            </a:r>
            <a:r>
              <a:rPr lang="en-US" sz="3600" dirty="0" smtClean="0"/>
              <a:t>- Exhibit C</a:t>
            </a:r>
            <a:endParaRPr lang="en-US" sz="3600" dirty="0"/>
          </a:p>
        </p:txBody>
      </p:sp>
      <p:sp>
        <p:nvSpPr>
          <p:cNvPr id="3" name="Content Placeholder 2"/>
          <p:cNvSpPr>
            <a:spLocks noGrp="1"/>
          </p:cNvSpPr>
          <p:nvPr>
            <p:ph idx="1"/>
          </p:nvPr>
        </p:nvSpPr>
        <p:spPr>
          <a:xfrm>
            <a:off x="444459" y="1827321"/>
            <a:ext cx="11029615" cy="4966586"/>
          </a:xfrm>
        </p:spPr>
        <p:txBody>
          <a:bodyPr anchor="t"/>
          <a:lstStyle/>
          <a:p>
            <a:pPr marL="0" indent="0">
              <a:buNone/>
            </a:pPr>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z="1400" b="1" smtClean="0"/>
              <a:pPr/>
              <a:t>4</a:t>
            </a:fld>
            <a:endParaRPr lang="en-US" sz="1400" b="1" dirty="0"/>
          </a:p>
        </p:txBody>
      </p:sp>
      <p:pic>
        <p:nvPicPr>
          <p:cNvPr id="1026" name="Picture 1" descr="image001"/>
          <p:cNvPicPr>
            <a:picLocks noChangeAspect="1" noChangeArrowheads="1"/>
          </p:cNvPicPr>
          <p:nvPr/>
        </p:nvPicPr>
        <p:blipFill rotWithShape="1">
          <a:blip r:embed="rId2">
            <a:extLst>
              <a:ext uri="{28A0092B-C50C-407E-A947-70E740481C1C}">
                <a14:useLocalDpi xmlns:a14="http://schemas.microsoft.com/office/drawing/2010/main" val="0"/>
              </a:ext>
            </a:extLst>
          </a:blip>
          <a:srcRect l="2059" t="2667" r="1239" b="6640"/>
          <a:stretch/>
        </p:blipFill>
        <p:spPr bwMode="auto">
          <a:xfrm>
            <a:off x="1649338" y="1957269"/>
            <a:ext cx="8772228" cy="475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831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5"/>
            <a:ext cx="11029616" cy="1125165"/>
          </a:xfrm>
        </p:spPr>
        <p:txBody>
          <a:bodyPr>
            <a:normAutofit fontScale="90000"/>
          </a:bodyPr>
          <a:lstStyle/>
          <a:p>
            <a:pPr algn="ctr"/>
            <a:r>
              <a:rPr lang="en-US" sz="3600" dirty="0"/>
              <a:t>Pasadena Area CCD 2018-2019 First Principal Apportionment Exhibit C</a:t>
            </a:r>
            <a:r>
              <a:rPr lang="en-US" sz="3600" dirty="0" smtClean="0"/>
              <a:t>.</a:t>
            </a:r>
            <a:endParaRPr lang="en-US" sz="3600" dirty="0"/>
          </a:p>
        </p:txBody>
      </p:sp>
      <p:sp>
        <p:nvSpPr>
          <p:cNvPr id="3" name="Content Placeholder 2"/>
          <p:cNvSpPr>
            <a:spLocks noGrp="1"/>
          </p:cNvSpPr>
          <p:nvPr>
            <p:ph idx="1"/>
          </p:nvPr>
        </p:nvSpPr>
        <p:spPr>
          <a:xfrm>
            <a:off x="444459" y="1827321"/>
            <a:ext cx="11029615" cy="4966586"/>
          </a:xfrm>
        </p:spPr>
        <p:txBody>
          <a:bodyPr anchor="t">
            <a:normAutofit/>
          </a:bodyPr>
          <a:lstStyle/>
          <a:p>
            <a:pPr lvl="0">
              <a:spcBef>
                <a:spcPts val="200"/>
              </a:spcBef>
              <a:buFont typeface="Wingdings" panose="05000000000000000000" pitchFamily="2" charset="2"/>
              <a:buChar char="§"/>
            </a:pPr>
            <a:r>
              <a:rPr lang="en-US" sz="2200" dirty="0" smtClean="0"/>
              <a:t>In </a:t>
            </a:r>
            <a:r>
              <a:rPr lang="en-US" sz="2200" dirty="0"/>
              <a:t>March 2019 PCC Principal Apportionment consists of the following: </a:t>
            </a:r>
          </a:p>
          <a:p>
            <a:pPr lvl="1">
              <a:spcBef>
                <a:spcPts val="200"/>
              </a:spcBef>
              <a:buFont typeface="Courier New" panose="02070309020205020404" pitchFamily="49" charset="0"/>
              <a:buChar char="o"/>
            </a:pPr>
            <a:r>
              <a:rPr lang="en-US" sz="2200" dirty="0"/>
              <a:t>Base Allocation $99,838,103</a:t>
            </a:r>
          </a:p>
          <a:p>
            <a:pPr lvl="1">
              <a:spcBef>
                <a:spcPts val="200"/>
              </a:spcBef>
              <a:buFont typeface="Courier New" panose="02070309020205020404" pitchFamily="49" charset="0"/>
              <a:buChar char="o"/>
            </a:pPr>
            <a:r>
              <a:rPr lang="en-US" sz="2200" dirty="0"/>
              <a:t>Supplemental allocation $28,460,511</a:t>
            </a:r>
          </a:p>
          <a:p>
            <a:pPr lvl="1">
              <a:spcBef>
                <a:spcPts val="200"/>
              </a:spcBef>
              <a:buFont typeface="Courier New" panose="02070309020205020404" pitchFamily="49" charset="0"/>
              <a:buChar char="o"/>
            </a:pPr>
            <a:r>
              <a:rPr lang="en-US" sz="2200" dirty="0"/>
              <a:t>Student Success Allocation $18,840,873</a:t>
            </a:r>
          </a:p>
          <a:p>
            <a:pPr lvl="1">
              <a:spcBef>
                <a:spcPts val="200"/>
              </a:spcBef>
              <a:buFont typeface="Courier New" panose="02070309020205020404" pitchFamily="49" charset="0"/>
              <a:buChar char="o"/>
            </a:pPr>
            <a:r>
              <a:rPr lang="en-US" sz="2200" dirty="0"/>
              <a:t>The Total computational Revenue for PCC is $</a:t>
            </a:r>
            <a:r>
              <a:rPr lang="en-US" sz="2200" dirty="0" smtClean="0"/>
              <a:t>147,139,487</a:t>
            </a:r>
          </a:p>
          <a:p>
            <a:pPr lvl="0">
              <a:spcBef>
                <a:spcPts val="200"/>
              </a:spcBef>
              <a:buFont typeface="Wingdings" panose="05000000000000000000" pitchFamily="2" charset="2"/>
              <a:buChar char="§"/>
            </a:pPr>
            <a:r>
              <a:rPr lang="en-US" sz="2200" dirty="0"/>
              <a:t>Revenue short fall was 5% of Total Computational Revenue.</a:t>
            </a:r>
          </a:p>
          <a:p>
            <a:pPr marL="631825" lvl="1" indent="-290513">
              <a:spcBef>
                <a:spcPts val="200"/>
              </a:spcBef>
              <a:buFont typeface="Courier New" panose="02070309020205020404" pitchFamily="49" charset="0"/>
              <a:buChar char="o"/>
            </a:pPr>
            <a:r>
              <a:rPr lang="en-US" sz="2200" dirty="0"/>
              <a:t>The Shortfall for PCC is $7,409,711.  </a:t>
            </a:r>
          </a:p>
          <a:p>
            <a:pPr marL="631825" lvl="1" indent="-290513">
              <a:spcBef>
                <a:spcPts val="200"/>
              </a:spcBef>
              <a:buFont typeface="Courier New" panose="02070309020205020404" pitchFamily="49" charset="0"/>
              <a:buChar char="o"/>
            </a:pPr>
            <a:r>
              <a:rPr lang="en-US" sz="2200" dirty="0"/>
              <a:t>The State Chancellor’s office held this money back from our apportionment and it is estimated may not be backfilled.</a:t>
            </a:r>
          </a:p>
          <a:p>
            <a:pPr marL="631825" lvl="1" indent="-290513">
              <a:spcBef>
                <a:spcPts val="200"/>
              </a:spcBef>
              <a:buFont typeface="Courier New" panose="02070309020205020404" pitchFamily="49" charset="0"/>
              <a:buChar char="o"/>
            </a:pPr>
            <a:r>
              <a:rPr lang="en-US" sz="2200" dirty="0"/>
              <a:t>The State Chancellor’s Office computation of available revenue for Pasadena Area CCD for fiscal year 2018/2019 is $139,729,776.</a:t>
            </a:r>
          </a:p>
          <a:p>
            <a:pPr lvl="1">
              <a:buFont typeface="Courier New" panose="02070309020205020404" pitchFamily="49" charset="0"/>
              <a:buChar char="o"/>
            </a:pPr>
            <a:endParaRPr lang="en-US" sz="3200" dirty="0"/>
          </a:p>
          <a:p>
            <a:pPr marL="0" lvl="0" indent="0">
              <a:buNone/>
            </a:pPr>
            <a:endParaRPr lang="en-US" dirty="0" smtClean="0"/>
          </a:p>
        </p:txBody>
      </p:sp>
      <p:sp>
        <p:nvSpPr>
          <p:cNvPr id="4" name="Slide Number Placeholder 3"/>
          <p:cNvSpPr>
            <a:spLocks noGrp="1"/>
          </p:cNvSpPr>
          <p:nvPr>
            <p:ph type="sldNum" sz="quarter" idx="12"/>
          </p:nvPr>
        </p:nvSpPr>
        <p:spPr/>
        <p:txBody>
          <a:bodyPr/>
          <a:lstStyle/>
          <a:p>
            <a:fld id="{D57F1E4F-1CFF-5643-939E-217C01CDF565}" type="slidenum">
              <a:rPr lang="en-US" sz="1400" b="1" smtClean="0"/>
              <a:pPr/>
              <a:t>5</a:t>
            </a:fld>
            <a:endParaRPr lang="en-US" sz="1400" b="1" dirty="0"/>
          </a:p>
        </p:txBody>
      </p:sp>
    </p:spTree>
    <p:extLst>
      <p:ext uri="{BB962C8B-B14F-4D97-AF65-F5344CB8AC3E}">
        <p14:creationId xmlns:p14="http://schemas.microsoft.com/office/powerpoint/2010/main" val="6659808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5"/>
            <a:ext cx="11029616" cy="1340289"/>
          </a:xfrm>
        </p:spPr>
        <p:txBody>
          <a:bodyPr>
            <a:normAutofit/>
          </a:bodyPr>
          <a:lstStyle/>
          <a:p>
            <a:pPr algn="ctr"/>
            <a:r>
              <a:rPr lang="en-US" sz="4800" dirty="0"/>
              <a:t>Pasadena Area CCD - Budget</a:t>
            </a:r>
            <a:r>
              <a:rPr lang="en-US" dirty="0"/>
              <a:t/>
            </a:r>
            <a:br>
              <a:rPr lang="en-US" dirty="0"/>
            </a:br>
            <a:endParaRPr lang="en-US" dirty="0"/>
          </a:p>
        </p:txBody>
      </p:sp>
      <p:sp>
        <p:nvSpPr>
          <p:cNvPr id="3" name="Content Placeholder 2"/>
          <p:cNvSpPr>
            <a:spLocks noGrp="1"/>
          </p:cNvSpPr>
          <p:nvPr>
            <p:ph idx="1"/>
          </p:nvPr>
        </p:nvSpPr>
        <p:spPr>
          <a:xfrm>
            <a:off x="512826" y="2253180"/>
            <a:ext cx="11029615" cy="4378355"/>
          </a:xfrm>
        </p:spPr>
        <p:txBody>
          <a:bodyPr anchor="t">
            <a:normAutofit/>
          </a:bodyPr>
          <a:lstStyle/>
          <a:p>
            <a:pPr>
              <a:buFont typeface="Wingdings" panose="05000000000000000000" pitchFamily="2" charset="2"/>
              <a:buChar char="§"/>
            </a:pPr>
            <a:r>
              <a:rPr lang="en-US" sz="2400" dirty="0" smtClean="0"/>
              <a:t>Pasadena </a:t>
            </a:r>
            <a:r>
              <a:rPr lang="en-US" sz="2400" dirty="0"/>
              <a:t>Area CCD - Budget</a:t>
            </a:r>
          </a:p>
          <a:p>
            <a:pPr marL="742950" lvl="0" indent="-460375">
              <a:buFont typeface="Courier New" panose="02070309020205020404" pitchFamily="49" charset="0"/>
              <a:buChar char="o"/>
            </a:pPr>
            <a:r>
              <a:rPr lang="en-US" sz="2400" dirty="0"/>
              <a:t>PCC used for Adopted budget the same numbers that was used for the Budget Act of 2018.</a:t>
            </a:r>
          </a:p>
          <a:p>
            <a:pPr marL="742950" lvl="0" indent="-460375">
              <a:buFont typeface="Courier New" panose="02070309020205020404" pitchFamily="49" charset="0"/>
              <a:buChar char="o"/>
            </a:pPr>
            <a:r>
              <a:rPr lang="en-US" sz="2400" dirty="0"/>
              <a:t>The numbers used to calculate the revenue in the Budget Act of 2018 used the numbers for the supplemental and success metrics from fiscal year 2016/2017 because fiscal year 2017/2018 numbers were not yet available.  For the Adopted budget PCC estimated  $141,979,941 for Total Computational Revenue (TCR)– These numbers were provided to us from the State Chancellors Office and were advised to use those numbers for our estimate.</a:t>
            </a:r>
          </a:p>
        </p:txBody>
      </p:sp>
      <p:sp>
        <p:nvSpPr>
          <p:cNvPr id="4" name="Slide Number Placeholder 3"/>
          <p:cNvSpPr>
            <a:spLocks noGrp="1"/>
          </p:cNvSpPr>
          <p:nvPr>
            <p:ph type="sldNum" sz="quarter" idx="12"/>
          </p:nvPr>
        </p:nvSpPr>
        <p:spPr/>
        <p:txBody>
          <a:bodyPr/>
          <a:lstStyle/>
          <a:p>
            <a:fld id="{D57F1E4F-1CFF-5643-939E-217C01CDF565}" type="slidenum">
              <a:rPr lang="en-US" sz="1400" b="1" smtClean="0"/>
              <a:pPr/>
              <a:t>6</a:t>
            </a:fld>
            <a:endParaRPr lang="en-US" sz="1400" b="1" dirty="0"/>
          </a:p>
        </p:txBody>
      </p:sp>
    </p:spTree>
    <p:extLst>
      <p:ext uri="{BB962C8B-B14F-4D97-AF65-F5344CB8AC3E}">
        <p14:creationId xmlns:p14="http://schemas.microsoft.com/office/powerpoint/2010/main" val="9422192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5"/>
            <a:ext cx="11029616" cy="1340289"/>
          </a:xfrm>
        </p:spPr>
        <p:txBody>
          <a:bodyPr>
            <a:normAutofit/>
          </a:bodyPr>
          <a:lstStyle/>
          <a:p>
            <a:pPr algn="ctr"/>
            <a:r>
              <a:rPr lang="en-US" sz="4800" dirty="0"/>
              <a:t>Pasadena Area CCD - Budget</a:t>
            </a:r>
            <a:r>
              <a:rPr lang="en-US" dirty="0"/>
              <a:t/>
            </a:r>
            <a:br>
              <a:rPr lang="en-US" dirty="0"/>
            </a:br>
            <a:endParaRPr lang="en-US" dirty="0"/>
          </a:p>
        </p:txBody>
      </p:sp>
      <p:sp>
        <p:nvSpPr>
          <p:cNvPr id="3" name="Content Placeholder 2"/>
          <p:cNvSpPr>
            <a:spLocks noGrp="1"/>
          </p:cNvSpPr>
          <p:nvPr>
            <p:ph idx="1"/>
          </p:nvPr>
        </p:nvSpPr>
        <p:spPr>
          <a:xfrm>
            <a:off x="512826" y="2253181"/>
            <a:ext cx="11029615" cy="3885518"/>
          </a:xfrm>
        </p:spPr>
        <p:txBody>
          <a:bodyPr anchor="t">
            <a:normAutofit/>
          </a:bodyPr>
          <a:lstStyle/>
          <a:p>
            <a:r>
              <a:rPr lang="en-US" sz="2400" dirty="0"/>
              <a:t>Pasadena Area CCD - </a:t>
            </a:r>
            <a:r>
              <a:rPr lang="en-US" sz="2400" i="1" dirty="0" smtClean="0"/>
              <a:t>Budget </a:t>
            </a:r>
            <a:r>
              <a:rPr lang="en-US" sz="2400" i="1" dirty="0" err="1" smtClean="0"/>
              <a:t>con’t</a:t>
            </a:r>
            <a:endParaRPr lang="en-US" sz="2400" i="1" dirty="0"/>
          </a:p>
          <a:p>
            <a:pPr marL="742950" lvl="0" indent="-401638">
              <a:buFont typeface="Courier New" panose="02070309020205020404" pitchFamily="49" charset="0"/>
              <a:buChar char="o"/>
            </a:pPr>
            <a:r>
              <a:rPr lang="en-US" sz="2400" dirty="0"/>
              <a:t>In October the Advance apportionment that the State provided for TCR was $144,124,183 we did not adjust budget to that estimate as we did not have confidence in that number and did not want to overspend.</a:t>
            </a:r>
          </a:p>
          <a:p>
            <a:pPr marL="742950" lvl="0" indent="-401638">
              <a:buFont typeface="Courier New" panose="02070309020205020404" pitchFamily="49" charset="0"/>
              <a:buChar char="o"/>
            </a:pPr>
            <a:r>
              <a:rPr lang="en-US" sz="2400" dirty="0"/>
              <a:t>PCC budgeted $2.3 million dollars (estimated at the adopted budget) more than the available resources computed at P1.</a:t>
            </a:r>
          </a:p>
          <a:p>
            <a:pPr marL="742950" lvl="0" indent="-401638">
              <a:buFont typeface="Courier New" panose="02070309020205020404" pitchFamily="49" charset="0"/>
              <a:buChar char="o"/>
            </a:pPr>
            <a:r>
              <a:rPr lang="en-US" sz="2400" dirty="0"/>
              <a:t>Total FTES is projected to be the same as last </a:t>
            </a:r>
            <a:r>
              <a:rPr lang="en-US" sz="2400" dirty="0" smtClean="0"/>
              <a:t>year:  23,988</a:t>
            </a:r>
            <a:endParaRPr lang="en-US" sz="2400"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7</a:t>
            </a:fld>
            <a:endParaRPr lang="en-US" dirty="0"/>
          </a:p>
        </p:txBody>
      </p:sp>
    </p:spTree>
    <p:extLst>
      <p:ext uri="{BB962C8B-B14F-4D97-AF65-F5344CB8AC3E}">
        <p14:creationId xmlns:p14="http://schemas.microsoft.com/office/powerpoint/2010/main" val="1012153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end</a:t>
            </a:r>
            <a:endParaRPr lang="en-US" dirty="0"/>
          </a:p>
        </p:txBody>
      </p:sp>
      <p:sp>
        <p:nvSpPr>
          <p:cNvPr id="3" name="Content Placeholder 2"/>
          <p:cNvSpPr>
            <a:spLocks noGrp="1"/>
          </p:cNvSpPr>
          <p:nvPr>
            <p:ph idx="1"/>
          </p:nvPr>
        </p:nvSpPr>
        <p:spPr/>
        <p:txBody>
          <a:bodyPr>
            <a:normAutofit/>
          </a:bodyPr>
          <a:lstStyle/>
          <a:p>
            <a:pPr marL="0" indent="0" algn="ctr">
              <a:buNone/>
            </a:pPr>
            <a:r>
              <a:rPr lang="en-US" sz="6600" dirty="0" smtClean="0">
                <a:effectLst>
                  <a:outerShdw blurRad="38100" dist="38100" dir="2700000" algn="tl">
                    <a:srgbClr val="000000">
                      <a:alpha val="43137"/>
                    </a:srgbClr>
                  </a:outerShdw>
                </a:effectLst>
              </a:rPr>
              <a:t>QUESTIONS?</a:t>
            </a:r>
            <a:endParaRPr lang="en-US" sz="6600" dirty="0">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8</a:t>
            </a:fld>
            <a:endParaRPr lang="en-US" dirty="0"/>
          </a:p>
        </p:txBody>
      </p:sp>
    </p:spTree>
    <p:extLst>
      <p:ext uri="{BB962C8B-B14F-4D97-AF65-F5344CB8AC3E}">
        <p14:creationId xmlns:p14="http://schemas.microsoft.com/office/powerpoint/2010/main" val="3128610930"/>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TM03457464[[fn=Dividend]]</Template>
  <TotalTime>355</TotalTime>
  <Words>463</Words>
  <Application>Microsoft Office PowerPoint</Application>
  <PresentationFormat>Widescreen</PresentationFormat>
  <Paragraphs>48</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Calibri</vt:lpstr>
      <vt:lpstr>Courier New</vt:lpstr>
      <vt:lpstr>Gill Sans MT</vt:lpstr>
      <vt:lpstr>Wingdings</vt:lpstr>
      <vt:lpstr>Wingdings 2</vt:lpstr>
      <vt:lpstr>Dividend</vt:lpstr>
      <vt:lpstr>  </vt:lpstr>
      <vt:lpstr>Background Memo from State Chancellors Office  2018-2019 First Principal Apportionment</vt:lpstr>
      <vt:lpstr>Background Memo from State Chancellors Office  2018-2019 First Principal Apportionment – CON’T</vt:lpstr>
      <vt:lpstr>Pasadena Area CCD 2018-2019  First Principal Apportionment - Exhibit C</vt:lpstr>
      <vt:lpstr>Pasadena Area CCD 2018-2019 First Principal Apportionment Exhibit C.</vt:lpstr>
      <vt:lpstr>Pasadena Area CCD - Budget </vt:lpstr>
      <vt:lpstr>Pasadena Area CCD - Budget </vt:lpstr>
      <vt:lpstr>The end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Lissette V. Barnhart</dc:creator>
  <cp:lastModifiedBy>Lissette V. Barnhart</cp:lastModifiedBy>
  <cp:revision>41</cp:revision>
  <cp:lastPrinted>2019-03-27T22:05:07Z</cp:lastPrinted>
  <dcterms:created xsi:type="dcterms:W3CDTF">2019-01-23T22:49:33Z</dcterms:created>
  <dcterms:modified xsi:type="dcterms:W3CDTF">2019-03-27T22:05:14Z</dcterms:modified>
</cp:coreProperties>
</file>