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60" r:id="rId4"/>
    <p:sldId id="258" r:id="rId5"/>
    <p:sldId id="259" r:id="rId6"/>
    <p:sldId id="261" r:id="rId7"/>
    <p:sldId id="262" r:id="rId8"/>
    <p:sldId id="268" r:id="rId9"/>
    <p:sldId id="266" r:id="rId10"/>
    <p:sldId id="263" r:id="rId11"/>
    <p:sldId id="264" r:id="rId12"/>
    <p:sldId id="265" r:id="rId13"/>
    <p:sldId id="267" r:id="rId14"/>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a:xfrm>
            <a:off x="774923" y="5951811"/>
            <a:ext cx="7896279" cy="365125"/>
          </a:xfrm>
        </p:spPr>
        <p:txBody>
          <a:bodyPr/>
          <a:lstStyle/>
          <a:p>
            <a:endParaRPr lang="en-US" dirty="0"/>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558300" y="5956137"/>
            <a:ext cx="1052508"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pPr/>
              <a:t>1/24/2019</a:t>
            </a:fld>
            <a:endParaRPr lang="en-US" dirty="0"/>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B61BEF0D-F0BB-DE4B-95CE-6DB70DBA9567}" type="datetimeFigureOut">
              <a:rPr lang="en-US" dirty="0"/>
              <a:pPr/>
              <a:t>1/24/2019</a:t>
            </a:fld>
            <a:endParaRPr lang="en-US" dirty="0"/>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dirty="0"/>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D57F1E4F-1CFF-5643-939E-217C01CDF565}" type="slidenum">
              <a:rPr lang="en-US" dirty="0"/>
              <a:pPr/>
              <a:t>‹#›</a:t>
            </a:fld>
            <a:endParaRPr lang="en-US" dirty="0"/>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mtClean="0">
                <a:solidFill>
                  <a:schemeClr val="bg1"/>
                </a:solidFill>
              </a:rPr>
              <a:t>In </a:t>
            </a:r>
            <a:endParaRPr lang="en-US" dirty="0">
              <a:solidFill>
                <a:schemeClr val="bg1"/>
              </a:solidFill>
            </a:endParaRPr>
          </a:p>
        </p:txBody>
      </p:sp>
      <p:sp>
        <p:nvSpPr>
          <p:cNvPr id="4" name="Rectangle 3"/>
          <p:cNvSpPr/>
          <p:nvPr/>
        </p:nvSpPr>
        <p:spPr>
          <a:xfrm>
            <a:off x="1299190" y="1161746"/>
            <a:ext cx="9557549" cy="707886"/>
          </a:xfrm>
          <a:prstGeom prst="rect">
            <a:avLst/>
          </a:prstGeom>
        </p:spPr>
        <p:txBody>
          <a:bodyPr wrap="square">
            <a:spAutoFit/>
          </a:bodyPr>
          <a:lstStyle/>
          <a:p>
            <a:pPr algn="ctr"/>
            <a:r>
              <a:rPr lang="en-US" sz="4000" b="1" dirty="0" smtClean="0">
                <a:solidFill>
                  <a:schemeClr val="accent3">
                    <a:lumMod val="50000"/>
                  </a:schemeClr>
                </a:solidFill>
              </a:rPr>
              <a:t> In-Depth </a:t>
            </a:r>
            <a:r>
              <a:rPr lang="en-US" sz="4000" b="1" dirty="0">
                <a:solidFill>
                  <a:schemeClr val="accent3">
                    <a:lumMod val="50000"/>
                  </a:schemeClr>
                </a:solidFill>
              </a:rPr>
              <a:t>Analysis of the State Budget</a:t>
            </a:r>
            <a:endParaRPr lang="en-US" sz="4000" dirty="0">
              <a:solidFill>
                <a:schemeClr val="accent3">
                  <a:lumMod val="50000"/>
                </a:schemeClr>
              </a:solidFill>
            </a:endParaRPr>
          </a:p>
        </p:txBody>
      </p:sp>
      <p:sp>
        <p:nvSpPr>
          <p:cNvPr id="6" name="TextBox 5"/>
          <p:cNvSpPr txBox="1"/>
          <p:nvPr/>
        </p:nvSpPr>
        <p:spPr>
          <a:xfrm>
            <a:off x="706582" y="3125586"/>
            <a:ext cx="10615353" cy="3046988"/>
          </a:xfrm>
          <a:prstGeom prst="rect">
            <a:avLst/>
          </a:prstGeom>
          <a:noFill/>
        </p:spPr>
        <p:txBody>
          <a:bodyPr wrap="square" rtlCol="0">
            <a:spAutoFit/>
          </a:bodyPr>
          <a:lstStyle/>
          <a:p>
            <a:pPr lvl="0" algn="ctr"/>
            <a:r>
              <a:rPr lang="en-US" dirty="0">
                <a:solidFill>
                  <a:schemeClr val="bg1"/>
                </a:solidFill>
              </a:rPr>
              <a:t>Association of California Community College Administration (ACCCA)</a:t>
            </a:r>
          </a:p>
          <a:p>
            <a:pPr lvl="0" algn="ctr"/>
            <a:r>
              <a:rPr lang="en-US" dirty="0">
                <a:solidFill>
                  <a:schemeClr val="bg1"/>
                </a:solidFill>
              </a:rPr>
              <a:t>Association of Chief Business Officials (ACBO)</a:t>
            </a:r>
          </a:p>
          <a:p>
            <a:pPr lvl="0" algn="ctr"/>
            <a:r>
              <a:rPr lang="en-US" dirty="0">
                <a:solidFill>
                  <a:schemeClr val="bg1"/>
                </a:solidFill>
              </a:rPr>
              <a:t>California Community Colleges Chancellor’s Office</a:t>
            </a:r>
          </a:p>
          <a:p>
            <a:pPr lvl="0" algn="ctr"/>
            <a:r>
              <a:rPr lang="en-US" dirty="0">
                <a:solidFill>
                  <a:schemeClr val="bg1"/>
                </a:solidFill>
              </a:rPr>
              <a:t>Community College League of </a:t>
            </a:r>
            <a:r>
              <a:rPr lang="en-US" dirty="0" smtClean="0">
                <a:solidFill>
                  <a:schemeClr val="bg1"/>
                </a:solidFill>
              </a:rPr>
              <a:t>California</a:t>
            </a:r>
            <a:r>
              <a:rPr lang="en-US" dirty="0" smtClean="0">
                <a:solidFill>
                  <a:srgbClr val="FFC000"/>
                </a:solidFill>
              </a:rPr>
              <a:t/>
            </a:r>
            <a:br>
              <a:rPr lang="en-US" dirty="0" smtClean="0">
                <a:solidFill>
                  <a:srgbClr val="FFC000"/>
                </a:solidFill>
              </a:rPr>
            </a:br>
            <a:r>
              <a:rPr lang="en-US" dirty="0" smtClean="0">
                <a:solidFill>
                  <a:srgbClr val="FFC000"/>
                </a:solidFill>
              </a:rPr>
              <a:t/>
            </a:r>
            <a:br>
              <a:rPr lang="en-US" dirty="0" smtClean="0">
                <a:solidFill>
                  <a:srgbClr val="FFC000"/>
                </a:solidFill>
              </a:rPr>
            </a:br>
            <a:endParaRPr lang="en-US" dirty="0" smtClean="0">
              <a:solidFill>
                <a:srgbClr val="FFC000"/>
              </a:solidFill>
            </a:endParaRPr>
          </a:p>
          <a:p>
            <a:pPr lvl="0" algn="ctr"/>
            <a:endParaRPr lang="en-US" dirty="0">
              <a:solidFill>
                <a:srgbClr val="FFC000"/>
              </a:solidFill>
            </a:endParaRPr>
          </a:p>
          <a:p>
            <a:pPr lvl="0" algn="ctr"/>
            <a:endParaRPr lang="en-US" dirty="0">
              <a:solidFill>
                <a:srgbClr val="FFC000"/>
              </a:solidFill>
            </a:endParaRPr>
          </a:p>
          <a:p>
            <a:pPr algn="ctr"/>
            <a:r>
              <a:rPr lang="en-US" sz="1600" dirty="0" smtClean="0">
                <a:solidFill>
                  <a:srgbClr val="FFC000"/>
                </a:solidFill>
              </a:rPr>
              <a:t>Presentation by Chedva Weingart, Executive Director/Fiscal Services</a:t>
            </a:r>
          </a:p>
          <a:p>
            <a:pPr algn="ctr"/>
            <a:r>
              <a:rPr lang="en-US" sz="1600" dirty="0" smtClean="0">
                <a:solidFill>
                  <a:srgbClr val="FFC000"/>
                </a:solidFill>
              </a:rPr>
              <a:t>Pasadena City College</a:t>
            </a:r>
            <a:br>
              <a:rPr lang="en-US" sz="1600" dirty="0" smtClean="0">
                <a:solidFill>
                  <a:srgbClr val="FFC000"/>
                </a:solidFill>
              </a:rPr>
            </a:br>
            <a:r>
              <a:rPr lang="en-US" sz="1600" dirty="0" smtClean="0">
                <a:solidFill>
                  <a:srgbClr val="FFC000"/>
                </a:solidFill>
              </a:rPr>
              <a:t>BRAC 1/24/19</a:t>
            </a:r>
            <a:endParaRPr lang="en-US" sz="1600" dirty="0">
              <a:solidFill>
                <a:srgbClr val="FFC000"/>
              </a:solidFill>
            </a:endParaRPr>
          </a:p>
        </p:txBody>
      </p:sp>
    </p:spTree>
    <p:extLst>
      <p:ext uri="{BB962C8B-B14F-4D97-AF65-F5344CB8AC3E}">
        <p14:creationId xmlns:p14="http://schemas.microsoft.com/office/powerpoint/2010/main" val="17292837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b="1" dirty="0"/>
              <a:t>Local Support Funding by Program.</a:t>
            </a:r>
            <a:endParaRPr lang="en-US" dirty="0"/>
          </a:p>
        </p:txBody>
      </p:sp>
      <p:pic>
        <p:nvPicPr>
          <p:cNvPr id="4" name="Content Placeholder 3"/>
          <p:cNvPicPr>
            <a:picLocks noGrp="1"/>
          </p:cNvPicPr>
          <p:nvPr>
            <p:ph idx="1"/>
          </p:nvPr>
        </p:nvPicPr>
        <p:blipFill rotWithShape="1">
          <a:blip r:embed="rId2"/>
          <a:srcRect r="5639" b="5623"/>
          <a:stretch/>
        </p:blipFill>
        <p:spPr>
          <a:xfrm>
            <a:off x="2244437" y="1823776"/>
            <a:ext cx="7705898" cy="4926157"/>
          </a:xfrm>
          <a:prstGeom prst="rect">
            <a:avLst/>
          </a:prstGeom>
        </p:spPr>
      </p:pic>
    </p:spTree>
    <p:extLst>
      <p:ext uri="{BB962C8B-B14F-4D97-AF65-F5344CB8AC3E}">
        <p14:creationId xmlns:p14="http://schemas.microsoft.com/office/powerpoint/2010/main" val="427760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1014152"/>
            <a:ext cx="11029616" cy="701803"/>
          </a:xfrm>
        </p:spPr>
        <p:txBody>
          <a:bodyPr anchor="ctr">
            <a:normAutofit fontScale="90000"/>
          </a:bodyPr>
          <a:lstStyle/>
          <a:p>
            <a:pPr algn="ctr"/>
            <a:r>
              <a:rPr lang="en-US" b="1" dirty="0"/>
              <a:t>Capital </a:t>
            </a:r>
            <a:r>
              <a:rPr lang="en-US" b="1" dirty="0" smtClean="0"/>
              <a:t>Outlay</a:t>
            </a:r>
            <a:r>
              <a:rPr lang="en-US" dirty="0"/>
              <a:t/>
            </a:r>
            <a:br>
              <a:rPr lang="en-US" dirty="0"/>
            </a:br>
            <a:endParaRPr lang="en-US" dirty="0"/>
          </a:p>
        </p:txBody>
      </p:sp>
      <p:sp>
        <p:nvSpPr>
          <p:cNvPr id="3" name="Content Placeholder 2"/>
          <p:cNvSpPr>
            <a:spLocks noGrp="1"/>
          </p:cNvSpPr>
          <p:nvPr>
            <p:ph idx="1"/>
          </p:nvPr>
        </p:nvSpPr>
        <p:spPr/>
        <p:txBody>
          <a:bodyPr anchor="t"/>
          <a:lstStyle/>
          <a:p>
            <a:pPr marL="0" indent="0">
              <a:buNone/>
            </a:pPr>
            <a:r>
              <a:rPr lang="en-US" sz="2400" dirty="0" smtClean="0"/>
              <a:t>The </a:t>
            </a:r>
            <a:r>
              <a:rPr lang="en-US" sz="2400" dirty="0"/>
              <a:t>Governor’s budget proposal provides $358.7 million in capital outlay funding from Proposition 51, approved by voters in 2016. </a:t>
            </a:r>
            <a:r>
              <a:rPr lang="en-US" sz="2400" dirty="0" smtClean="0"/>
              <a:t> The </a:t>
            </a:r>
            <a:r>
              <a:rPr lang="en-US" sz="2400" dirty="0"/>
              <a:t>funding is to support 15 continuing projects and 12 new projects, as listed in Table 8.  Pasadena City College is NOT one of the ones that is in the budget to be funded in fiscal year 2019-2020.</a:t>
            </a:r>
          </a:p>
          <a:p>
            <a:endParaRPr lang="en-US" dirty="0"/>
          </a:p>
        </p:txBody>
      </p:sp>
    </p:spTree>
    <p:extLst>
      <p:ext uri="{BB962C8B-B14F-4D97-AF65-F5344CB8AC3E}">
        <p14:creationId xmlns:p14="http://schemas.microsoft.com/office/powerpoint/2010/main" val="1934245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b="1" dirty="0"/>
              <a:t>Beyond the CCC </a:t>
            </a:r>
            <a:r>
              <a:rPr lang="en-US" b="1" dirty="0" smtClean="0"/>
              <a:t>Budget</a:t>
            </a:r>
            <a:endParaRPr lang="en-US" dirty="0"/>
          </a:p>
        </p:txBody>
      </p:sp>
      <p:sp>
        <p:nvSpPr>
          <p:cNvPr id="3" name="Content Placeholder 2"/>
          <p:cNvSpPr>
            <a:spLocks noGrp="1"/>
          </p:cNvSpPr>
          <p:nvPr>
            <p:ph idx="1"/>
          </p:nvPr>
        </p:nvSpPr>
        <p:spPr>
          <a:xfrm>
            <a:off x="464814" y="1980991"/>
            <a:ext cx="11029615" cy="3678303"/>
          </a:xfrm>
        </p:spPr>
        <p:txBody>
          <a:bodyPr anchor="t"/>
          <a:lstStyle/>
          <a:p>
            <a:pPr lvl="1"/>
            <a:r>
              <a:rPr lang="en-US" sz="2600" dirty="0"/>
              <a:t>Cal Grant Expansion</a:t>
            </a:r>
          </a:p>
          <a:p>
            <a:pPr lvl="1"/>
            <a:r>
              <a:rPr lang="en-US" sz="2600" dirty="0"/>
              <a:t>Relief on Pension Cost (STRS only)</a:t>
            </a:r>
          </a:p>
          <a:p>
            <a:pPr lvl="1"/>
            <a:r>
              <a:rPr lang="en-US" sz="2600" dirty="0"/>
              <a:t>New Longitudinal Student Data System</a:t>
            </a:r>
          </a:p>
          <a:p>
            <a:pPr marL="0" indent="0">
              <a:buNone/>
            </a:pPr>
            <a:endParaRPr lang="en-US" dirty="0"/>
          </a:p>
        </p:txBody>
      </p:sp>
    </p:spTree>
    <p:extLst>
      <p:ext uri="{BB962C8B-B14F-4D97-AF65-F5344CB8AC3E}">
        <p14:creationId xmlns:p14="http://schemas.microsoft.com/office/powerpoint/2010/main" val="34211180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marL="0" indent="0" algn="ctr">
              <a:buNone/>
            </a:pPr>
            <a:r>
              <a:rPr lang="en-US" sz="6600" dirty="0" smtClean="0">
                <a:effectLst>
                  <a:outerShdw blurRad="38100" dist="38100" dir="2700000" algn="tl">
                    <a:srgbClr val="000000">
                      <a:alpha val="43137"/>
                    </a:srgbClr>
                  </a:outerShdw>
                </a:effectLst>
              </a:rPr>
              <a:t>QUESTIONS?</a:t>
            </a:r>
            <a:endParaRPr lang="en-US" sz="6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286109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dirty="0"/>
              <a:t>Update on Governor’s </a:t>
            </a:r>
            <a:r>
              <a:rPr lang="en-US" dirty="0" smtClean="0"/>
              <a:t>2019-20 Budget</a:t>
            </a:r>
            <a:br>
              <a:rPr lang="en-US" dirty="0" smtClean="0"/>
            </a:br>
            <a:r>
              <a:rPr lang="en-US" sz="1400" dirty="0" smtClean="0"/>
              <a:t>Released January 10th</a:t>
            </a:r>
            <a:endParaRPr lang="en-US" sz="1400" dirty="0"/>
          </a:p>
        </p:txBody>
      </p:sp>
      <p:sp>
        <p:nvSpPr>
          <p:cNvPr id="3" name="Content Placeholder 2"/>
          <p:cNvSpPr>
            <a:spLocks noGrp="1"/>
          </p:cNvSpPr>
          <p:nvPr>
            <p:ph idx="1"/>
          </p:nvPr>
        </p:nvSpPr>
        <p:spPr>
          <a:xfrm>
            <a:off x="581192" y="2180496"/>
            <a:ext cx="11029615" cy="4278493"/>
          </a:xfrm>
        </p:spPr>
        <p:txBody>
          <a:bodyPr>
            <a:normAutofit/>
          </a:bodyPr>
          <a:lstStyle/>
          <a:p>
            <a:pPr lvl="0"/>
            <a:r>
              <a:rPr lang="en-US" sz="2000" dirty="0"/>
              <a:t>Significant budget growth.  Overall state budget would increase by $7.7 billion (3.8%) from the enacted 2018-2019 budget, to $209.1 Billion.  General Fund spending would increase by $5.5 Billion (4.0%), to $144.2 Billion.</a:t>
            </a:r>
          </a:p>
          <a:p>
            <a:pPr lvl="0"/>
            <a:r>
              <a:rPr lang="en-US" sz="2000" dirty="0"/>
              <a:t>Continued growth in Long-term Forecast.  Administration expects continued growth in the three largest General Fund Revenue- personal income tax, Sales and Use Tax, and corporation Tax.  The administration also assumes growth in property tax.  The Governor acknowledges rising risks, most notably from the state General Fund’s heavy reliance on income from capital gains, and on taxes paid by the top 1%of income earners.</a:t>
            </a:r>
          </a:p>
          <a:p>
            <a:pPr lvl="0"/>
            <a:r>
              <a:rPr lang="en-US" sz="2000" dirty="0"/>
              <a:t>Focus on Budget Resiliency.  The proposed budget makes substantial commitments to reduce state debt, builds reserves, and allocate a large majority (87%) of discretionary spending in the 2019-2020 to one-time initiatives.  Pay down pension liabilities, pay off remaining budgetary debt and deferrals, increase raining day fund, and increase the safety net reserve to $900 million</a:t>
            </a:r>
            <a:r>
              <a:rPr lang="en-US" sz="2000" dirty="0" smtClean="0"/>
              <a:t>.</a:t>
            </a:r>
            <a:endParaRPr lang="en-US" sz="2000" dirty="0"/>
          </a:p>
        </p:txBody>
      </p:sp>
    </p:spTree>
    <p:extLst>
      <p:ext uri="{BB962C8B-B14F-4D97-AF65-F5344CB8AC3E}">
        <p14:creationId xmlns:p14="http://schemas.microsoft.com/office/powerpoint/2010/main" val="16843780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California Community College Budget Overview:</a:t>
            </a:r>
            <a:r>
              <a:rPr lang="en-US" dirty="0"/>
              <a:t/>
            </a:r>
            <a:br>
              <a:rPr lang="en-US" dirty="0"/>
            </a:br>
            <a:endParaRPr lang="en-US" dirty="0"/>
          </a:p>
        </p:txBody>
      </p:sp>
      <p:sp>
        <p:nvSpPr>
          <p:cNvPr id="3" name="Content Placeholder 2"/>
          <p:cNvSpPr>
            <a:spLocks noGrp="1"/>
          </p:cNvSpPr>
          <p:nvPr>
            <p:ph idx="1"/>
          </p:nvPr>
        </p:nvSpPr>
        <p:spPr>
          <a:xfrm>
            <a:off x="581192" y="2180496"/>
            <a:ext cx="11029615" cy="4195366"/>
          </a:xfrm>
        </p:spPr>
        <p:txBody>
          <a:bodyPr/>
          <a:lstStyle/>
          <a:p>
            <a:r>
              <a:rPr lang="en-US" sz="2000" dirty="0" smtClean="0"/>
              <a:t>The </a:t>
            </a:r>
            <a:r>
              <a:rPr lang="en-US" sz="2000" dirty="0"/>
              <a:t>administration’s budget summary totals all support for CCC including Federal, state and local funding to $16.3 billion.  </a:t>
            </a:r>
            <a:endParaRPr lang="en-US" sz="2000" dirty="0" smtClean="0"/>
          </a:p>
          <a:p>
            <a:r>
              <a:rPr lang="en-US" sz="2000" dirty="0" smtClean="0"/>
              <a:t>The </a:t>
            </a:r>
            <a:r>
              <a:rPr lang="en-US" sz="2000" dirty="0"/>
              <a:t>majority of funding for community college and </a:t>
            </a:r>
            <a:r>
              <a:rPr lang="en-US" sz="2000" dirty="0" smtClean="0"/>
              <a:t>districts </a:t>
            </a:r>
            <a:r>
              <a:rPr lang="en-US" sz="2000" dirty="0"/>
              <a:t>and nearly all the funding controlled by the state-fall under Proposition 98, a state constitutional amendment approved by the voters in 1988. </a:t>
            </a:r>
            <a:endParaRPr lang="en-US" sz="2000" dirty="0" smtClean="0"/>
          </a:p>
          <a:p>
            <a:r>
              <a:rPr lang="en-US" sz="2000" dirty="0" smtClean="0"/>
              <a:t>The </a:t>
            </a:r>
            <a:r>
              <a:rPr lang="en-US" sz="2000" dirty="0"/>
              <a:t>governor and Legislature have significant discretion in allocating funding to various programs and services.</a:t>
            </a:r>
          </a:p>
          <a:p>
            <a:endParaRPr lang="en-US" dirty="0"/>
          </a:p>
        </p:txBody>
      </p:sp>
    </p:spTree>
    <p:extLst>
      <p:ext uri="{BB962C8B-B14F-4D97-AF65-F5344CB8AC3E}">
        <p14:creationId xmlns:p14="http://schemas.microsoft.com/office/powerpoint/2010/main" val="2531808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dirty="0" smtClean="0"/>
              <a:t>PROP 98 minimum guarantee</a:t>
            </a:r>
            <a:endParaRPr lang="en-US" dirty="0"/>
          </a:p>
        </p:txBody>
      </p:sp>
      <p:pic>
        <p:nvPicPr>
          <p:cNvPr id="4" name="Content Placeholder 3"/>
          <p:cNvPicPr>
            <a:picLocks noGrp="1"/>
          </p:cNvPicPr>
          <p:nvPr>
            <p:ph idx="1"/>
          </p:nvPr>
        </p:nvPicPr>
        <p:blipFill rotWithShape="1">
          <a:blip r:embed="rId2"/>
          <a:srcRect l="1492" r="5814"/>
          <a:stretch/>
        </p:blipFill>
        <p:spPr>
          <a:xfrm>
            <a:off x="507076" y="1803862"/>
            <a:ext cx="11388437" cy="2502131"/>
          </a:xfrm>
          <a:prstGeom prst="rect">
            <a:avLst/>
          </a:prstGeom>
        </p:spPr>
      </p:pic>
      <p:pic>
        <p:nvPicPr>
          <p:cNvPr id="5" name="Picture 4"/>
          <p:cNvPicPr/>
          <p:nvPr/>
        </p:nvPicPr>
        <p:blipFill rotWithShape="1">
          <a:blip r:embed="rId3"/>
          <a:srcRect r="1710"/>
          <a:stretch/>
        </p:blipFill>
        <p:spPr>
          <a:xfrm>
            <a:off x="349131" y="4070233"/>
            <a:ext cx="11571320" cy="2629825"/>
          </a:xfrm>
          <a:prstGeom prst="rect">
            <a:avLst/>
          </a:prstGeom>
        </p:spPr>
      </p:pic>
    </p:spTree>
    <p:extLst>
      <p:ext uri="{BB962C8B-B14F-4D97-AF65-F5344CB8AC3E}">
        <p14:creationId xmlns:p14="http://schemas.microsoft.com/office/powerpoint/2010/main" val="2156149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ctr"/>
            <a:r>
              <a:rPr lang="en-US" dirty="0" err="1" smtClean="0"/>
              <a:t>Ccc</a:t>
            </a:r>
            <a:r>
              <a:rPr lang="en-US" dirty="0" smtClean="0"/>
              <a:t> prop 98 – Funding by source</a:t>
            </a:r>
            <a:endParaRPr lang="en-US" dirty="0"/>
          </a:p>
        </p:txBody>
      </p:sp>
      <p:sp>
        <p:nvSpPr>
          <p:cNvPr id="3" name="Content Placeholder 2"/>
          <p:cNvSpPr>
            <a:spLocks noGrp="1"/>
          </p:cNvSpPr>
          <p:nvPr>
            <p:ph idx="1"/>
          </p:nvPr>
        </p:nvSpPr>
        <p:spPr>
          <a:xfrm>
            <a:off x="581192" y="1928602"/>
            <a:ext cx="11029615" cy="3678303"/>
          </a:xfrm>
        </p:spPr>
        <p:txBody>
          <a:bodyPr anchor="t"/>
          <a:lstStyle/>
          <a:p>
            <a:r>
              <a:rPr lang="en-US" dirty="0"/>
              <a:t>Table 3 shows the Governor’s proposed Proposition 98 funding levels for CCC in the prior, current, and budget years, based on DOF’s estimates of the minimum guarantee in each year. For each of these years, CCC’s share of Proposition 98 funding is 10.93% (the traditional share). The percentage is being applied after appropriations for certain programs are subtracted from the total.</a:t>
            </a:r>
          </a:p>
          <a:p>
            <a:endParaRPr lang="en-US" dirty="0"/>
          </a:p>
        </p:txBody>
      </p:sp>
      <p:pic>
        <p:nvPicPr>
          <p:cNvPr id="4" name="Picture 3"/>
          <p:cNvPicPr/>
          <p:nvPr/>
        </p:nvPicPr>
        <p:blipFill>
          <a:blip r:embed="rId2"/>
          <a:stretch>
            <a:fillRect/>
          </a:stretch>
        </p:blipFill>
        <p:spPr>
          <a:xfrm>
            <a:off x="1037706" y="3287712"/>
            <a:ext cx="11154294" cy="3104775"/>
          </a:xfrm>
          <a:prstGeom prst="rect">
            <a:avLst/>
          </a:prstGeom>
        </p:spPr>
      </p:pic>
    </p:spTree>
    <p:extLst>
      <p:ext uri="{BB962C8B-B14F-4D97-AF65-F5344CB8AC3E}">
        <p14:creationId xmlns:p14="http://schemas.microsoft.com/office/powerpoint/2010/main" val="4272700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5"/>
            <a:ext cx="11029616" cy="1079329"/>
          </a:xfrm>
        </p:spPr>
        <p:txBody>
          <a:bodyPr/>
          <a:lstStyle/>
          <a:p>
            <a:pPr algn="ctr"/>
            <a:r>
              <a:rPr lang="en-US" b="1" dirty="0"/>
              <a:t>Changes in </a:t>
            </a:r>
            <a:r>
              <a:rPr lang="en-US" b="1" dirty="0" smtClean="0"/>
              <a:t>Funding</a:t>
            </a:r>
            <a:r>
              <a:rPr lang="en-US" dirty="0"/>
              <a:t/>
            </a:r>
            <a:br>
              <a:rPr lang="en-US" dirty="0"/>
            </a:br>
            <a:endParaRPr lang="en-US" dirty="0"/>
          </a:p>
        </p:txBody>
      </p:sp>
      <p:sp>
        <p:nvSpPr>
          <p:cNvPr id="3" name="Content Placeholder 2"/>
          <p:cNvSpPr>
            <a:spLocks noGrp="1"/>
          </p:cNvSpPr>
          <p:nvPr>
            <p:ph idx="1"/>
          </p:nvPr>
        </p:nvSpPr>
        <p:spPr>
          <a:xfrm>
            <a:off x="340124" y="1781485"/>
            <a:ext cx="5730476" cy="4935198"/>
          </a:xfrm>
        </p:spPr>
        <p:txBody>
          <a:bodyPr anchor="t">
            <a:noAutofit/>
          </a:bodyPr>
          <a:lstStyle/>
          <a:p>
            <a:pPr lvl="0">
              <a:spcBef>
                <a:spcPts val="300"/>
              </a:spcBef>
              <a:spcAft>
                <a:spcPts val="300"/>
              </a:spcAft>
            </a:pPr>
            <a:r>
              <a:rPr lang="en-US" dirty="0"/>
              <a:t>The Governor proposes $272 million in ongoing policy adjustments for CCC, as reflected in Table 4. </a:t>
            </a:r>
          </a:p>
          <a:p>
            <a:pPr lvl="0">
              <a:spcBef>
                <a:spcPts val="300"/>
              </a:spcBef>
              <a:spcAft>
                <a:spcPts val="300"/>
              </a:spcAft>
            </a:pPr>
            <a:r>
              <a:rPr lang="en-US" dirty="0"/>
              <a:t> The bulk of new funding ($262 million) is for 3.46% cost-of-living adjustments (COLA) for apportionments and certain categorical programs.</a:t>
            </a:r>
          </a:p>
          <a:p>
            <a:pPr lvl="0">
              <a:spcBef>
                <a:spcPts val="300"/>
              </a:spcBef>
              <a:spcAft>
                <a:spcPts val="300"/>
              </a:spcAft>
            </a:pPr>
            <a:r>
              <a:rPr lang="en-US" dirty="0"/>
              <a:t>The budget funds the Strong Workforce program at current levels, though it funds part of the program ($77 million) with settle-up and </a:t>
            </a:r>
            <a:r>
              <a:rPr lang="en-US" dirty="0" err="1"/>
              <a:t>reappropriated</a:t>
            </a:r>
            <a:r>
              <a:rPr lang="en-US" dirty="0"/>
              <a:t> funds, which are one-time funds, in 2019-20. The administration has committed to continuing to fund the program at this level in 2020-21. This commitment assumes that sufficient ongoing Proposition 98 resources will be available at that time. </a:t>
            </a:r>
            <a:endParaRPr lang="en-US" dirty="0" smtClean="0"/>
          </a:p>
          <a:p>
            <a:pPr lvl="0">
              <a:spcBef>
                <a:spcPts val="300"/>
              </a:spcBef>
              <a:spcAft>
                <a:spcPts val="300"/>
              </a:spcAft>
            </a:pPr>
            <a:r>
              <a:rPr lang="en-US" dirty="0" smtClean="0"/>
              <a:t> </a:t>
            </a:r>
            <a:r>
              <a:rPr lang="en-US" dirty="0"/>
              <a:t>The Governor proposes to make permanent a 2018-19 one-time appropriation to fund a contract with nonprofit legal services organizations to provide immigrant legal services for eligible students.</a:t>
            </a:r>
          </a:p>
          <a:p>
            <a:endParaRPr lang="en-US" dirty="0"/>
          </a:p>
        </p:txBody>
      </p:sp>
      <p:pic>
        <p:nvPicPr>
          <p:cNvPr id="4" name="Picture 3"/>
          <p:cNvPicPr/>
          <p:nvPr/>
        </p:nvPicPr>
        <p:blipFill rotWithShape="1">
          <a:blip r:embed="rId2">
            <a:extLst>
              <a:ext uri="{BEBA8EAE-BF5A-486C-A8C5-ECC9F3942E4B}">
                <a14:imgProps xmlns:a14="http://schemas.microsoft.com/office/drawing/2010/main">
                  <a14:imgLayer r:embed="rId3">
                    <a14:imgEffect>
                      <a14:sharpenSoften amount="50000"/>
                    </a14:imgEffect>
                    <a14:imgEffect>
                      <a14:saturation sat="66000"/>
                    </a14:imgEffect>
                  </a14:imgLayer>
                </a14:imgProps>
              </a:ext>
            </a:extLst>
          </a:blip>
          <a:srcRect l="1695" r="4407"/>
          <a:stretch/>
        </p:blipFill>
        <p:spPr>
          <a:xfrm>
            <a:off x="6299200" y="1812646"/>
            <a:ext cx="5469467" cy="4872875"/>
          </a:xfrm>
          <a:prstGeom prst="rect">
            <a:avLst/>
          </a:prstGeom>
        </p:spPr>
      </p:pic>
    </p:spTree>
    <p:extLst>
      <p:ext uri="{BB962C8B-B14F-4D97-AF65-F5344CB8AC3E}">
        <p14:creationId xmlns:p14="http://schemas.microsoft.com/office/powerpoint/2010/main" val="41398070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t>Implementation of </a:t>
            </a:r>
            <a:r>
              <a:rPr lang="en-US" b="1" dirty="0" smtClean="0"/>
              <a:t/>
            </a:r>
            <a:br>
              <a:rPr lang="en-US" b="1" dirty="0" smtClean="0"/>
            </a:br>
            <a:r>
              <a:rPr lang="en-US" b="1" dirty="0" smtClean="0"/>
              <a:t>Student </a:t>
            </a:r>
            <a:r>
              <a:rPr lang="en-US" b="1" dirty="0"/>
              <a:t>Centered Funding Formula </a:t>
            </a:r>
            <a:endParaRPr lang="en-US" dirty="0"/>
          </a:p>
        </p:txBody>
      </p:sp>
      <p:sp>
        <p:nvSpPr>
          <p:cNvPr id="3" name="Content Placeholder 2"/>
          <p:cNvSpPr>
            <a:spLocks noGrp="1"/>
          </p:cNvSpPr>
          <p:nvPr>
            <p:ph idx="1"/>
          </p:nvPr>
        </p:nvSpPr>
        <p:spPr>
          <a:xfrm>
            <a:off x="581192" y="1803400"/>
            <a:ext cx="11029615" cy="4813531"/>
          </a:xfrm>
        </p:spPr>
        <p:txBody>
          <a:bodyPr anchor="t">
            <a:normAutofit fontScale="77500" lnSpcReduction="20000"/>
          </a:bodyPr>
          <a:lstStyle/>
          <a:p>
            <a:pPr marL="0" indent="0">
              <a:buNone/>
            </a:pPr>
            <a:r>
              <a:rPr lang="en-US" sz="2300" b="1" dirty="0"/>
              <a:t>Planned Implementation.</a:t>
            </a:r>
            <a:endParaRPr lang="en-US" sz="2300" dirty="0"/>
          </a:p>
          <a:p>
            <a:pPr marL="0" indent="0">
              <a:buNone/>
            </a:pPr>
            <a:r>
              <a:rPr lang="en-US" sz="2300" dirty="0" smtClean="0"/>
              <a:t>The </a:t>
            </a:r>
            <a:r>
              <a:rPr lang="en-US" sz="2300" dirty="0"/>
              <a:t>Student Centered Funding Formula, as implemented beginning in 2018-19, apportions funding to districts using a base allocation linked to enrollment, a supplemental allocation designed to benefit low-income students, and a student success allocation based on each district’s student outcomes. Under the planned three-year phase-in of new formula factors, the base allocation would decline from about 70% of total funding to 65% in 2019-20 and 60% in 2020-21. The student success allocation, conversely, would increase from about 10% to 15% and 20% in the three years, respectively. The supplemental allocation would constitute about 20% of total funding in each year of the phase-in. This implementation would occur through changes in the funding rates for the base allocation and student success allocation</a:t>
            </a:r>
            <a:r>
              <a:rPr lang="en-US" sz="2300" dirty="0" smtClean="0"/>
              <a:t>.</a:t>
            </a:r>
          </a:p>
          <a:p>
            <a:pPr marL="0" indent="0">
              <a:buNone/>
            </a:pPr>
            <a:r>
              <a:rPr lang="en-US" sz="2300" b="1" dirty="0"/>
              <a:t>Implementation Using 2018-19 Rates</a:t>
            </a:r>
            <a:r>
              <a:rPr lang="en-US" sz="2300" b="1" dirty="0" smtClean="0"/>
              <a:t>,  </a:t>
            </a:r>
            <a:r>
              <a:rPr lang="en-US" sz="2300" b="1" dirty="0"/>
              <a:t>Adjusted for COLA, in 2019-20.</a:t>
            </a:r>
            <a:r>
              <a:rPr lang="en-US" sz="2300" dirty="0"/>
              <a:t> </a:t>
            </a:r>
          </a:p>
          <a:p>
            <a:pPr marL="0" indent="0">
              <a:buNone/>
            </a:pPr>
            <a:r>
              <a:rPr lang="en-US" sz="2300" dirty="0"/>
              <a:t>The Governor’s budget proposal continues the Student Centered Funding Formula but adjusts the implementation provisions, pending further data analysis. Specifically, funding rates for 2019-20 would not shift to 65% for the base allocation and 15% for the student success allocation, but would instead reflect the 2018-19 rates plus a COLA. (The funding rates for 2020-21 and beyond would remain unchanged from current law.) As under current law, in 2019-20, a district would receive the highest of the following calculations: (1) the amount calculated pursuant to the Student Centered Funding Formula for 2019-20, (2) the amount calculated pursuant to the Student Centered Funding Formula for 2018-19, or (3) the amount the district received in 2017-18, adjusted by the COLAs in 2018-19 and 2019-20. The Chancellor’s Office would work with the advisory workgroup on Fiscal Affairs to determine how these changes would get implemented. </a:t>
            </a:r>
          </a:p>
          <a:p>
            <a:endParaRPr lang="en-US" dirty="0"/>
          </a:p>
          <a:p>
            <a:endParaRPr lang="en-US" dirty="0"/>
          </a:p>
        </p:txBody>
      </p:sp>
    </p:spTree>
    <p:extLst>
      <p:ext uri="{BB962C8B-B14F-4D97-AF65-F5344CB8AC3E}">
        <p14:creationId xmlns:p14="http://schemas.microsoft.com/office/powerpoint/2010/main" val="15393564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367" y="570350"/>
            <a:ext cx="4596714" cy="1151358"/>
          </a:xfrm>
        </p:spPr>
        <p:txBody>
          <a:bodyPr>
            <a:normAutofit fontScale="90000"/>
          </a:bodyPr>
          <a:lstStyle/>
          <a:p>
            <a:r>
              <a:rPr lang="en-US" sz="2400" dirty="0" smtClean="0"/>
              <a:t>Proposed Funding rates under Student centered funding formula</a:t>
            </a:r>
            <a:endParaRPr lang="en-US" sz="2400" dirty="0"/>
          </a:p>
        </p:txBody>
      </p:sp>
      <p:pic>
        <p:nvPicPr>
          <p:cNvPr id="5" name="Content Placeholder 4"/>
          <p:cNvPicPr>
            <a:picLocks noGrp="1" noChangeAspect="1"/>
          </p:cNvPicPr>
          <p:nvPr>
            <p:ph idx="1"/>
          </p:nvPr>
        </p:nvPicPr>
        <p:blipFill>
          <a:blip r:embed="rId2"/>
          <a:stretch>
            <a:fillRect/>
          </a:stretch>
        </p:blipFill>
        <p:spPr>
          <a:xfrm>
            <a:off x="5025081" y="650789"/>
            <a:ext cx="6413040" cy="5997145"/>
          </a:xfrm>
          <a:prstGeom prst="rect">
            <a:avLst/>
          </a:prstGeom>
        </p:spPr>
      </p:pic>
      <p:sp>
        <p:nvSpPr>
          <p:cNvPr id="9" name="TextBox 8"/>
          <p:cNvSpPr txBox="1"/>
          <p:nvPr/>
        </p:nvSpPr>
        <p:spPr>
          <a:xfrm>
            <a:off x="428367" y="2166551"/>
            <a:ext cx="4440195" cy="3139321"/>
          </a:xfrm>
          <a:prstGeom prst="rect">
            <a:avLst/>
          </a:prstGeom>
          <a:noFill/>
        </p:spPr>
        <p:txBody>
          <a:bodyPr wrap="square" rtlCol="0">
            <a:spAutoFit/>
          </a:bodyPr>
          <a:lstStyle/>
          <a:p>
            <a:r>
              <a:rPr lang="en-US" dirty="0" smtClean="0"/>
              <a:t>Additional Changes.</a:t>
            </a:r>
          </a:p>
          <a:p>
            <a:endParaRPr lang="en-US" dirty="0"/>
          </a:p>
          <a:p>
            <a:r>
              <a:rPr lang="en-US" dirty="0" smtClean="0"/>
              <a:t>The proposed budget limits year-to year growth in the total amount of funds calculated for the student success allocation to 10%. </a:t>
            </a:r>
          </a:p>
          <a:p>
            <a:endParaRPr lang="en-US" dirty="0"/>
          </a:p>
          <a:p>
            <a:r>
              <a:rPr lang="en-US" dirty="0" smtClean="0"/>
              <a:t>In addition, proposed trailer bill language would modify the definition of the number of students who transfer to four-year universities.</a:t>
            </a:r>
            <a:endParaRPr lang="en-US" dirty="0"/>
          </a:p>
        </p:txBody>
      </p:sp>
    </p:spTree>
    <p:extLst>
      <p:ext uri="{BB962C8B-B14F-4D97-AF65-F5344CB8AC3E}">
        <p14:creationId xmlns:p14="http://schemas.microsoft.com/office/powerpoint/2010/main" val="934181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291" y="851785"/>
            <a:ext cx="3990808" cy="1013800"/>
          </a:xfrm>
        </p:spPr>
        <p:txBody>
          <a:bodyPr anchor="ctr">
            <a:normAutofit fontScale="90000"/>
          </a:bodyPr>
          <a:lstStyle/>
          <a:p>
            <a:pPr algn="ctr"/>
            <a:r>
              <a:rPr lang="en-US" b="1" dirty="0"/>
              <a:t>Local Support Funding by Program.</a:t>
            </a:r>
            <a:r>
              <a:rPr lang="en-US" dirty="0"/>
              <a:t/>
            </a:r>
            <a:br>
              <a:rPr lang="en-US" dirty="0"/>
            </a:br>
            <a:endParaRPr lang="en-US" dirty="0"/>
          </a:p>
        </p:txBody>
      </p:sp>
      <p:sp>
        <p:nvSpPr>
          <p:cNvPr id="3" name="Content Placeholder 2"/>
          <p:cNvSpPr>
            <a:spLocks noGrp="1"/>
          </p:cNvSpPr>
          <p:nvPr>
            <p:ph idx="1"/>
          </p:nvPr>
        </p:nvSpPr>
        <p:spPr>
          <a:xfrm>
            <a:off x="399012" y="1986742"/>
            <a:ext cx="4339243" cy="4705003"/>
          </a:xfrm>
        </p:spPr>
        <p:txBody>
          <a:bodyPr anchor="t"/>
          <a:lstStyle/>
          <a:p>
            <a:pPr marL="0" indent="0">
              <a:buNone/>
            </a:pPr>
            <a:r>
              <a:rPr lang="en-US" dirty="0" smtClean="0"/>
              <a:t>Table </a:t>
            </a:r>
            <a:r>
              <a:rPr lang="en-US" dirty="0"/>
              <a:t>6 shows proposed local assistance funding by program for the current and budget years. As the table shows, most categorical programs received level or workload funding in the Governor’s proposal. Decreases in funding are primarily due to removing one-time funding allocated in 2018-19. </a:t>
            </a:r>
          </a:p>
          <a:p>
            <a:endParaRPr lang="en-US" dirty="0"/>
          </a:p>
        </p:txBody>
      </p:sp>
      <p:pic>
        <p:nvPicPr>
          <p:cNvPr id="4" name="Picture 3"/>
          <p:cNvPicPr/>
          <p:nvPr/>
        </p:nvPicPr>
        <p:blipFill rotWithShape="1">
          <a:blip r:embed="rId2"/>
          <a:srcRect r="4959" b="2449"/>
          <a:stretch/>
        </p:blipFill>
        <p:spPr>
          <a:xfrm>
            <a:off x="5228706" y="739832"/>
            <a:ext cx="6442364" cy="5951913"/>
          </a:xfrm>
          <a:prstGeom prst="rect">
            <a:avLst/>
          </a:prstGeom>
        </p:spPr>
      </p:pic>
    </p:spTree>
    <p:extLst>
      <p:ext uri="{BB962C8B-B14F-4D97-AF65-F5344CB8AC3E}">
        <p14:creationId xmlns:p14="http://schemas.microsoft.com/office/powerpoint/2010/main" val="2071473972"/>
      </p:ext>
    </p:extLst>
  </p:cSld>
  <p:clrMapOvr>
    <a:masterClrMapping/>
  </p:clrMapOvr>
</p:sld>
</file>

<file path=ppt/theme/theme1.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docProps/app.xml><?xml version="1.0" encoding="utf-8"?>
<Properties xmlns="http://schemas.openxmlformats.org/officeDocument/2006/extended-properties" xmlns:vt="http://schemas.openxmlformats.org/officeDocument/2006/docPropsVTypes">
  <Template>TM03457464[[fn=Dividend]]</Template>
  <TotalTime>91</TotalTime>
  <Words>1048</Words>
  <Application>Microsoft Office PowerPoint</Application>
  <PresentationFormat>Widescreen</PresentationFormat>
  <Paragraphs>47</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Gill Sans MT</vt:lpstr>
      <vt:lpstr>Wingdings 2</vt:lpstr>
      <vt:lpstr>Dividend</vt:lpstr>
      <vt:lpstr>In </vt:lpstr>
      <vt:lpstr>Update on Governor’s 2019-20 Budget Released January 10th</vt:lpstr>
      <vt:lpstr>California Community College Budget Overview: </vt:lpstr>
      <vt:lpstr>PROP 98 minimum guarantee</vt:lpstr>
      <vt:lpstr>Ccc prop 98 – Funding by source</vt:lpstr>
      <vt:lpstr>Changes in Funding </vt:lpstr>
      <vt:lpstr>Implementation of  Student Centered Funding Formula </vt:lpstr>
      <vt:lpstr>Proposed Funding rates under Student centered funding formula</vt:lpstr>
      <vt:lpstr>Local Support Funding by Program. </vt:lpstr>
      <vt:lpstr>Local Support Funding by Program.</vt:lpstr>
      <vt:lpstr>Capital Outlay </vt:lpstr>
      <vt:lpstr>Beyond the CCC Budget</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Lissette V. Barnhart</dc:creator>
  <cp:lastModifiedBy>Lissette V. Barnhart</cp:lastModifiedBy>
  <cp:revision>16</cp:revision>
  <cp:lastPrinted>2019-01-24T01:07:16Z</cp:lastPrinted>
  <dcterms:created xsi:type="dcterms:W3CDTF">2019-01-23T22:49:33Z</dcterms:created>
  <dcterms:modified xsi:type="dcterms:W3CDTF">2019-01-24T15:47:54Z</dcterms:modified>
</cp:coreProperties>
</file>