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5" r:id="rId3"/>
    <p:sldId id="271" r:id="rId4"/>
    <p:sldId id="279" r:id="rId5"/>
    <p:sldId id="283" r:id="rId6"/>
    <p:sldId id="281" r:id="rId7"/>
    <p:sldId id="280" r:id="rId8"/>
    <p:sldId id="284" r:id="rId9"/>
    <p:sldId id="257" r:id="rId10"/>
    <p:sldId id="27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Morph, Annotate, Work Together, Tell Me" id="{B9B51309-D148-4332-87C2-07BE32FBCA3B}">
          <p14:sldIdLst>
            <p14:sldId id="285"/>
            <p14:sldId id="271"/>
            <p14:sldId id="279"/>
            <p14:sldId id="283"/>
            <p14:sldId id="281"/>
            <p14:sldId id="280"/>
            <p14:sldId id="284"/>
            <p14:sldId id="257"/>
            <p14:sldId id="275"/>
          </p14:sldIdLst>
        </p14:section>
        <p14:section name="Learn More" id="{2CC34DB2-6590-42C0-AD4B-A04C6060184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4726"/>
    <a:srgbClr val="404040"/>
    <a:srgbClr val="FF9B45"/>
    <a:srgbClr val="DD462F"/>
    <a:srgbClr val="F8CFB6"/>
    <a:srgbClr val="F8CAB6"/>
    <a:srgbClr val="923922"/>
    <a:srgbClr val="F5F5F5"/>
    <a:srgbClr val="F2F2F2"/>
    <a:srgbClr val="D2B4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214" autoAdjust="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784" y="5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10/25/2018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 userDrawn="1"/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Second level</a:t>
            </a:r>
          </a:p>
          <a:p>
            <a:pPr marL="685800" lvl="1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  <a:p>
            <a:pPr marL="1143000" lvl="2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Fourth level</a:t>
            </a:r>
          </a:p>
          <a:p>
            <a:pPr marL="1600200" lvl="3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10/25/2018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hfdavis.com/about/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s://www.jamiraburley.com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hyperlink" Target="http://thedrdorsey.com/" TargetMode="External"/><Relationship Id="rId4" Type="http://schemas.openxmlformats.org/officeDocument/2006/relationships/hyperlink" Target="https://www.linkedin.com/in/mir-harris-58802a49/" TargetMode="External"/><Relationship Id="rId9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64324"/>
            <a:ext cx="10515600" cy="2387600"/>
          </a:xfrm>
        </p:spPr>
        <p:txBody>
          <a:bodyPr anchor="ctr" anchorCtr="0"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2018 African American High School Conference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55620" y="2933105"/>
            <a:ext cx="9582736" cy="11377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Pasadena City College 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55" y="5383861"/>
            <a:ext cx="1404678" cy="88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584" y="1363988"/>
            <a:ext cx="5243928" cy="524392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ICONAGRAPHY 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8" name="Content Placeholder 17"/>
          <p:cNvSpPr txBox="1">
            <a:spLocks/>
          </p:cNvSpPr>
          <p:nvPr/>
        </p:nvSpPr>
        <p:spPr>
          <a:xfrm>
            <a:off x="541609" y="1296100"/>
            <a:ext cx="5110161" cy="1236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Message</a:t>
            </a: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Content Placeholder 17"/>
          <p:cNvSpPr txBox="1">
            <a:spLocks/>
          </p:cNvSpPr>
          <p:nvPr/>
        </p:nvSpPr>
        <p:spPr>
          <a:xfrm>
            <a:off x="1066039" y="2306467"/>
            <a:ext cx="4783397" cy="108026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512763">
              <a:lnSpc>
                <a:spcPct val="100000"/>
              </a:lnSpc>
              <a:spcBef>
                <a:spcPts val="0"/>
              </a:spcBef>
              <a:spcAft>
                <a:spcPts val="2000"/>
              </a:spcAft>
              <a:buNone/>
            </a:pPr>
            <a:r>
              <a:rPr lang="en-US" dirty="0"/>
              <a:t>Pasadena City College welcomes high school students from Pasadena, Monrovia, and Arcadia to campus for the 28th annual African-American High School Conference. The event will take place at the PCC Community Education Center. The academic conference is free to local African-American high school students and will feature workshops about higher education, career exploration, personal development, and cultural enrichment. The conference will also include a number of presentations by PCC faculty, staff, and students, as well as community leaders. The mission of the PCC African-American High School Conference is to promote positive development in African-American youth and to empower high school students to appreciate the value of higher education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 Box 16" descr="Select me"/>
          <p:cNvSpPr txBox="1"/>
          <p:nvPr/>
        </p:nvSpPr>
        <p:spPr>
          <a:xfrm rot="21077122">
            <a:off x="6043297" y="1772253"/>
            <a:ext cx="1334770" cy="435610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en-US" sz="1200" b="1" kern="1000" spc="100" dirty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SELECT ME</a:t>
            </a:r>
            <a:endParaRPr lang="en-US" sz="12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4" name="Picture 23" descr="Curved arrow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61835" flipH="1">
            <a:off x="6740574" y="1787378"/>
            <a:ext cx="851862" cy="939987"/>
          </a:xfrm>
          <a:prstGeom prst="rect">
            <a:avLst/>
          </a:prstGeom>
        </p:spPr>
      </p:pic>
      <p:sp>
        <p:nvSpPr>
          <p:cNvPr id="22" name="Content Placeholder 17"/>
          <p:cNvSpPr txBox="1">
            <a:spLocks/>
          </p:cNvSpPr>
          <p:nvPr/>
        </p:nvSpPr>
        <p:spPr>
          <a:xfrm>
            <a:off x="1066039" y="3527752"/>
            <a:ext cx="3504072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LOGO 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Content Placeholder 17"/>
          <p:cNvSpPr txBox="1">
            <a:spLocks/>
          </p:cNvSpPr>
          <p:nvPr/>
        </p:nvSpPr>
        <p:spPr>
          <a:xfrm>
            <a:off x="1064636" y="4303697"/>
            <a:ext cx="2134038" cy="144608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512763">
              <a:spcAft>
                <a:spcPts val="20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TSHIRTS</a:t>
            </a:r>
          </a:p>
          <a:p>
            <a:pPr marL="0" indent="0" defTabSz="512763">
              <a:spcAft>
                <a:spcPts val="20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GIVEAWAYS </a:t>
            </a:r>
          </a:p>
          <a:p>
            <a:pPr marL="0" indent="0" defTabSz="512763">
              <a:spcAft>
                <a:spcPts val="20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?????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LETS PICK A DATE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5000" y="1625600"/>
            <a:ext cx="1110826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MARCH 29, 2019</a:t>
            </a:r>
          </a:p>
          <a:p>
            <a:endParaRPr lang="en-US" dirty="0"/>
          </a:p>
          <a:p>
            <a:r>
              <a:rPr lang="en-US" dirty="0" smtClean="0"/>
              <a:t>APRIL 5, 2019</a:t>
            </a:r>
          </a:p>
          <a:p>
            <a:endParaRPr lang="en-US" dirty="0" smtClean="0"/>
          </a:p>
          <a:p>
            <a:r>
              <a:rPr lang="en-US" dirty="0" smtClean="0"/>
              <a:t>APRIL 12, 2019</a:t>
            </a:r>
          </a:p>
          <a:p>
            <a:endParaRPr lang="en-US" dirty="0" smtClean="0"/>
          </a:p>
          <a:p>
            <a:r>
              <a:rPr lang="en-US" dirty="0" smtClean="0"/>
              <a:t>APRIL 19, 2019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20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2018 PASADENA CITY COLLEGE AFRICAN AMERICAN HIGH SCHOOL CONFERENCE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8" name="Content Placeholder 17"/>
          <p:cNvSpPr txBox="1">
            <a:spLocks/>
          </p:cNvSpPr>
          <p:nvPr/>
        </p:nvSpPr>
        <p:spPr>
          <a:xfrm>
            <a:off x="541610" y="1524708"/>
            <a:ext cx="4321704" cy="38715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Schedule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Open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Keynote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Workshop Presenters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Lunch, Wrap-Up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Sponsors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dirty="0" smtClean="0">
                <a:latin typeface="Segoe UI" panose="020B0502040204020203" pitchFamily="34" charset="0"/>
                <a:cs typeface="Segoe UI" panose="020B0502040204020203" pitchFamily="34" charset="0"/>
              </a:rPr>
              <a:t>Iconography/ Signage </a:t>
            </a:r>
          </a:p>
          <a:p>
            <a:pPr marL="0" lvl="0" indent="0">
              <a:spcAft>
                <a:spcPts val="600"/>
              </a:spcAft>
              <a:buNone/>
              <a:defRPr/>
            </a:pPr>
            <a:endParaRPr lang="en-US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spcAft>
                <a:spcPts val="600"/>
              </a:spcAft>
              <a:buNone/>
              <a:defRPr/>
            </a:pPr>
            <a:endParaRPr lang="en-US" dirty="0" smtClean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lvl="0" indent="0">
              <a:spcAft>
                <a:spcPts val="600"/>
              </a:spcAft>
              <a:buNone/>
              <a:defRPr/>
            </a:pPr>
            <a:endParaRPr lang="en-US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314" y="1524708"/>
            <a:ext cx="6502400" cy="43349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4576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SCHEDULE AT A GLANCE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5000" y="1625600"/>
            <a:ext cx="111082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7:30am-8:00am-    Bus pick up from school sites and drop off at PCC</a:t>
            </a:r>
          </a:p>
          <a:p>
            <a:endParaRPr lang="en-US" dirty="0" smtClean="0"/>
          </a:p>
          <a:p>
            <a:r>
              <a:rPr lang="en-US" dirty="0" smtClean="0"/>
              <a:t>8:00am-8:30am-    Registration and Continental Breakfast</a:t>
            </a:r>
          </a:p>
          <a:p>
            <a:endParaRPr lang="en-US" dirty="0" smtClean="0"/>
          </a:p>
          <a:p>
            <a:r>
              <a:rPr lang="en-US" dirty="0" smtClean="0"/>
              <a:t>8:30am-8:45am-    Conference Open (Poem)  (Drummers??), Lift Every Voice Welcome, Conference Overview</a:t>
            </a:r>
          </a:p>
          <a:p>
            <a:endParaRPr lang="en-US" dirty="0" smtClean="0"/>
          </a:p>
          <a:p>
            <a:r>
              <a:rPr lang="en-US" dirty="0" smtClean="0"/>
              <a:t>8:45am-9:05am-    Intro Keynote, Keynote</a:t>
            </a:r>
          </a:p>
          <a:p>
            <a:endParaRPr lang="en-US" dirty="0" smtClean="0"/>
          </a:p>
          <a:p>
            <a:r>
              <a:rPr lang="en-US" dirty="0" smtClean="0"/>
              <a:t>9:15am-10:00am-  Breakout Session One (Men/Women)</a:t>
            </a:r>
          </a:p>
          <a:p>
            <a:endParaRPr lang="en-US" dirty="0" smtClean="0"/>
          </a:p>
          <a:p>
            <a:r>
              <a:rPr lang="en-US" dirty="0" smtClean="0"/>
              <a:t>10:10am-11:00am-Concurrent Workshops, Counselor sessions</a:t>
            </a:r>
          </a:p>
          <a:p>
            <a:endParaRPr lang="en-US" dirty="0" smtClean="0"/>
          </a:p>
          <a:p>
            <a:r>
              <a:rPr lang="en-US" dirty="0" smtClean="0"/>
              <a:t>11:10am-12:00pm-Concurrent </a:t>
            </a:r>
            <a:r>
              <a:rPr lang="en-US" dirty="0"/>
              <a:t>Workshops, Counselor </a:t>
            </a:r>
            <a:r>
              <a:rPr lang="en-US" dirty="0" smtClean="0"/>
              <a:t>sessions</a:t>
            </a:r>
          </a:p>
          <a:p>
            <a:endParaRPr lang="en-US" dirty="0" smtClean="0"/>
          </a:p>
          <a:p>
            <a:r>
              <a:rPr lang="en-US" dirty="0" smtClean="0"/>
              <a:t>12:00pm-1:30pm-  Lunch, Raffle,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001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KEYNOTE SPEAKERS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8" name="Group 17" descr="Small circle with number 1 inside  indicating step 1"/>
          <p:cNvGrpSpPr/>
          <p:nvPr/>
        </p:nvGrpSpPr>
        <p:grpSpPr bwMode="blackWhite">
          <a:xfrm>
            <a:off x="531552" y="1917997"/>
            <a:ext cx="558179" cy="409838"/>
            <a:chOff x="6953426" y="711274"/>
            <a:chExt cx="558179" cy="409838"/>
          </a:xfrm>
        </p:grpSpPr>
        <p:sp>
          <p:nvSpPr>
            <p:cNvPr id="19" name="Oval 18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 descr="Number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1" name="Content Placeholder 17"/>
          <p:cNvSpPr txBox="1">
            <a:spLocks/>
          </p:cNvSpPr>
          <p:nvPr/>
        </p:nvSpPr>
        <p:spPr>
          <a:xfrm>
            <a:off x="1412112" y="1958189"/>
            <a:ext cx="4585731" cy="596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Jamira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2"/>
              </a:rPr>
              <a:t> Burley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cs typeface="Segoe UI"/>
            </a:endParaRPr>
          </a:p>
        </p:txBody>
      </p:sp>
      <p:grpSp>
        <p:nvGrpSpPr>
          <p:cNvPr id="33" name="Group 32" descr="Small circle with number 2 inside  indicating step 2"/>
          <p:cNvGrpSpPr/>
          <p:nvPr/>
        </p:nvGrpSpPr>
        <p:grpSpPr bwMode="blackWhite">
          <a:xfrm>
            <a:off x="531552" y="2804257"/>
            <a:ext cx="558179" cy="409838"/>
            <a:chOff x="6953426" y="711274"/>
            <a:chExt cx="558179" cy="409838"/>
          </a:xfrm>
        </p:grpSpPr>
        <p:sp>
          <p:nvSpPr>
            <p:cNvPr id="34" name="Oval 33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 descr="Number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36" name="Content Placeholder 17"/>
          <p:cNvSpPr txBox="1">
            <a:spLocks/>
          </p:cNvSpPr>
          <p:nvPr/>
        </p:nvSpPr>
        <p:spPr>
          <a:xfrm>
            <a:off x="1429046" y="2844450"/>
            <a:ext cx="4504252" cy="10658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2000"/>
              </a:spcAft>
              <a:buNone/>
              <a:defRPr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3"/>
              </a:rPr>
              <a:t>Charles Davis III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2" name="Group 21" descr="Small circle with number 3 inside  indicating step 3"/>
          <p:cNvGrpSpPr/>
          <p:nvPr/>
        </p:nvGrpSpPr>
        <p:grpSpPr bwMode="blackWhite">
          <a:xfrm>
            <a:off x="531552" y="3674902"/>
            <a:ext cx="558179" cy="409838"/>
            <a:chOff x="6953426" y="711274"/>
            <a:chExt cx="558179" cy="409838"/>
          </a:xfrm>
        </p:grpSpPr>
        <p:sp>
          <p:nvSpPr>
            <p:cNvPr id="24" name="Oval 23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 descr="Number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2" name="Content Placeholder 17"/>
          <p:cNvSpPr txBox="1">
            <a:spLocks/>
          </p:cNvSpPr>
          <p:nvPr/>
        </p:nvSpPr>
        <p:spPr>
          <a:xfrm>
            <a:off x="1431816" y="3758873"/>
            <a:ext cx="4504252" cy="761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600"/>
              </a:spcAft>
              <a:buNone/>
              <a:defRPr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4"/>
              </a:rPr>
              <a:t>Mir Harris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cs typeface="Segoe UI"/>
            </a:endParaRPr>
          </a:p>
        </p:txBody>
      </p:sp>
      <p:grpSp>
        <p:nvGrpSpPr>
          <p:cNvPr id="37" name="Group 36" descr="Small circle with number 4 inside  indicating step 4"/>
          <p:cNvGrpSpPr/>
          <p:nvPr/>
        </p:nvGrpSpPr>
        <p:grpSpPr bwMode="blackWhite">
          <a:xfrm>
            <a:off x="531552" y="4688642"/>
            <a:ext cx="558179" cy="409838"/>
            <a:chOff x="6953426" y="711274"/>
            <a:chExt cx="558179" cy="409838"/>
          </a:xfrm>
        </p:grpSpPr>
        <p:sp>
          <p:nvSpPr>
            <p:cNvPr id="38" name="Oval 37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 descr="Number 4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4</a:t>
              </a:r>
            </a:p>
          </p:txBody>
        </p:sp>
      </p:grpSp>
      <p:sp>
        <p:nvSpPr>
          <p:cNvPr id="40" name="Content Placeholder 17"/>
          <p:cNvSpPr txBox="1">
            <a:spLocks/>
          </p:cNvSpPr>
          <p:nvPr/>
        </p:nvSpPr>
        <p:spPr>
          <a:xfrm>
            <a:off x="1386715" y="4792495"/>
            <a:ext cx="4504252" cy="5635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Aft>
                <a:spcPts val="2000"/>
              </a:spcAft>
              <a:buNone/>
              <a:defRPr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Charles Dorsey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547" y="1421912"/>
            <a:ext cx="855586" cy="11978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9" y="2554740"/>
            <a:ext cx="891073" cy="8919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311" y="3482819"/>
            <a:ext cx="1039508" cy="10371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74" y="4458385"/>
            <a:ext cx="819679" cy="12317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132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WORKSHOPS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0" y="1431010"/>
            <a:ext cx="4557164" cy="4790886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Arts and Entertainment- Panel on Careers, Content Creation, Building your own brand</a:t>
            </a:r>
          </a:p>
          <a:p>
            <a:pPr marL="0" indent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Trio Programs/ College Going Culture- College planning, Talking through college support programs available at PCC, TRIO </a:t>
            </a:r>
          </a:p>
          <a:p>
            <a:pPr marL="0" indent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Women and Men sessions- Panel, Speaker, Games???</a:t>
            </a:r>
          </a:p>
          <a:p>
            <a:pPr marL="0" indent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Know Your Rights- PPD, BLM??, ACLU</a:t>
            </a:r>
          </a:p>
          <a:p>
            <a:pPr marL="0" indent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Financial Literacy- Financial Literacy , </a:t>
            </a:r>
            <a:r>
              <a:rPr lang="en-US" sz="1200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Cashflow</a:t>
            </a:r>
            <a:endParaRPr lang="en-US" sz="1200" dirty="0" smtClean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Counselor Workshops-????</a:t>
            </a: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0" indent="0">
              <a:lnSpc>
                <a:spcPts val="1800"/>
              </a:lnSpc>
              <a:spcBef>
                <a:spcPts val="1000"/>
              </a:spcBef>
              <a:spcAft>
                <a:spcPts val="600"/>
              </a:spcAft>
              <a:buNone/>
            </a:pP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236" y="1673167"/>
            <a:ext cx="4497879" cy="29985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5803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 Warp-up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0" name="Content Placeholder 17"/>
          <p:cNvSpPr txBox="1">
            <a:spLocks/>
          </p:cNvSpPr>
          <p:nvPr/>
        </p:nvSpPr>
        <p:spPr>
          <a:xfrm>
            <a:off x="541609" y="1455491"/>
            <a:ext cx="5110161" cy="471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 smtClean="0"/>
              <a:t>Lunch serving as conference wrap up and evaluation</a:t>
            </a:r>
            <a:endParaRPr lang="en-US" dirty="0"/>
          </a:p>
        </p:txBody>
      </p:sp>
      <p:grpSp>
        <p:nvGrpSpPr>
          <p:cNvPr id="13" name="Group 12" descr="Small circle with number 1 inside  indicating step 1"/>
          <p:cNvGrpSpPr/>
          <p:nvPr/>
        </p:nvGrpSpPr>
        <p:grpSpPr bwMode="blackWhite">
          <a:xfrm>
            <a:off x="558723" y="1917997"/>
            <a:ext cx="558179" cy="409838"/>
            <a:chOff x="6953426" y="711274"/>
            <a:chExt cx="558179" cy="409838"/>
          </a:xfrm>
        </p:grpSpPr>
        <p:sp>
          <p:nvSpPr>
            <p:cNvPr id="14" name="Oval 13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 descr="Number 1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16" name="Content Placeholder 17"/>
          <p:cNvSpPr txBox="1">
            <a:spLocks/>
          </p:cNvSpPr>
          <p:nvPr/>
        </p:nvSpPr>
        <p:spPr>
          <a:xfrm>
            <a:off x="1066040" y="1958189"/>
            <a:ext cx="2486328" cy="913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Students must submit evaluation to get lunch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8" name="Group 17" descr="Small circle with number 2 inside  indicating step 2"/>
          <p:cNvGrpSpPr/>
          <p:nvPr/>
        </p:nvGrpSpPr>
        <p:grpSpPr bwMode="blackWhite">
          <a:xfrm>
            <a:off x="558723" y="2896735"/>
            <a:ext cx="558179" cy="409838"/>
            <a:chOff x="6953426" y="711274"/>
            <a:chExt cx="558179" cy="409838"/>
          </a:xfrm>
        </p:grpSpPr>
        <p:sp>
          <p:nvSpPr>
            <p:cNvPr id="23" name="Oval 22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 descr="Number 2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5" name="Content Placeholder 17"/>
          <p:cNvSpPr txBox="1">
            <a:spLocks/>
          </p:cNvSpPr>
          <p:nvPr/>
        </p:nvSpPr>
        <p:spPr>
          <a:xfrm>
            <a:off x="1066038" y="2936927"/>
            <a:ext cx="2651153" cy="14561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Stepshow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???, </a:t>
            </a:r>
            <a:r>
              <a:rPr lang="en-US" dirty="0" err="1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Wyann</a:t>
            </a: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DJ, Giveaways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6" name="Group 25" descr="Small circle with number 3 inside  indicating step 3"/>
          <p:cNvGrpSpPr/>
          <p:nvPr/>
        </p:nvGrpSpPr>
        <p:grpSpPr bwMode="blackWhite">
          <a:xfrm>
            <a:off x="557319" y="3878718"/>
            <a:ext cx="558179" cy="409838"/>
            <a:chOff x="6953426" y="711274"/>
            <a:chExt cx="558179" cy="409838"/>
          </a:xfrm>
        </p:grpSpPr>
        <p:sp>
          <p:nvSpPr>
            <p:cNvPr id="27" name="Oval 26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 descr="Number 3"/>
            <p:cNvSpPr txBox="1">
              <a:spLocks noChangeAspect="1"/>
            </p:cNvSpPr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29" name="Content Placeholder 17"/>
          <p:cNvSpPr txBox="1">
            <a:spLocks/>
          </p:cNvSpPr>
          <p:nvPr/>
        </p:nvSpPr>
        <p:spPr>
          <a:xfrm>
            <a:off x="1076799" y="3953201"/>
            <a:ext cx="2784602" cy="1110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Dismissal, Transport, Debrief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Content Placeholder 17"/>
          <p:cNvSpPr txBox="1">
            <a:spLocks/>
          </p:cNvSpPr>
          <p:nvPr/>
        </p:nvSpPr>
        <p:spPr>
          <a:xfrm>
            <a:off x="628962" y="5034212"/>
            <a:ext cx="3449878" cy="692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Hint: </a:t>
            </a:r>
            <a:r>
              <a:rPr lang="en-US" dirty="0" smtClean="0">
                <a:solidFill>
                  <a:srgbClr val="40404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WHAT IS MISSING?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cxnSp>
        <p:nvCxnSpPr>
          <p:cNvPr id="20" name="Straight Connector 19" descr="Light grey line separating Morph text and images"/>
          <p:cNvCxnSpPr/>
          <p:nvPr/>
        </p:nvCxnSpPr>
        <p:spPr>
          <a:xfrm>
            <a:off x="6296866" y="1472431"/>
            <a:ext cx="0" cy="4892634"/>
          </a:xfrm>
          <a:prstGeom prst="line">
            <a:avLst/>
          </a:prstGeom>
          <a:ln w="9525"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 descr="Large, blue circle with a small light blue circle inside"/>
          <p:cNvSpPr/>
          <p:nvPr/>
        </p:nvSpPr>
        <p:spPr>
          <a:xfrm>
            <a:off x="7236525" y="1944862"/>
            <a:ext cx="3827244" cy="3743233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Oval 10" descr="Small light blue circle inside a large dark blue circle"/>
          <p:cNvSpPr/>
          <p:nvPr/>
        </p:nvSpPr>
        <p:spPr bwMode="ltGray">
          <a:xfrm>
            <a:off x="8086223" y="2796642"/>
            <a:ext cx="2148929" cy="2101759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9683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Budget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5000" y="1625600"/>
            <a:ext cx="1110826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Keynote-                   3000-5000</a:t>
            </a:r>
          </a:p>
          <a:p>
            <a:endParaRPr lang="en-US" dirty="0"/>
          </a:p>
          <a:p>
            <a:r>
              <a:rPr lang="en-US" dirty="0" smtClean="0"/>
              <a:t>Workshops                1000-2000</a:t>
            </a:r>
          </a:p>
          <a:p>
            <a:endParaRPr lang="en-US" dirty="0"/>
          </a:p>
          <a:p>
            <a:r>
              <a:rPr lang="en-US" dirty="0" smtClean="0"/>
              <a:t>Step Show                  1000</a:t>
            </a:r>
          </a:p>
          <a:p>
            <a:endParaRPr lang="en-US" dirty="0"/>
          </a:p>
          <a:p>
            <a:r>
              <a:rPr lang="en-US" dirty="0" smtClean="0"/>
              <a:t>DJ                                500</a:t>
            </a:r>
          </a:p>
          <a:p>
            <a:endParaRPr lang="en-US" dirty="0"/>
          </a:p>
          <a:p>
            <a:r>
              <a:rPr lang="en-US" dirty="0" smtClean="0"/>
              <a:t>T-shirts                        ?????  </a:t>
            </a:r>
          </a:p>
          <a:p>
            <a:endParaRPr lang="en-US" dirty="0"/>
          </a:p>
          <a:p>
            <a:r>
              <a:rPr lang="en-US" dirty="0" smtClean="0"/>
              <a:t>Bags                             ?????</a:t>
            </a:r>
          </a:p>
          <a:p>
            <a:endParaRPr lang="en-US" dirty="0"/>
          </a:p>
          <a:p>
            <a:r>
              <a:rPr lang="en-US" dirty="0" smtClean="0"/>
              <a:t>Supplies                       ????</a:t>
            </a:r>
          </a:p>
          <a:p>
            <a:endParaRPr lang="en-US" dirty="0"/>
          </a:p>
          <a:p>
            <a:r>
              <a:rPr lang="en-US" dirty="0" smtClean="0"/>
              <a:t>Food                            ?????</a:t>
            </a:r>
          </a:p>
          <a:p>
            <a:endParaRPr lang="en-US" dirty="0"/>
          </a:p>
          <a:p>
            <a:r>
              <a:rPr lang="en-US" dirty="0" smtClean="0"/>
              <a:t>Advertisement             ?????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77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SPONSORS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541611" y="1431010"/>
            <a:ext cx="4413626" cy="397827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lnSpc>
                <a:spcPts val="1800"/>
              </a:lnSpc>
              <a:spcBef>
                <a:spcPts val="1000"/>
              </a:spcBef>
              <a:spcAft>
                <a:spcPts val="2000"/>
              </a:spcAft>
              <a:buNone/>
            </a:pPr>
            <a:r>
              <a:rPr 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Primary funding sources include. </a:t>
            </a:r>
            <a: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/>
            </a:r>
            <a:b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US" sz="1200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3" name="Group 32" descr="Small circle with number 1 inside indicating step 1"/>
          <p:cNvGrpSpPr/>
          <p:nvPr/>
        </p:nvGrpSpPr>
        <p:grpSpPr bwMode="blackWhite">
          <a:xfrm>
            <a:off x="558723" y="4531632"/>
            <a:ext cx="558179" cy="409838"/>
            <a:chOff x="6953426" y="711274"/>
            <a:chExt cx="558179" cy="409838"/>
          </a:xfrm>
        </p:grpSpPr>
        <p:sp>
          <p:nvSpPr>
            <p:cNvPr id="34" name="Oval 33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Box 34" descr="Number 1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42" name="Content Placeholder 17"/>
          <p:cNvSpPr txBox="1">
            <a:spLocks/>
          </p:cNvSpPr>
          <p:nvPr/>
        </p:nvSpPr>
        <p:spPr>
          <a:xfrm>
            <a:off x="1092830" y="4571824"/>
            <a:ext cx="2696774" cy="9925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Associated Student Funds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6" name="Group 35" descr="Small circle with number 2 inside indicating step 2"/>
          <p:cNvGrpSpPr/>
          <p:nvPr/>
        </p:nvGrpSpPr>
        <p:grpSpPr bwMode="blackWhite">
          <a:xfrm>
            <a:off x="4249102" y="4531632"/>
            <a:ext cx="558179" cy="409838"/>
            <a:chOff x="6953426" y="711274"/>
            <a:chExt cx="558179" cy="409838"/>
          </a:xfrm>
        </p:grpSpPr>
        <p:sp>
          <p:nvSpPr>
            <p:cNvPr id="37" name="Oval 36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 descr="Number 2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43" name="Content Placeholder 17"/>
          <p:cNvSpPr txBox="1">
            <a:spLocks/>
          </p:cNvSpPr>
          <p:nvPr/>
        </p:nvSpPr>
        <p:spPr>
          <a:xfrm>
            <a:off x="4747855" y="4571824"/>
            <a:ext cx="3106367" cy="13240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Internal Partners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9" name="Group 38" descr="Small circle with number 3 inside  indicating step 3"/>
          <p:cNvGrpSpPr/>
          <p:nvPr/>
        </p:nvGrpSpPr>
        <p:grpSpPr bwMode="blackWhite">
          <a:xfrm>
            <a:off x="7930921" y="4531632"/>
            <a:ext cx="558179" cy="409838"/>
            <a:chOff x="6953426" y="711274"/>
            <a:chExt cx="558179" cy="409838"/>
          </a:xfrm>
        </p:grpSpPr>
        <p:sp>
          <p:nvSpPr>
            <p:cNvPr id="40" name="Oval 39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 descr="Number 3"/>
            <p:cNvSpPr txBox="1"/>
            <p:nvPr/>
          </p:nvSpPr>
          <p:spPr bwMode="blackWhite">
            <a:xfrm>
              <a:off x="6953426" y="727564"/>
              <a:ext cx="5581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44" name="Content Placeholder 17"/>
          <p:cNvSpPr txBox="1">
            <a:spLocks/>
          </p:cNvSpPr>
          <p:nvPr/>
        </p:nvSpPr>
        <p:spPr>
          <a:xfrm>
            <a:off x="8429668" y="4571824"/>
            <a:ext cx="2658635" cy="697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000"/>
              </a:spcAft>
              <a:buNone/>
            </a:pPr>
            <a:r>
              <a:rPr 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Outside Partnerships</a:t>
            </a:r>
            <a:endParaRPr lang="en-US" dirty="0">
              <a:solidFill>
                <a:prstClr val="black">
                  <a:lumMod val="75000"/>
                  <a:lumOff val="25000"/>
                </a:prst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293" y="2484289"/>
            <a:ext cx="2075585" cy="13837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740" y="2427316"/>
            <a:ext cx="1123989" cy="14672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497" y="2135950"/>
            <a:ext cx="1284197" cy="12841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9607" y="3021727"/>
            <a:ext cx="1339683" cy="13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_Win32_new.potx" id="{95F22252-1276-4CE0-B5B2-7173AC23E7C1}" vid="{5251F4FC-9BFF-4FAA-9D53-CA332557379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108</TotalTime>
  <Words>392</Words>
  <Application>Microsoft Office PowerPoint</Application>
  <PresentationFormat>Widescreen</PresentationFormat>
  <Paragraphs>95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Segoe UI</vt:lpstr>
      <vt:lpstr>Segoe UI Light</vt:lpstr>
      <vt:lpstr>Segoe UI Semibold</vt:lpstr>
      <vt:lpstr>SimHei</vt:lpstr>
      <vt:lpstr>Times New Roman</vt:lpstr>
      <vt:lpstr>WelcomeDoc</vt:lpstr>
      <vt:lpstr>2018 African American High School Conference</vt:lpstr>
      <vt:lpstr>LETS PICK A DATE</vt:lpstr>
      <vt:lpstr>2018 PASADENA CITY COLLEGE AFRICAN AMERICAN HIGH SCHOOL CONFERENCE</vt:lpstr>
      <vt:lpstr>SCHEDULE AT A GLANCE</vt:lpstr>
      <vt:lpstr>KEYNOTE SPEAKERS</vt:lpstr>
      <vt:lpstr>WORKSHOPS</vt:lpstr>
      <vt:lpstr>Lunch Warp-up</vt:lpstr>
      <vt:lpstr>Budget</vt:lpstr>
      <vt:lpstr>SPONSORS</vt:lpstr>
      <vt:lpstr>ICONAGRAPHY </vt:lpstr>
    </vt:vector>
  </TitlesOfParts>
  <Company>Pasadena City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 African American High School Conference</dc:title>
  <dc:creator>Administrator</dc:creator>
  <cp:keywords/>
  <cp:lastModifiedBy>Administrator</cp:lastModifiedBy>
  <cp:revision>10</cp:revision>
  <dcterms:created xsi:type="dcterms:W3CDTF">2018-10-25T17:16:24Z</dcterms:created>
  <dcterms:modified xsi:type="dcterms:W3CDTF">2018-10-25T22:41:19Z</dcterms:modified>
  <cp:version/>
</cp:coreProperties>
</file>