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7" r:id="rId1"/>
  </p:sldMasterIdLst>
  <p:sldIdLst>
    <p:sldId id="256" r:id="rId2"/>
    <p:sldId id="266" r:id="rId3"/>
    <p:sldId id="258" r:id="rId4"/>
    <p:sldId id="259" r:id="rId5"/>
    <p:sldId id="257" r:id="rId6"/>
    <p:sldId id="260" r:id="rId7"/>
    <p:sldId id="261" r:id="rId8"/>
    <p:sldId id="262" r:id="rId9"/>
    <p:sldId id="265" r:id="rId10"/>
    <p:sldId id="263" r:id="rId11"/>
    <p:sldId id="264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 autoAdjust="0"/>
    <p:restoredTop sz="94717" autoAdjust="0"/>
  </p:normalViewPr>
  <p:slideViewPr>
    <p:cSldViewPr snapToGrid="0" snapToObjects="1"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nhpho:Dropbox:pccsurveyall:PCCsurveyAl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nhpho:Dropbox:pccsurveyall:PCCsurveyAl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nhpho:Dropbox:pccsurveyall:PCCsurveyAl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nhpho:Dropbox:pccsurveyall:PCCsurveyAll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minhpho:Dropbox:pccsurveyall:PCCsurveyAl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nhpho:Dropbox:pccsurveyall:PCCsurveyAl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nhpho:Dropbox:pccsurveyall:PCCsurveyAll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nhpho:Dropbox:pccsurveyall:PCCsurveyA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nhpho:Dropbox:pccsurveyall:PCCsurveyA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nhpho:Dropbox:pccsurveyall:PCCsurveyAl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nhpho:Dropbox:pccsurveyall:PCCsurveyAl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nhpho:Dropbox:pccsurveyall:PCCsurveyAl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nhpho:Dropbox:pccsurveyall:PCCsurveyAl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nhpho:Dropbox:pccsurveyall:PCCsurveyAl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nhpho:Dropbox:pccsurveyall:PCCsurveyAl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nhpho:Dropbox:pccsurveyall:PCCsurveyA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gender!$J$22</c:f>
              <c:strCache>
                <c:ptCount val="1"/>
                <c:pt idx="0">
                  <c:v>Survey Participation by School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gender!$I$23:$I$25</c:f>
              <c:strCache>
                <c:ptCount val="3"/>
                <c:pt idx="0">
                  <c:v>BHS (N=1077)</c:v>
                </c:pt>
                <c:pt idx="1">
                  <c:v>MHS (N=938)</c:v>
                </c:pt>
                <c:pt idx="2">
                  <c:v>PHS (N=1833)</c:v>
                </c:pt>
              </c:strCache>
            </c:strRef>
          </c:cat>
          <c:val>
            <c:numRef>
              <c:f>gender!$J$23:$J$25</c:f>
              <c:numCache>
                <c:formatCode>0%</c:formatCode>
                <c:ptCount val="3"/>
                <c:pt idx="0">
                  <c:v>0.54688950789229296</c:v>
                </c:pt>
                <c:pt idx="1">
                  <c:v>0.39552238805970102</c:v>
                </c:pt>
                <c:pt idx="2">
                  <c:v>0.115657392253137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02560"/>
        <c:axId val="104845312"/>
      </c:barChart>
      <c:catAx>
        <c:axId val="104802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4845312"/>
        <c:crosses val="autoZero"/>
        <c:auto val="1"/>
        <c:lblAlgn val="ctr"/>
        <c:lblOffset val="100"/>
        <c:noMultiLvlLbl val="0"/>
      </c:catAx>
      <c:valAx>
        <c:axId val="1048453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4802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 16'!$M$21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 16'!$K$22:$L$24</c:f>
              <c:strCache>
                <c:ptCount val="3"/>
                <c:pt idx="0">
                  <c:v>BHS</c:v>
                </c:pt>
                <c:pt idx="1">
                  <c:v>MHS</c:v>
                </c:pt>
                <c:pt idx="2">
                  <c:v>PHS</c:v>
                </c:pt>
              </c:strCache>
            </c:strRef>
          </c:cat>
          <c:val>
            <c:numRef>
              <c:f>'Q 16'!$M$22:$M$24</c:f>
              <c:numCache>
                <c:formatCode>General</c:formatCode>
                <c:ptCount val="3"/>
                <c:pt idx="0">
                  <c:v>277</c:v>
                </c:pt>
                <c:pt idx="1">
                  <c:v>136</c:v>
                </c:pt>
                <c:pt idx="2">
                  <c:v>105</c:v>
                </c:pt>
              </c:numCache>
            </c:numRef>
          </c:val>
        </c:ser>
        <c:ser>
          <c:idx val="1"/>
          <c:order val="1"/>
          <c:tx>
            <c:strRef>
              <c:f>'Q 16'!$N$21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 16'!$K$22:$L$24</c:f>
              <c:strCache>
                <c:ptCount val="3"/>
                <c:pt idx="0">
                  <c:v>BHS</c:v>
                </c:pt>
                <c:pt idx="1">
                  <c:v>MHS</c:v>
                </c:pt>
                <c:pt idx="2">
                  <c:v>PHS</c:v>
                </c:pt>
              </c:strCache>
            </c:strRef>
          </c:cat>
          <c:val>
            <c:numRef>
              <c:f>'Q 16'!$N$22:$N$24</c:f>
              <c:numCache>
                <c:formatCode>General</c:formatCode>
                <c:ptCount val="3"/>
                <c:pt idx="0">
                  <c:v>227</c:v>
                </c:pt>
                <c:pt idx="1">
                  <c:v>149</c:v>
                </c:pt>
                <c:pt idx="2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156992"/>
        <c:axId val="107158528"/>
      </c:barChart>
      <c:catAx>
        <c:axId val="107156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7158528"/>
        <c:crosses val="autoZero"/>
        <c:auto val="1"/>
        <c:lblAlgn val="ctr"/>
        <c:lblOffset val="100"/>
        <c:noMultiLvlLbl val="0"/>
      </c:catAx>
      <c:valAx>
        <c:axId val="107158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71569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 16'!$M$27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 16'!$L$28:$L$30</c:f>
              <c:strCache>
                <c:ptCount val="3"/>
                <c:pt idx="0">
                  <c:v>BHS</c:v>
                </c:pt>
                <c:pt idx="1">
                  <c:v>MHS</c:v>
                </c:pt>
                <c:pt idx="2">
                  <c:v>PHS</c:v>
                </c:pt>
              </c:strCache>
            </c:strRef>
          </c:cat>
          <c:val>
            <c:numRef>
              <c:f>'Q 16'!$M$28:$M$30</c:f>
              <c:numCache>
                <c:formatCode>General</c:formatCode>
                <c:ptCount val="3"/>
                <c:pt idx="0">
                  <c:v>362</c:v>
                </c:pt>
                <c:pt idx="1">
                  <c:v>197</c:v>
                </c:pt>
                <c:pt idx="2">
                  <c:v>123</c:v>
                </c:pt>
              </c:numCache>
            </c:numRef>
          </c:val>
        </c:ser>
        <c:ser>
          <c:idx val="1"/>
          <c:order val="1"/>
          <c:tx>
            <c:strRef>
              <c:f>'Q 16'!$N$27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 16'!$L$28:$L$30</c:f>
              <c:strCache>
                <c:ptCount val="3"/>
                <c:pt idx="0">
                  <c:v>BHS</c:v>
                </c:pt>
                <c:pt idx="1">
                  <c:v>MHS</c:v>
                </c:pt>
                <c:pt idx="2">
                  <c:v>PHS</c:v>
                </c:pt>
              </c:strCache>
            </c:strRef>
          </c:cat>
          <c:val>
            <c:numRef>
              <c:f>'Q 16'!$N$28:$N$30</c:f>
              <c:numCache>
                <c:formatCode>General</c:formatCode>
                <c:ptCount val="3"/>
                <c:pt idx="0">
                  <c:v>143</c:v>
                </c:pt>
                <c:pt idx="1">
                  <c:v>87</c:v>
                </c:pt>
                <c:pt idx="2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188608"/>
        <c:axId val="107190144"/>
      </c:barChart>
      <c:catAx>
        <c:axId val="107188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7190144"/>
        <c:crosses val="autoZero"/>
        <c:auto val="1"/>
        <c:lblAlgn val="ctr"/>
        <c:lblOffset val="100"/>
        <c:noMultiLvlLbl val="0"/>
      </c:catAx>
      <c:valAx>
        <c:axId val="10719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71886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175151333059598E-2"/>
          <c:y val="4.7606939117472297E-2"/>
          <c:w val="0.82457441670952702"/>
          <c:h val="0.59587664763013903"/>
        </c:manualLayout>
      </c:layout>
      <c:lineChart>
        <c:grouping val="standard"/>
        <c:varyColors val="0"/>
        <c:ser>
          <c:idx val="0"/>
          <c:order val="0"/>
          <c:tx>
            <c:strRef>
              <c:f>'Q17 PCC.who'!$A$12</c:f>
              <c:strCache>
                <c:ptCount val="1"/>
                <c:pt idx="0">
                  <c:v>BHS</c:v>
                </c:pt>
              </c:strCache>
            </c:strRef>
          </c:tx>
          <c:marker>
            <c:symbol val="none"/>
          </c:marker>
          <c:cat>
            <c:strRef>
              <c:f>'Q17 PCC.who'!$B$11:$M$11</c:f>
              <c:strCache>
                <c:ptCount val="12"/>
                <c:pt idx="0">
                  <c:v>Teacher</c:v>
                </c:pt>
                <c:pt idx="1">
                  <c:v>Counselor</c:v>
                </c:pt>
                <c:pt idx="2">
                  <c:v>Other school staff members</c:v>
                </c:pt>
                <c:pt idx="3">
                  <c:v>Mentor</c:v>
                </c:pt>
                <c:pt idx="4">
                  <c:v>Student clubs or orgs</c:v>
                </c:pt>
                <c:pt idx="5">
                  <c:v>Family</c:v>
                </c:pt>
                <c:pt idx="6">
                  <c:v>Friends</c:v>
                </c:pt>
                <c:pt idx="7">
                  <c:v>Internet</c:v>
                </c:pt>
                <c:pt idx="8">
                  <c:v>Flyers/posters</c:v>
                </c:pt>
                <c:pt idx="9">
                  <c:v>Fieldtrip</c:v>
                </c:pt>
                <c:pt idx="10">
                  <c:v>Not sure</c:v>
                </c:pt>
                <c:pt idx="11">
                  <c:v>Other</c:v>
                </c:pt>
              </c:strCache>
            </c:strRef>
          </c:cat>
          <c:val>
            <c:numRef>
              <c:f>'Q17 PCC.who'!$B$12:$M$12</c:f>
              <c:numCache>
                <c:formatCode>General</c:formatCode>
                <c:ptCount val="12"/>
                <c:pt idx="0">
                  <c:v>223</c:v>
                </c:pt>
                <c:pt idx="1">
                  <c:v>119</c:v>
                </c:pt>
                <c:pt idx="2">
                  <c:v>69</c:v>
                </c:pt>
                <c:pt idx="3">
                  <c:v>32</c:v>
                </c:pt>
                <c:pt idx="4">
                  <c:v>69</c:v>
                </c:pt>
                <c:pt idx="5">
                  <c:v>292</c:v>
                </c:pt>
                <c:pt idx="6">
                  <c:v>233</c:v>
                </c:pt>
                <c:pt idx="7">
                  <c:v>74</c:v>
                </c:pt>
                <c:pt idx="8">
                  <c:v>71</c:v>
                </c:pt>
                <c:pt idx="9">
                  <c:v>84</c:v>
                </c:pt>
                <c:pt idx="10">
                  <c:v>59</c:v>
                </c:pt>
                <c:pt idx="11">
                  <c:v>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'Q17 PCC.who'!$A$13</c:f>
              <c:strCache>
                <c:ptCount val="1"/>
                <c:pt idx="0">
                  <c:v>MHS</c:v>
                </c:pt>
              </c:strCache>
            </c:strRef>
          </c:tx>
          <c:marker>
            <c:symbol val="none"/>
          </c:marker>
          <c:cat>
            <c:strRef>
              <c:f>'Q17 PCC.who'!$B$11:$M$11</c:f>
              <c:strCache>
                <c:ptCount val="12"/>
                <c:pt idx="0">
                  <c:v>Teacher</c:v>
                </c:pt>
                <c:pt idx="1">
                  <c:v>Counselor</c:v>
                </c:pt>
                <c:pt idx="2">
                  <c:v>Other school staff members</c:v>
                </c:pt>
                <c:pt idx="3">
                  <c:v>Mentor</c:v>
                </c:pt>
                <c:pt idx="4">
                  <c:v>Student clubs or orgs</c:v>
                </c:pt>
                <c:pt idx="5">
                  <c:v>Family</c:v>
                </c:pt>
                <c:pt idx="6">
                  <c:v>Friends</c:v>
                </c:pt>
                <c:pt idx="7">
                  <c:v>Internet</c:v>
                </c:pt>
                <c:pt idx="8">
                  <c:v>Flyers/posters</c:v>
                </c:pt>
                <c:pt idx="9">
                  <c:v>Fieldtrip</c:v>
                </c:pt>
                <c:pt idx="10">
                  <c:v>Not sure</c:v>
                </c:pt>
                <c:pt idx="11">
                  <c:v>Other</c:v>
                </c:pt>
              </c:strCache>
            </c:strRef>
          </c:cat>
          <c:val>
            <c:numRef>
              <c:f>'Q17 PCC.who'!$B$13:$M$13</c:f>
              <c:numCache>
                <c:formatCode>General</c:formatCode>
                <c:ptCount val="12"/>
                <c:pt idx="0">
                  <c:v>147</c:v>
                </c:pt>
                <c:pt idx="1">
                  <c:v>80</c:v>
                </c:pt>
                <c:pt idx="2">
                  <c:v>38</c:v>
                </c:pt>
                <c:pt idx="3">
                  <c:v>21</c:v>
                </c:pt>
                <c:pt idx="4">
                  <c:v>32</c:v>
                </c:pt>
                <c:pt idx="5">
                  <c:v>179</c:v>
                </c:pt>
                <c:pt idx="6">
                  <c:v>123</c:v>
                </c:pt>
                <c:pt idx="7">
                  <c:v>50</c:v>
                </c:pt>
                <c:pt idx="8">
                  <c:v>42</c:v>
                </c:pt>
                <c:pt idx="9">
                  <c:v>60</c:v>
                </c:pt>
                <c:pt idx="10">
                  <c:v>23</c:v>
                </c:pt>
                <c:pt idx="11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'Q17 PCC.who'!$A$14</c:f>
              <c:strCache>
                <c:ptCount val="1"/>
                <c:pt idx="0">
                  <c:v>PHS</c:v>
                </c:pt>
              </c:strCache>
            </c:strRef>
          </c:tx>
          <c:marker>
            <c:symbol val="none"/>
          </c:marker>
          <c:cat>
            <c:strRef>
              <c:f>'Q17 PCC.who'!$B$11:$M$11</c:f>
              <c:strCache>
                <c:ptCount val="12"/>
                <c:pt idx="0">
                  <c:v>Teacher</c:v>
                </c:pt>
                <c:pt idx="1">
                  <c:v>Counselor</c:v>
                </c:pt>
                <c:pt idx="2">
                  <c:v>Other school staff members</c:v>
                </c:pt>
                <c:pt idx="3">
                  <c:v>Mentor</c:v>
                </c:pt>
                <c:pt idx="4">
                  <c:v>Student clubs or orgs</c:v>
                </c:pt>
                <c:pt idx="5">
                  <c:v>Family</c:v>
                </c:pt>
                <c:pt idx="6">
                  <c:v>Friends</c:v>
                </c:pt>
                <c:pt idx="7">
                  <c:v>Internet</c:v>
                </c:pt>
                <c:pt idx="8">
                  <c:v>Flyers/posters</c:v>
                </c:pt>
                <c:pt idx="9">
                  <c:v>Fieldtrip</c:v>
                </c:pt>
                <c:pt idx="10">
                  <c:v>Not sure</c:v>
                </c:pt>
                <c:pt idx="11">
                  <c:v>Other</c:v>
                </c:pt>
              </c:strCache>
            </c:strRef>
          </c:cat>
          <c:val>
            <c:numRef>
              <c:f>'Q17 PCC.who'!$B$14:$M$14</c:f>
              <c:numCache>
                <c:formatCode>General</c:formatCode>
                <c:ptCount val="12"/>
                <c:pt idx="0">
                  <c:v>76</c:v>
                </c:pt>
                <c:pt idx="1">
                  <c:v>37</c:v>
                </c:pt>
                <c:pt idx="2">
                  <c:v>24</c:v>
                </c:pt>
                <c:pt idx="3">
                  <c:v>10</c:v>
                </c:pt>
                <c:pt idx="4">
                  <c:v>12</c:v>
                </c:pt>
                <c:pt idx="5">
                  <c:v>112</c:v>
                </c:pt>
                <c:pt idx="6">
                  <c:v>74</c:v>
                </c:pt>
                <c:pt idx="7">
                  <c:v>21</c:v>
                </c:pt>
                <c:pt idx="8">
                  <c:v>18</c:v>
                </c:pt>
                <c:pt idx="9">
                  <c:v>23</c:v>
                </c:pt>
                <c:pt idx="10">
                  <c:v>23</c:v>
                </c:pt>
                <c:pt idx="11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29952"/>
        <c:axId val="107231488"/>
      </c:lineChart>
      <c:catAx>
        <c:axId val="107229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7231488"/>
        <c:crosses val="autoZero"/>
        <c:auto val="1"/>
        <c:lblAlgn val="ctr"/>
        <c:lblOffset val="100"/>
        <c:noMultiLvlLbl val="0"/>
      </c:catAx>
      <c:valAx>
        <c:axId val="10723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2299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696170427738"/>
          <c:y val="2.7475834246572101E-2"/>
          <c:w val="0.81804997234935295"/>
          <c:h val="0.51884228595794102"/>
        </c:manualLayout>
      </c:layout>
      <c:lineChart>
        <c:grouping val="standard"/>
        <c:varyColors val="0"/>
        <c:ser>
          <c:idx val="0"/>
          <c:order val="0"/>
          <c:tx>
            <c:strRef>
              <c:f>Sheet9!$A$12</c:f>
              <c:strCache>
                <c:ptCount val="1"/>
                <c:pt idx="0">
                  <c:v>BHS</c:v>
                </c:pt>
              </c:strCache>
            </c:strRef>
          </c:tx>
          <c:marker>
            <c:symbol val="none"/>
          </c:marker>
          <c:cat>
            <c:strRef>
              <c:f>Sheet9!$B$11:$R$11</c:f>
              <c:strCache>
                <c:ptCount val="17"/>
                <c:pt idx="0">
                  <c:v>Agriculture</c:v>
                </c:pt>
                <c:pt idx="1">
                  <c:v>Arts/Media/Entertainment</c:v>
                </c:pt>
                <c:pt idx="2">
                  <c:v>Building Trades/Construction</c:v>
                </c:pt>
                <c:pt idx="3">
                  <c:v>Business/Finance</c:v>
                </c:pt>
                <c:pt idx="4">
                  <c:v>Child Development/Family Services</c:v>
                </c:pt>
                <c:pt idx="5">
                  <c:v>CEnergy/Utilities</c:v>
                </c:pt>
                <c:pt idx="6">
                  <c:v>Engineering/Tech/Design</c:v>
                </c:pt>
                <c:pt idx="7">
                  <c:v>Fashion/Interior Design</c:v>
                </c:pt>
                <c:pt idx="8">
                  <c:v>Health Science/Medical Technology</c:v>
                </c:pt>
                <c:pt idx="9">
                  <c:v>Hospitality/Tourism/Recreation</c:v>
                </c:pt>
                <c:pt idx="10">
                  <c:v>Information Technology</c:v>
                </c:pt>
                <c:pt idx="11">
                  <c:v>Manufacturing/Product Development</c:v>
                </c:pt>
                <c:pt idx="12">
                  <c:v>Marketing/Sales/Services</c:v>
                </c:pt>
                <c:pt idx="13">
                  <c:v>Public Services</c:v>
                </c:pt>
                <c:pt idx="14">
                  <c:v>Transportation</c:v>
                </c:pt>
                <c:pt idx="15">
                  <c:v>Don’t know/Undecided</c:v>
                </c:pt>
                <c:pt idx="16">
                  <c:v>Other</c:v>
                </c:pt>
              </c:strCache>
            </c:strRef>
          </c:cat>
          <c:val>
            <c:numRef>
              <c:f>Sheet9!$B$12:$R$12</c:f>
              <c:numCache>
                <c:formatCode>General</c:formatCode>
                <c:ptCount val="17"/>
                <c:pt idx="0">
                  <c:v>18</c:v>
                </c:pt>
                <c:pt idx="1">
                  <c:v>191</c:v>
                </c:pt>
                <c:pt idx="2">
                  <c:v>33</c:v>
                </c:pt>
                <c:pt idx="3">
                  <c:v>118</c:v>
                </c:pt>
                <c:pt idx="4">
                  <c:v>80</c:v>
                </c:pt>
                <c:pt idx="5">
                  <c:v>14</c:v>
                </c:pt>
                <c:pt idx="6">
                  <c:v>134</c:v>
                </c:pt>
                <c:pt idx="7">
                  <c:v>78</c:v>
                </c:pt>
                <c:pt idx="8">
                  <c:v>150</c:v>
                </c:pt>
                <c:pt idx="9">
                  <c:v>49</c:v>
                </c:pt>
                <c:pt idx="10">
                  <c:v>28</c:v>
                </c:pt>
                <c:pt idx="11">
                  <c:v>22</c:v>
                </c:pt>
                <c:pt idx="12">
                  <c:v>57</c:v>
                </c:pt>
                <c:pt idx="13">
                  <c:v>37</c:v>
                </c:pt>
                <c:pt idx="14">
                  <c:v>16</c:v>
                </c:pt>
                <c:pt idx="15">
                  <c:v>44</c:v>
                </c:pt>
                <c:pt idx="16">
                  <c:v>129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Sheet9!$A$13</c:f>
              <c:strCache>
                <c:ptCount val="1"/>
                <c:pt idx="0">
                  <c:v>MHS</c:v>
                </c:pt>
              </c:strCache>
            </c:strRef>
          </c:tx>
          <c:marker>
            <c:symbol val="none"/>
          </c:marker>
          <c:cat>
            <c:strRef>
              <c:f>Sheet9!$B$11:$R$11</c:f>
              <c:strCache>
                <c:ptCount val="17"/>
                <c:pt idx="0">
                  <c:v>Agriculture</c:v>
                </c:pt>
                <c:pt idx="1">
                  <c:v>Arts/Media/Entertainment</c:v>
                </c:pt>
                <c:pt idx="2">
                  <c:v>Building Trades/Construction</c:v>
                </c:pt>
                <c:pt idx="3">
                  <c:v>Business/Finance</c:v>
                </c:pt>
                <c:pt idx="4">
                  <c:v>Child Development/Family Services</c:v>
                </c:pt>
                <c:pt idx="5">
                  <c:v>CEnergy/Utilities</c:v>
                </c:pt>
                <c:pt idx="6">
                  <c:v>Engineering/Tech/Design</c:v>
                </c:pt>
                <c:pt idx="7">
                  <c:v>Fashion/Interior Design</c:v>
                </c:pt>
                <c:pt idx="8">
                  <c:v>Health Science/Medical Technology</c:v>
                </c:pt>
                <c:pt idx="9">
                  <c:v>Hospitality/Tourism/Recreation</c:v>
                </c:pt>
                <c:pt idx="10">
                  <c:v>Information Technology</c:v>
                </c:pt>
                <c:pt idx="11">
                  <c:v>Manufacturing/Product Development</c:v>
                </c:pt>
                <c:pt idx="12">
                  <c:v>Marketing/Sales/Services</c:v>
                </c:pt>
                <c:pt idx="13">
                  <c:v>Public Services</c:v>
                </c:pt>
                <c:pt idx="14">
                  <c:v>Transportation</c:v>
                </c:pt>
                <c:pt idx="15">
                  <c:v>Don’t know/Undecided</c:v>
                </c:pt>
                <c:pt idx="16">
                  <c:v>Other</c:v>
                </c:pt>
              </c:strCache>
            </c:strRef>
          </c:cat>
          <c:val>
            <c:numRef>
              <c:f>Sheet9!$B$13:$R$13</c:f>
              <c:numCache>
                <c:formatCode>General</c:formatCode>
                <c:ptCount val="17"/>
                <c:pt idx="0">
                  <c:v>14</c:v>
                </c:pt>
                <c:pt idx="1">
                  <c:v>106</c:v>
                </c:pt>
                <c:pt idx="2">
                  <c:v>27</c:v>
                </c:pt>
                <c:pt idx="3">
                  <c:v>57</c:v>
                </c:pt>
                <c:pt idx="4">
                  <c:v>44</c:v>
                </c:pt>
                <c:pt idx="5">
                  <c:v>7</c:v>
                </c:pt>
                <c:pt idx="6">
                  <c:v>92</c:v>
                </c:pt>
                <c:pt idx="7">
                  <c:v>44</c:v>
                </c:pt>
                <c:pt idx="8">
                  <c:v>65</c:v>
                </c:pt>
                <c:pt idx="9">
                  <c:v>31</c:v>
                </c:pt>
                <c:pt idx="10">
                  <c:v>15</c:v>
                </c:pt>
                <c:pt idx="11">
                  <c:v>18</c:v>
                </c:pt>
                <c:pt idx="12">
                  <c:v>26</c:v>
                </c:pt>
                <c:pt idx="13">
                  <c:v>17</c:v>
                </c:pt>
                <c:pt idx="14">
                  <c:v>16</c:v>
                </c:pt>
                <c:pt idx="15">
                  <c:v>35</c:v>
                </c:pt>
                <c:pt idx="16">
                  <c:v>74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Sheet9!$A$14</c:f>
              <c:strCache>
                <c:ptCount val="1"/>
                <c:pt idx="0">
                  <c:v>PHS</c:v>
                </c:pt>
              </c:strCache>
            </c:strRef>
          </c:tx>
          <c:marker>
            <c:symbol val="none"/>
          </c:marker>
          <c:cat>
            <c:strRef>
              <c:f>Sheet9!$B$11:$R$11</c:f>
              <c:strCache>
                <c:ptCount val="17"/>
                <c:pt idx="0">
                  <c:v>Agriculture</c:v>
                </c:pt>
                <c:pt idx="1">
                  <c:v>Arts/Media/Entertainment</c:v>
                </c:pt>
                <c:pt idx="2">
                  <c:v>Building Trades/Construction</c:v>
                </c:pt>
                <c:pt idx="3">
                  <c:v>Business/Finance</c:v>
                </c:pt>
                <c:pt idx="4">
                  <c:v>Child Development/Family Services</c:v>
                </c:pt>
                <c:pt idx="5">
                  <c:v>CEnergy/Utilities</c:v>
                </c:pt>
                <c:pt idx="6">
                  <c:v>Engineering/Tech/Design</c:v>
                </c:pt>
                <c:pt idx="7">
                  <c:v>Fashion/Interior Design</c:v>
                </c:pt>
                <c:pt idx="8">
                  <c:v>Health Science/Medical Technology</c:v>
                </c:pt>
                <c:pt idx="9">
                  <c:v>Hospitality/Tourism/Recreation</c:v>
                </c:pt>
                <c:pt idx="10">
                  <c:v>Information Technology</c:v>
                </c:pt>
                <c:pt idx="11">
                  <c:v>Manufacturing/Product Development</c:v>
                </c:pt>
                <c:pt idx="12">
                  <c:v>Marketing/Sales/Services</c:v>
                </c:pt>
                <c:pt idx="13">
                  <c:v>Public Services</c:v>
                </c:pt>
                <c:pt idx="14">
                  <c:v>Transportation</c:v>
                </c:pt>
                <c:pt idx="15">
                  <c:v>Don’t know/Undecided</c:v>
                </c:pt>
                <c:pt idx="16">
                  <c:v>Other</c:v>
                </c:pt>
              </c:strCache>
            </c:strRef>
          </c:cat>
          <c:val>
            <c:numRef>
              <c:f>Sheet9!$B$14:$R$14</c:f>
              <c:numCache>
                <c:formatCode>General</c:formatCode>
                <c:ptCount val="17"/>
                <c:pt idx="0">
                  <c:v>8</c:v>
                </c:pt>
                <c:pt idx="1">
                  <c:v>76</c:v>
                </c:pt>
                <c:pt idx="2">
                  <c:v>11</c:v>
                </c:pt>
                <c:pt idx="3">
                  <c:v>44</c:v>
                </c:pt>
                <c:pt idx="4">
                  <c:v>38</c:v>
                </c:pt>
                <c:pt idx="5">
                  <c:v>10</c:v>
                </c:pt>
                <c:pt idx="6">
                  <c:v>49</c:v>
                </c:pt>
                <c:pt idx="7">
                  <c:v>34</c:v>
                </c:pt>
                <c:pt idx="8">
                  <c:v>54</c:v>
                </c:pt>
                <c:pt idx="9">
                  <c:v>23</c:v>
                </c:pt>
                <c:pt idx="10">
                  <c:v>14</c:v>
                </c:pt>
                <c:pt idx="11">
                  <c:v>14</c:v>
                </c:pt>
                <c:pt idx="12">
                  <c:v>23</c:v>
                </c:pt>
                <c:pt idx="13">
                  <c:v>25</c:v>
                </c:pt>
                <c:pt idx="14">
                  <c:v>4</c:v>
                </c:pt>
                <c:pt idx="15">
                  <c:v>19</c:v>
                </c:pt>
                <c:pt idx="16">
                  <c:v>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91392"/>
        <c:axId val="107292928"/>
      </c:lineChart>
      <c:catAx>
        <c:axId val="107291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7292928"/>
        <c:crosses val="autoZero"/>
        <c:auto val="1"/>
        <c:lblAlgn val="ctr"/>
        <c:lblOffset val="100"/>
        <c:noMultiLvlLbl val="0"/>
      </c:catAx>
      <c:valAx>
        <c:axId val="107292928"/>
        <c:scaling>
          <c:orientation val="minMax"/>
          <c:max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7291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Q33A!$G$2</c:f>
              <c:strCache>
                <c:ptCount val="1"/>
                <c:pt idx="0">
                  <c:v>FALSE</c:v>
                </c:pt>
              </c:strCache>
            </c:strRef>
          </c:tx>
          <c:invertIfNegative val="0"/>
          <c:cat>
            <c:strRef>
              <c:f>Q33A!$F$3:$F$9</c:f>
              <c:strCache>
                <c:ptCount val="7"/>
                <c:pt idx="0">
                  <c:v>College costs, requirements, and options</c:v>
                </c:pt>
                <c:pt idx="1">
                  <c:v>A-G requirements</c:v>
                </c:pt>
                <c:pt idx="2">
                  <c:v>College financial aid and scholarships</c:v>
                </c:pt>
                <c:pt idx="3">
                  <c:v>Community college options</c:v>
                </c:pt>
                <c:pt idx="4">
                  <c:v>Career and technical education</c:v>
                </c:pt>
                <c:pt idx="5">
                  <c:v>Career and occupational options and requirements</c:v>
                </c:pt>
                <c:pt idx="6">
                  <c:v>Job salary</c:v>
                </c:pt>
              </c:strCache>
            </c:strRef>
          </c:cat>
          <c:val>
            <c:numRef>
              <c:f>Q33A!$G$3:$G$9</c:f>
              <c:numCache>
                <c:formatCode>0%</c:formatCode>
                <c:ptCount val="7"/>
                <c:pt idx="0">
                  <c:v>0.51891891891891895</c:v>
                </c:pt>
                <c:pt idx="1">
                  <c:v>0.38814016172506699</c:v>
                </c:pt>
                <c:pt idx="2">
                  <c:v>0.52432432432432396</c:v>
                </c:pt>
                <c:pt idx="3">
                  <c:v>0.490566037735849</c:v>
                </c:pt>
                <c:pt idx="4">
                  <c:v>0.52328767123287701</c:v>
                </c:pt>
                <c:pt idx="5">
                  <c:v>0.50136986301369901</c:v>
                </c:pt>
                <c:pt idx="6">
                  <c:v>0.62021857923497303</c:v>
                </c:pt>
              </c:numCache>
            </c:numRef>
          </c:val>
        </c:ser>
        <c:ser>
          <c:idx val="1"/>
          <c:order val="1"/>
          <c:tx>
            <c:strRef>
              <c:f>Q33A!$H$2</c:f>
              <c:strCache>
                <c:ptCount val="1"/>
                <c:pt idx="0">
                  <c:v>TRUE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Q33A!$F$3:$F$9</c:f>
              <c:strCache>
                <c:ptCount val="7"/>
                <c:pt idx="0">
                  <c:v>College costs, requirements, and options</c:v>
                </c:pt>
                <c:pt idx="1">
                  <c:v>A-G requirements</c:v>
                </c:pt>
                <c:pt idx="2">
                  <c:v>College financial aid and scholarships</c:v>
                </c:pt>
                <c:pt idx="3">
                  <c:v>Community college options</c:v>
                </c:pt>
                <c:pt idx="4">
                  <c:v>Career and technical education</c:v>
                </c:pt>
                <c:pt idx="5">
                  <c:v>Career and occupational options and requirements</c:v>
                </c:pt>
                <c:pt idx="6">
                  <c:v>Job salary</c:v>
                </c:pt>
              </c:strCache>
            </c:strRef>
          </c:cat>
          <c:val>
            <c:numRef>
              <c:f>Q33A!$H$3:$H$9</c:f>
              <c:numCache>
                <c:formatCode>0%</c:formatCode>
                <c:ptCount val="7"/>
                <c:pt idx="0">
                  <c:v>0.481081081081081</c:v>
                </c:pt>
                <c:pt idx="1">
                  <c:v>0.61185983827493295</c:v>
                </c:pt>
                <c:pt idx="2">
                  <c:v>0.47567567567567598</c:v>
                </c:pt>
                <c:pt idx="3">
                  <c:v>0.50943396226415105</c:v>
                </c:pt>
                <c:pt idx="4">
                  <c:v>0.47671232876712299</c:v>
                </c:pt>
                <c:pt idx="5">
                  <c:v>0.49863013698630099</c:v>
                </c:pt>
                <c:pt idx="6">
                  <c:v>0.37978142076502702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324160"/>
        <c:axId val="107325696"/>
      </c:barChart>
      <c:catAx>
        <c:axId val="1073241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7325696"/>
        <c:crosses val="autoZero"/>
        <c:auto val="1"/>
        <c:lblAlgn val="ctr"/>
        <c:lblOffset val="100"/>
        <c:noMultiLvlLbl val="0"/>
      </c:catAx>
      <c:valAx>
        <c:axId val="107325696"/>
        <c:scaling>
          <c:orientation val="minMax"/>
          <c:max val="0.8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73241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Q33A!$J$2</c:f>
              <c:strCache>
                <c:ptCount val="1"/>
                <c:pt idx="0">
                  <c:v>FALSE</c:v>
                </c:pt>
              </c:strCache>
            </c:strRef>
          </c:tx>
          <c:invertIfNegative val="0"/>
          <c:cat>
            <c:strRef>
              <c:f>Q33A!$I$3:$I$9</c:f>
              <c:strCache>
                <c:ptCount val="7"/>
                <c:pt idx="0">
                  <c:v>College costs, requirements, and options</c:v>
                </c:pt>
                <c:pt idx="1">
                  <c:v>A-G requirements</c:v>
                </c:pt>
                <c:pt idx="2">
                  <c:v>College financial aid and scholarships</c:v>
                </c:pt>
                <c:pt idx="3">
                  <c:v>Community college options</c:v>
                </c:pt>
                <c:pt idx="4">
                  <c:v>Career and technical education</c:v>
                </c:pt>
                <c:pt idx="5">
                  <c:v>Career/occupational options and requirements</c:v>
                </c:pt>
                <c:pt idx="6">
                  <c:v>Job salary</c:v>
                </c:pt>
              </c:strCache>
            </c:strRef>
          </c:cat>
          <c:val>
            <c:numRef>
              <c:f>Q33A!$J$3:$J$9</c:f>
              <c:numCache>
                <c:formatCode>0%</c:formatCode>
                <c:ptCount val="7"/>
                <c:pt idx="0">
                  <c:v>0.33469387755101998</c:v>
                </c:pt>
                <c:pt idx="1">
                  <c:v>0.211382113821138</c:v>
                </c:pt>
                <c:pt idx="2">
                  <c:v>0.38842975206611602</c:v>
                </c:pt>
                <c:pt idx="3">
                  <c:v>0.33333333333333298</c:v>
                </c:pt>
                <c:pt idx="4">
                  <c:v>0.38524590163934402</c:v>
                </c:pt>
                <c:pt idx="5">
                  <c:v>0.38775510204081598</c:v>
                </c:pt>
                <c:pt idx="6">
                  <c:v>0.41803278688524598</c:v>
                </c:pt>
              </c:numCache>
            </c:numRef>
          </c:val>
        </c:ser>
        <c:ser>
          <c:idx val="1"/>
          <c:order val="1"/>
          <c:tx>
            <c:strRef>
              <c:f>Q33A!$K$2</c:f>
              <c:strCache>
                <c:ptCount val="1"/>
                <c:pt idx="0">
                  <c:v>TRUE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Q33A!$I$3:$I$9</c:f>
              <c:strCache>
                <c:ptCount val="7"/>
                <c:pt idx="0">
                  <c:v>College costs, requirements, and options</c:v>
                </c:pt>
                <c:pt idx="1">
                  <c:v>A-G requirements</c:v>
                </c:pt>
                <c:pt idx="2">
                  <c:v>College financial aid and scholarships</c:v>
                </c:pt>
                <c:pt idx="3">
                  <c:v>Community college options</c:v>
                </c:pt>
                <c:pt idx="4">
                  <c:v>Career and technical education</c:v>
                </c:pt>
                <c:pt idx="5">
                  <c:v>Career/occupational options and requirements</c:v>
                </c:pt>
                <c:pt idx="6">
                  <c:v>Job salary</c:v>
                </c:pt>
              </c:strCache>
            </c:strRef>
          </c:cat>
          <c:val>
            <c:numRef>
              <c:f>Q33A!$K$3:$K$9</c:f>
              <c:numCache>
                <c:formatCode>0%</c:formatCode>
                <c:ptCount val="7"/>
                <c:pt idx="0">
                  <c:v>0.66530612244897902</c:v>
                </c:pt>
                <c:pt idx="1">
                  <c:v>0.78861788617886197</c:v>
                </c:pt>
                <c:pt idx="2">
                  <c:v>0.61157024793388404</c:v>
                </c:pt>
                <c:pt idx="3">
                  <c:v>0.66666666666666696</c:v>
                </c:pt>
                <c:pt idx="4">
                  <c:v>0.61475409836065598</c:v>
                </c:pt>
                <c:pt idx="5">
                  <c:v>0.61224489795918402</c:v>
                </c:pt>
                <c:pt idx="6">
                  <c:v>0.58196721311475397</c:v>
                </c:pt>
              </c:numCache>
            </c:numRef>
          </c:val>
        </c:ser>
        <c:ser>
          <c:idx val="2"/>
          <c:order val="2"/>
          <c:tx>
            <c:strRef>
              <c:f>Q33A!$L$2</c:f>
              <c:strCache>
                <c:ptCount val="1"/>
              </c:strCache>
            </c:strRef>
          </c:tx>
          <c:invertIfNegative val="0"/>
          <c:cat>
            <c:strRef>
              <c:f>Q33A!$I$3:$I$9</c:f>
              <c:strCache>
                <c:ptCount val="7"/>
                <c:pt idx="0">
                  <c:v>College costs, requirements, and options</c:v>
                </c:pt>
                <c:pt idx="1">
                  <c:v>A-G requirements</c:v>
                </c:pt>
                <c:pt idx="2">
                  <c:v>College financial aid and scholarships</c:v>
                </c:pt>
                <c:pt idx="3">
                  <c:v>Community college options</c:v>
                </c:pt>
                <c:pt idx="4">
                  <c:v>Career and technical education</c:v>
                </c:pt>
                <c:pt idx="5">
                  <c:v>Career/occupational options and requirements</c:v>
                </c:pt>
                <c:pt idx="6">
                  <c:v>Job salary</c:v>
                </c:pt>
              </c:strCache>
            </c:strRef>
          </c:cat>
          <c:val>
            <c:numRef>
              <c:f>Q33A!$L$3:$L$9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06176"/>
        <c:axId val="111507712"/>
      </c:barChart>
      <c:catAx>
        <c:axId val="1115061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1507712"/>
        <c:crosses val="autoZero"/>
        <c:auto val="1"/>
        <c:lblAlgn val="ctr"/>
        <c:lblOffset val="100"/>
        <c:noMultiLvlLbl val="0"/>
      </c:catAx>
      <c:valAx>
        <c:axId val="111507712"/>
        <c:scaling>
          <c:orientation val="minMax"/>
          <c:max val="0.8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1506176"/>
        <c:crosses val="autoZero"/>
        <c:crossBetween val="between"/>
      </c:valAx>
    </c:plotArea>
    <c:legend>
      <c:legendPos val="r"/>
      <c:legendEntry>
        <c:idx val="0"/>
        <c:delete val="1"/>
      </c:legendEntry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Q33A!$M$2</c:f>
              <c:strCache>
                <c:ptCount val="1"/>
                <c:pt idx="0">
                  <c:v>FALSE</c:v>
                </c:pt>
              </c:strCache>
            </c:strRef>
          </c:tx>
          <c:invertIfNegative val="0"/>
          <c:cat>
            <c:strRef>
              <c:f>Q33A!$L$3:$L$9</c:f>
              <c:strCache>
                <c:ptCount val="7"/>
                <c:pt idx="0">
                  <c:v>College costs, requirements, and options</c:v>
                </c:pt>
                <c:pt idx="1">
                  <c:v>A-G requirements</c:v>
                </c:pt>
                <c:pt idx="2">
                  <c:v>College financial aid and scholarships</c:v>
                </c:pt>
                <c:pt idx="3">
                  <c:v>Community college options</c:v>
                </c:pt>
                <c:pt idx="4">
                  <c:v>Career and technical education</c:v>
                </c:pt>
                <c:pt idx="5">
                  <c:v>Career/occupational options and requirements</c:v>
                </c:pt>
                <c:pt idx="6">
                  <c:v>Job salary</c:v>
                </c:pt>
              </c:strCache>
            </c:strRef>
          </c:cat>
          <c:val>
            <c:numRef>
              <c:f>Q33A!$M$3:$M$9</c:f>
              <c:numCache>
                <c:formatCode>0%</c:formatCode>
                <c:ptCount val="7"/>
                <c:pt idx="0">
                  <c:v>0.58695652173913004</c:v>
                </c:pt>
                <c:pt idx="1">
                  <c:v>0.471014492753623</c:v>
                </c:pt>
                <c:pt idx="2">
                  <c:v>0.56934306569343096</c:v>
                </c:pt>
                <c:pt idx="3">
                  <c:v>0.48175182481751799</c:v>
                </c:pt>
                <c:pt idx="4">
                  <c:v>0.62406015037593998</c:v>
                </c:pt>
                <c:pt idx="5">
                  <c:v>0.61029411764705899</c:v>
                </c:pt>
                <c:pt idx="6">
                  <c:v>0.66423357664233595</c:v>
                </c:pt>
              </c:numCache>
            </c:numRef>
          </c:val>
        </c:ser>
        <c:ser>
          <c:idx val="1"/>
          <c:order val="1"/>
          <c:tx>
            <c:strRef>
              <c:f>Q33A!$N$2</c:f>
              <c:strCache>
                <c:ptCount val="1"/>
                <c:pt idx="0">
                  <c:v>TRUE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Q33A!$L$3:$L$9</c:f>
              <c:strCache>
                <c:ptCount val="7"/>
                <c:pt idx="0">
                  <c:v>College costs, requirements, and options</c:v>
                </c:pt>
                <c:pt idx="1">
                  <c:v>A-G requirements</c:v>
                </c:pt>
                <c:pt idx="2">
                  <c:v>College financial aid and scholarships</c:v>
                </c:pt>
                <c:pt idx="3">
                  <c:v>Community college options</c:v>
                </c:pt>
                <c:pt idx="4">
                  <c:v>Career and technical education</c:v>
                </c:pt>
                <c:pt idx="5">
                  <c:v>Career/occupational options and requirements</c:v>
                </c:pt>
                <c:pt idx="6">
                  <c:v>Job salary</c:v>
                </c:pt>
              </c:strCache>
            </c:strRef>
          </c:cat>
          <c:val>
            <c:numRef>
              <c:f>Q33A!$N$3:$N$9</c:f>
              <c:numCache>
                <c:formatCode>0%</c:formatCode>
                <c:ptCount val="7"/>
                <c:pt idx="0">
                  <c:v>0.41304347826087001</c:v>
                </c:pt>
                <c:pt idx="1">
                  <c:v>0.52898550724637705</c:v>
                </c:pt>
                <c:pt idx="2">
                  <c:v>0.43065693430656898</c:v>
                </c:pt>
                <c:pt idx="3">
                  <c:v>0.51824817518248201</c:v>
                </c:pt>
                <c:pt idx="4">
                  <c:v>0.37593984962406002</c:v>
                </c:pt>
                <c:pt idx="5">
                  <c:v>0.38970588235294101</c:v>
                </c:pt>
                <c:pt idx="6">
                  <c:v>0.33576642335766399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41248"/>
        <c:axId val="112595712"/>
      </c:barChart>
      <c:catAx>
        <c:axId val="1115412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2595712"/>
        <c:crosses val="autoZero"/>
        <c:auto val="1"/>
        <c:lblAlgn val="ctr"/>
        <c:lblOffset val="100"/>
        <c:noMultiLvlLbl val="0"/>
      </c:catAx>
      <c:valAx>
        <c:axId val="112595712"/>
        <c:scaling>
          <c:orientation val="minMax"/>
          <c:max val="0.8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15412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grade!$A$19</c:f>
              <c:strCache>
                <c:ptCount val="1"/>
                <c:pt idx="0">
                  <c:v>9th (N= 364)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grade!$B$18:$D$18</c:f>
              <c:strCache>
                <c:ptCount val="3"/>
                <c:pt idx="0">
                  <c:v>BHS (N= 589)</c:v>
                </c:pt>
                <c:pt idx="1">
                  <c:v>MHS (N= 371)</c:v>
                </c:pt>
                <c:pt idx="2">
                  <c:v>PHS (N= 212)</c:v>
                </c:pt>
              </c:strCache>
            </c:strRef>
          </c:cat>
          <c:val>
            <c:numRef>
              <c:f>grade!$B$19:$D$19</c:f>
              <c:numCache>
                <c:formatCode>General</c:formatCode>
                <c:ptCount val="3"/>
                <c:pt idx="0">
                  <c:v>169</c:v>
                </c:pt>
                <c:pt idx="1">
                  <c:v>119</c:v>
                </c:pt>
                <c:pt idx="2">
                  <c:v>76</c:v>
                </c:pt>
              </c:numCache>
            </c:numRef>
          </c:val>
        </c:ser>
        <c:ser>
          <c:idx val="1"/>
          <c:order val="1"/>
          <c:tx>
            <c:strRef>
              <c:f>grade!$A$20</c:f>
              <c:strCache>
                <c:ptCount val="1"/>
                <c:pt idx="0">
                  <c:v>10th (N= 316)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grade!$B$18:$D$18</c:f>
              <c:strCache>
                <c:ptCount val="3"/>
                <c:pt idx="0">
                  <c:v>BHS (N= 589)</c:v>
                </c:pt>
                <c:pt idx="1">
                  <c:v>MHS (N= 371)</c:v>
                </c:pt>
                <c:pt idx="2">
                  <c:v>PHS (N= 212)</c:v>
                </c:pt>
              </c:strCache>
            </c:strRef>
          </c:cat>
          <c:val>
            <c:numRef>
              <c:f>grade!$B$20:$D$20</c:f>
              <c:numCache>
                <c:formatCode>General</c:formatCode>
                <c:ptCount val="3"/>
                <c:pt idx="0">
                  <c:v>170</c:v>
                </c:pt>
                <c:pt idx="1">
                  <c:v>84</c:v>
                </c:pt>
                <c:pt idx="2">
                  <c:v>62</c:v>
                </c:pt>
              </c:numCache>
            </c:numRef>
          </c:val>
        </c:ser>
        <c:ser>
          <c:idx val="2"/>
          <c:order val="2"/>
          <c:tx>
            <c:strRef>
              <c:f>grade!$A$21</c:f>
              <c:strCache>
                <c:ptCount val="1"/>
                <c:pt idx="0">
                  <c:v>11th (N= 237)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grade!$B$18:$D$18</c:f>
              <c:strCache>
                <c:ptCount val="3"/>
                <c:pt idx="0">
                  <c:v>BHS (N= 589)</c:v>
                </c:pt>
                <c:pt idx="1">
                  <c:v>MHS (N= 371)</c:v>
                </c:pt>
                <c:pt idx="2">
                  <c:v>PHS (N= 212)</c:v>
                </c:pt>
              </c:strCache>
            </c:strRef>
          </c:cat>
          <c:val>
            <c:numRef>
              <c:f>grade!$B$21:$D$21</c:f>
              <c:numCache>
                <c:formatCode>General</c:formatCode>
                <c:ptCount val="3"/>
                <c:pt idx="0">
                  <c:v>142</c:v>
                </c:pt>
                <c:pt idx="1">
                  <c:v>65</c:v>
                </c:pt>
                <c:pt idx="2">
                  <c:v>30</c:v>
                </c:pt>
              </c:numCache>
            </c:numRef>
          </c:val>
        </c:ser>
        <c:ser>
          <c:idx val="3"/>
          <c:order val="3"/>
          <c:tx>
            <c:strRef>
              <c:f>grade!$A$22</c:f>
              <c:strCache>
                <c:ptCount val="1"/>
                <c:pt idx="0">
                  <c:v>12th (N= 196)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grade!$B$18:$D$18</c:f>
              <c:strCache>
                <c:ptCount val="3"/>
                <c:pt idx="0">
                  <c:v>BHS (N= 589)</c:v>
                </c:pt>
                <c:pt idx="1">
                  <c:v>MHS (N= 371)</c:v>
                </c:pt>
                <c:pt idx="2">
                  <c:v>PHS (N= 212)</c:v>
                </c:pt>
              </c:strCache>
            </c:strRef>
          </c:cat>
          <c:val>
            <c:numRef>
              <c:f>grade!$B$22:$D$22</c:f>
              <c:numCache>
                <c:formatCode>General</c:formatCode>
                <c:ptCount val="3"/>
                <c:pt idx="0">
                  <c:v>80</c:v>
                </c:pt>
                <c:pt idx="1">
                  <c:v>81</c:v>
                </c:pt>
                <c:pt idx="2">
                  <c:v>35</c:v>
                </c:pt>
              </c:numCache>
            </c:numRef>
          </c:val>
        </c:ser>
        <c:ser>
          <c:idx val="4"/>
          <c:order val="4"/>
          <c:tx>
            <c:strRef>
              <c:f>grade!$A$23</c:f>
              <c:strCache>
                <c:ptCount val="1"/>
                <c:pt idx="0">
                  <c:v>Blanks (N= 59)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grade!$B$18:$D$18</c:f>
              <c:strCache>
                <c:ptCount val="3"/>
                <c:pt idx="0">
                  <c:v>BHS (N= 589)</c:v>
                </c:pt>
                <c:pt idx="1">
                  <c:v>MHS (N= 371)</c:v>
                </c:pt>
                <c:pt idx="2">
                  <c:v>PHS (N= 212)</c:v>
                </c:pt>
              </c:strCache>
            </c:strRef>
          </c:cat>
          <c:val>
            <c:numRef>
              <c:f>grade!$B$23:$D$23</c:f>
              <c:numCache>
                <c:formatCode>General</c:formatCode>
                <c:ptCount val="3"/>
                <c:pt idx="0">
                  <c:v>28</c:v>
                </c:pt>
                <c:pt idx="1">
                  <c:v>22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973824"/>
        <c:axId val="104975360"/>
      </c:barChart>
      <c:catAx>
        <c:axId val="104973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4975360"/>
        <c:crosses val="autoZero"/>
        <c:auto val="1"/>
        <c:lblAlgn val="ctr"/>
        <c:lblOffset val="100"/>
        <c:noMultiLvlLbl val="0"/>
      </c:catAx>
      <c:valAx>
        <c:axId val="104975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49738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race!$B$13</c:f>
              <c:strCache>
                <c:ptCount val="1"/>
                <c:pt idx="0">
                  <c:v>Latino/Hispanic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race!$A$14:$A$16</c:f>
              <c:strCache>
                <c:ptCount val="3"/>
                <c:pt idx="0">
                  <c:v>BHS</c:v>
                </c:pt>
                <c:pt idx="1">
                  <c:v>MHS</c:v>
                </c:pt>
                <c:pt idx="2">
                  <c:v>PHS</c:v>
                </c:pt>
              </c:strCache>
            </c:strRef>
          </c:cat>
          <c:val>
            <c:numRef>
              <c:f>race!$B$14:$B$16</c:f>
              <c:numCache>
                <c:formatCode>General</c:formatCode>
                <c:ptCount val="3"/>
                <c:pt idx="0">
                  <c:v>336</c:v>
                </c:pt>
                <c:pt idx="1">
                  <c:v>282</c:v>
                </c:pt>
                <c:pt idx="2">
                  <c:v>126</c:v>
                </c:pt>
              </c:numCache>
            </c:numRef>
          </c:val>
        </c:ser>
        <c:ser>
          <c:idx val="1"/>
          <c:order val="1"/>
          <c:tx>
            <c:strRef>
              <c:f>race!$C$13</c:f>
              <c:strCache>
                <c:ptCount val="1"/>
                <c:pt idx="0">
                  <c:v>White/Caucasian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race!$A$14:$A$16</c:f>
              <c:strCache>
                <c:ptCount val="3"/>
                <c:pt idx="0">
                  <c:v>BHS</c:v>
                </c:pt>
                <c:pt idx="1">
                  <c:v>MHS</c:v>
                </c:pt>
                <c:pt idx="2">
                  <c:v>PHS</c:v>
                </c:pt>
              </c:strCache>
            </c:strRef>
          </c:cat>
          <c:val>
            <c:numRef>
              <c:f>race!$C$14:$C$16</c:f>
              <c:numCache>
                <c:formatCode>General</c:formatCode>
                <c:ptCount val="3"/>
                <c:pt idx="0">
                  <c:v>125</c:v>
                </c:pt>
                <c:pt idx="1">
                  <c:v>19</c:v>
                </c:pt>
                <c:pt idx="2">
                  <c:v>58</c:v>
                </c:pt>
              </c:numCache>
            </c:numRef>
          </c:val>
        </c:ser>
        <c:ser>
          <c:idx val="2"/>
          <c:order val="2"/>
          <c:tx>
            <c:strRef>
              <c:f>race!$D$13</c:f>
              <c:strCache>
                <c:ptCount val="1"/>
                <c:pt idx="0">
                  <c:v>Black/African-American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race!$A$14:$A$16</c:f>
              <c:strCache>
                <c:ptCount val="3"/>
                <c:pt idx="0">
                  <c:v>BHS</c:v>
                </c:pt>
                <c:pt idx="1">
                  <c:v>MHS</c:v>
                </c:pt>
                <c:pt idx="2">
                  <c:v>PHS</c:v>
                </c:pt>
              </c:strCache>
            </c:strRef>
          </c:cat>
          <c:val>
            <c:numRef>
              <c:f>race!$D$14:$D$16</c:f>
              <c:numCache>
                <c:formatCode>General</c:formatCode>
                <c:ptCount val="3"/>
                <c:pt idx="0">
                  <c:v>119</c:v>
                </c:pt>
                <c:pt idx="1">
                  <c:v>83</c:v>
                </c:pt>
                <c:pt idx="2">
                  <c:v>23</c:v>
                </c:pt>
              </c:numCache>
            </c:numRef>
          </c:val>
        </c:ser>
        <c:ser>
          <c:idx val="3"/>
          <c:order val="3"/>
          <c:tx>
            <c:strRef>
              <c:f>race!$E$13</c:f>
              <c:strCache>
                <c:ptCount val="1"/>
                <c:pt idx="0">
                  <c:v>Asian-American/Pacific Islander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race!$A$14:$A$16</c:f>
              <c:strCache>
                <c:ptCount val="3"/>
                <c:pt idx="0">
                  <c:v>BHS</c:v>
                </c:pt>
                <c:pt idx="1">
                  <c:v>MHS</c:v>
                </c:pt>
                <c:pt idx="2">
                  <c:v>PHS</c:v>
                </c:pt>
              </c:strCache>
            </c:strRef>
          </c:cat>
          <c:val>
            <c:numRef>
              <c:f>race!$E$14:$E$16</c:f>
              <c:numCache>
                <c:formatCode>General</c:formatCode>
                <c:ptCount val="3"/>
                <c:pt idx="0">
                  <c:v>78</c:v>
                </c:pt>
                <c:pt idx="1">
                  <c:v>19</c:v>
                </c:pt>
                <c:pt idx="2">
                  <c:v>30</c:v>
                </c:pt>
              </c:numCache>
            </c:numRef>
          </c:val>
        </c:ser>
        <c:ser>
          <c:idx val="4"/>
          <c:order val="4"/>
          <c:tx>
            <c:strRef>
              <c:f>race!$F$13</c:f>
              <c:strCache>
                <c:ptCount val="1"/>
                <c:pt idx="0">
                  <c:v>Native American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race!$A$14:$A$16</c:f>
              <c:strCache>
                <c:ptCount val="3"/>
                <c:pt idx="0">
                  <c:v>BHS</c:v>
                </c:pt>
                <c:pt idx="1">
                  <c:v>MHS</c:v>
                </c:pt>
                <c:pt idx="2">
                  <c:v>PHS</c:v>
                </c:pt>
              </c:strCache>
            </c:strRef>
          </c:cat>
          <c:val>
            <c:numRef>
              <c:f>race!$F$14:$F$16</c:f>
              <c:numCache>
                <c:formatCode>General</c:formatCode>
                <c:ptCount val="3"/>
                <c:pt idx="0">
                  <c:v>22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</c:ser>
        <c:ser>
          <c:idx val="5"/>
          <c:order val="5"/>
          <c:tx>
            <c:strRef>
              <c:f>race!$G$13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race!$A$14:$A$16</c:f>
              <c:strCache>
                <c:ptCount val="3"/>
                <c:pt idx="0">
                  <c:v>BHS</c:v>
                </c:pt>
                <c:pt idx="1">
                  <c:v>MHS</c:v>
                </c:pt>
                <c:pt idx="2">
                  <c:v>PHS</c:v>
                </c:pt>
              </c:strCache>
            </c:strRef>
          </c:cat>
          <c:val>
            <c:numRef>
              <c:f>race!$G$14:$G$16</c:f>
              <c:numCache>
                <c:formatCode>General</c:formatCode>
                <c:ptCount val="3"/>
                <c:pt idx="0">
                  <c:v>34</c:v>
                </c:pt>
                <c:pt idx="1">
                  <c:v>6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358656"/>
        <c:axId val="106360192"/>
      </c:barChart>
      <c:catAx>
        <c:axId val="106358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6360192"/>
        <c:crosses val="autoZero"/>
        <c:auto val="1"/>
        <c:lblAlgn val="ctr"/>
        <c:lblOffset val="100"/>
        <c:noMultiLvlLbl val="0"/>
      </c:catAx>
      <c:valAx>
        <c:axId val="106360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63586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gender!$I$11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gender!$J$9:$L$10</c:f>
              <c:strCache>
                <c:ptCount val="3"/>
                <c:pt idx="0">
                  <c:v>BHS (N=604)</c:v>
                </c:pt>
                <c:pt idx="1">
                  <c:v>MHS (N=371)</c:v>
                </c:pt>
                <c:pt idx="2">
                  <c:v>PHS (N=212)</c:v>
                </c:pt>
              </c:strCache>
            </c:strRef>
          </c:cat>
          <c:val>
            <c:numRef>
              <c:f>gender!$J$11:$L$11</c:f>
              <c:numCache>
                <c:formatCode>0%</c:formatCode>
                <c:ptCount val="3"/>
                <c:pt idx="0">
                  <c:v>0.508278145695364</c:v>
                </c:pt>
                <c:pt idx="1">
                  <c:v>0.45552560646900297</c:v>
                </c:pt>
                <c:pt idx="2">
                  <c:v>0.61792452830188704</c:v>
                </c:pt>
              </c:numCache>
            </c:numRef>
          </c:val>
        </c:ser>
        <c:ser>
          <c:idx val="1"/>
          <c:order val="1"/>
          <c:tx>
            <c:strRef>
              <c:f>gender!$I$12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gender!$J$9:$L$10</c:f>
              <c:strCache>
                <c:ptCount val="3"/>
                <c:pt idx="0">
                  <c:v>BHS (N=604)</c:v>
                </c:pt>
                <c:pt idx="1">
                  <c:v>MHS (N=371)</c:v>
                </c:pt>
                <c:pt idx="2">
                  <c:v>PHS (N=212)</c:v>
                </c:pt>
              </c:strCache>
            </c:strRef>
          </c:cat>
          <c:val>
            <c:numRef>
              <c:f>gender!$J$12:$L$12</c:f>
              <c:numCache>
                <c:formatCode>0%</c:formatCode>
                <c:ptCount val="3"/>
                <c:pt idx="0">
                  <c:v>0.46192052980132398</c:v>
                </c:pt>
                <c:pt idx="1">
                  <c:v>0.520215633423181</c:v>
                </c:pt>
                <c:pt idx="2">
                  <c:v>0.36792452830188699</c:v>
                </c:pt>
              </c:numCache>
            </c:numRef>
          </c:val>
        </c:ser>
        <c:ser>
          <c:idx val="2"/>
          <c:order val="2"/>
          <c:tx>
            <c:strRef>
              <c:f>gender!$I$13</c:f>
              <c:strCache>
                <c:ptCount val="1"/>
                <c:pt idx="0">
                  <c:v>Other/Blank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gender!$J$9:$L$10</c:f>
              <c:strCache>
                <c:ptCount val="3"/>
                <c:pt idx="0">
                  <c:v>BHS (N=604)</c:v>
                </c:pt>
                <c:pt idx="1">
                  <c:v>MHS (N=371)</c:v>
                </c:pt>
                <c:pt idx="2">
                  <c:v>PHS (N=212)</c:v>
                </c:pt>
              </c:strCache>
            </c:strRef>
          </c:cat>
          <c:val>
            <c:numRef>
              <c:f>gender!$J$13:$L$13</c:f>
              <c:numCache>
                <c:formatCode>0%</c:formatCode>
                <c:ptCount val="3"/>
                <c:pt idx="0">
                  <c:v>2.9801324503311299E-2</c:v>
                </c:pt>
                <c:pt idx="1">
                  <c:v>2.4258760107816701E-2</c:v>
                </c:pt>
                <c:pt idx="2">
                  <c:v>1.41509433962264E-2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414080"/>
        <c:axId val="106415616"/>
      </c:barChart>
      <c:catAx>
        <c:axId val="106414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6415616"/>
        <c:crosses val="autoZero"/>
        <c:auto val="1"/>
        <c:lblAlgn val="ctr"/>
        <c:lblOffset val="100"/>
        <c:noMultiLvlLbl val="0"/>
      </c:catAx>
      <c:valAx>
        <c:axId val="1064156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64140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7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post2ndgoals!$M$11:$R$11</c:f>
              <c:strCache>
                <c:ptCount val="6"/>
                <c:pt idx="0">
                  <c:v>Work full-time</c:v>
                </c:pt>
                <c:pt idx="1">
                  <c:v>Work partime</c:v>
                </c:pt>
                <c:pt idx="2">
                  <c:v>Work part-time and attend college</c:v>
                </c:pt>
                <c:pt idx="3">
                  <c:v>Attend college full-time</c:v>
                </c:pt>
                <c:pt idx="4">
                  <c:v>Don't know</c:v>
                </c:pt>
                <c:pt idx="5">
                  <c:v>Other</c:v>
                </c:pt>
              </c:strCache>
            </c:strRef>
          </c:cat>
          <c:val>
            <c:numRef>
              <c:f>post2ndgoals!$M$12:$R$12</c:f>
              <c:numCache>
                <c:formatCode>0%</c:formatCode>
                <c:ptCount val="6"/>
                <c:pt idx="0">
                  <c:v>2.3037542662115999E-2</c:v>
                </c:pt>
                <c:pt idx="1">
                  <c:v>2.38907849829352E-2</c:v>
                </c:pt>
                <c:pt idx="2">
                  <c:v>0.52901023890785004</c:v>
                </c:pt>
                <c:pt idx="3">
                  <c:v>0.29607508532423199</c:v>
                </c:pt>
                <c:pt idx="4">
                  <c:v>7.6791808873720099E-2</c:v>
                </c:pt>
                <c:pt idx="5">
                  <c:v>2.38907849829352E-2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203976020104502E-2"/>
          <c:y val="4.2752084520171901E-2"/>
          <c:w val="0.736569018319153"/>
          <c:h val="0.86182298410067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post2ndeduc!$B$14</c:f>
              <c:strCache>
                <c:ptCount val="1"/>
                <c:pt idx="0">
                  <c:v>GED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post2ndeduc!$A$15:$A$18</c:f>
              <c:strCache>
                <c:ptCount val="4"/>
                <c:pt idx="0">
                  <c:v>9th (N=549)</c:v>
                </c:pt>
                <c:pt idx="1">
                  <c:v>10th (N=509)</c:v>
                </c:pt>
                <c:pt idx="2">
                  <c:v>11th (N=447)</c:v>
                </c:pt>
                <c:pt idx="3">
                  <c:v>12th (N=241)</c:v>
                </c:pt>
              </c:strCache>
            </c:strRef>
          </c:cat>
          <c:val>
            <c:numRef>
              <c:f>post2ndeduc!$B$15:$B$18</c:f>
              <c:numCache>
                <c:formatCode>0%</c:formatCode>
                <c:ptCount val="4"/>
                <c:pt idx="0">
                  <c:v>4.7358834244080099E-2</c:v>
                </c:pt>
                <c:pt idx="1">
                  <c:v>2.94695481335953E-2</c:v>
                </c:pt>
                <c:pt idx="2">
                  <c:v>1.7897091722595099E-2</c:v>
                </c:pt>
                <c:pt idx="3">
                  <c:v>3.7344398340249003E-2</c:v>
                </c:pt>
              </c:numCache>
            </c:numRef>
          </c:val>
        </c:ser>
        <c:ser>
          <c:idx val="1"/>
          <c:order val="1"/>
          <c:tx>
            <c:strRef>
              <c:f>post2ndeduc!$C$14</c:f>
              <c:strCache>
                <c:ptCount val="1"/>
                <c:pt idx="0">
                  <c:v>Voc./Technical School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post2ndeduc!$A$15:$A$18</c:f>
              <c:strCache>
                <c:ptCount val="4"/>
                <c:pt idx="0">
                  <c:v>9th (N=549)</c:v>
                </c:pt>
                <c:pt idx="1">
                  <c:v>10th (N=509)</c:v>
                </c:pt>
                <c:pt idx="2">
                  <c:v>11th (N=447)</c:v>
                </c:pt>
                <c:pt idx="3">
                  <c:v>12th (N=241)</c:v>
                </c:pt>
              </c:strCache>
            </c:strRef>
          </c:cat>
          <c:val>
            <c:numRef>
              <c:f>post2ndeduc!$C$15:$C$18</c:f>
              <c:numCache>
                <c:formatCode>0%</c:formatCode>
                <c:ptCount val="4"/>
                <c:pt idx="0">
                  <c:v>3.0965391621129299E-2</c:v>
                </c:pt>
                <c:pt idx="1">
                  <c:v>1.7681728880157201E-2</c:v>
                </c:pt>
                <c:pt idx="2">
                  <c:v>2.9082774049217001E-2</c:v>
                </c:pt>
                <c:pt idx="3">
                  <c:v>5.39419087136929E-2</c:v>
                </c:pt>
              </c:numCache>
            </c:numRef>
          </c:val>
        </c:ser>
        <c:ser>
          <c:idx val="2"/>
          <c:order val="2"/>
          <c:tx>
            <c:strRef>
              <c:f>post2ndeduc!$D$14</c:f>
              <c:strCache>
                <c:ptCount val="1"/>
                <c:pt idx="0">
                  <c:v>Community College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post2ndeduc!$A$15:$A$18</c:f>
              <c:strCache>
                <c:ptCount val="4"/>
                <c:pt idx="0">
                  <c:v>9th (N=549)</c:v>
                </c:pt>
                <c:pt idx="1">
                  <c:v>10th (N=509)</c:v>
                </c:pt>
                <c:pt idx="2">
                  <c:v>11th (N=447)</c:v>
                </c:pt>
                <c:pt idx="3">
                  <c:v>12th (N=241)</c:v>
                </c:pt>
              </c:strCache>
            </c:strRef>
          </c:cat>
          <c:val>
            <c:numRef>
              <c:f>post2ndeduc!$D$15:$D$18</c:f>
              <c:numCache>
                <c:formatCode>0%</c:formatCode>
                <c:ptCount val="4"/>
                <c:pt idx="0">
                  <c:v>7.2859744990892497E-2</c:v>
                </c:pt>
                <c:pt idx="1">
                  <c:v>0.12180746561885999</c:v>
                </c:pt>
                <c:pt idx="2">
                  <c:v>0.165548098434004</c:v>
                </c:pt>
                <c:pt idx="3">
                  <c:v>0.28630705394190897</c:v>
                </c:pt>
              </c:numCache>
            </c:numRef>
          </c:val>
        </c:ser>
        <c:ser>
          <c:idx val="3"/>
          <c:order val="3"/>
          <c:tx>
            <c:strRef>
              <c:f>post2ndeduc!$E$14</c:f>
              <c:strCache>
                <c:ptCount val="1"/>
                <c:pt idx="0">
                  <c:v>CSU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post2ndeduc!$A$15:$A$18</c:f>
              <c:strCache>
                <c:ptCount val="4"/>
                <c:pt idx="0">
                  <c:v>9th (N=549)</c:v>
                </c:pt>
                <c:pt idx="1">
                  <c:v>10th (N=509)</c:v>
                </c:pt>
                <c:pt idx="2">
                  <c:v>11th (N=447)</c:v>
                </c:pt>
                <c:pt idx="3">
                  <c:v>12th (N=241)</c:v>
                </c:pt>
              </c:strCache>
            </c:strRef>
          </c:cat>
          <c:val>
            <c:numRef>
              <c:f>post2ndeduc!$E$15:$E$18</c:f>
              <c:numCache>
                <c:formatCode>0%</c:formatCode>
                <c:ptCount val="4"/>
                <c:pt idx="0">
                  <c:v>0.183970856102004</c:v>
                </c:pt>
                <c:pt idx="1">
                  <c:v>0.19842829076620799</c:v>
                </c:pt>
                <c:pt idx="2">
                  <c:v>0.26845637583892601</c:v>
                </c:pt>
                <c:pt idx="3">
                  <c:v>0.26970954356846499</c:v>
                </c:pt>
              </c:numCache>
            </c:numRef>
          </c:val>
        </c:ser>
        <c:ser>
          <c:idx val="4"/>
          <c:order val="4"/>
          <c:tx>
            <c:strRef>
              <c:f>post2ndeduc!$F$14</c:f>
              <c:strCache>
                <c:ptCount val="1"/>
                <c:pt idx="0">
                  <c:v>UC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post2ndeduc!$A$15:$A$18</c:f>
              <c:strCache>
                <c:ptCount val="4"/>
                <c:pt idx="0">
                  <c:v>9th (N=549)</c:v>
                </c:pt>
                <c:pt idx="1">
                  <c:v>10th (N=509)</c:v>
                </c:pt>
                <c:pt idx="2">
                  <c:v>11th (N=447)</c:v>
                </c:pt>
                <c:pt idx="3">
                  <c:v>12th (N=241)</c:v>
                </c:pt>
              </c:strCache>
            </c:strRef>
          </c:cat>
          <c:val>
            <c:numRef>
              <c:f>post2ndeduc!$F$15:$F$18</c:f>
              <c:numCache>
                <c:formatCode>0%</c:formatCode>
                <c:ptCount val="4"/>
                <c:pt idx="0">
                  <c:v>0.29690346083788699</c:v>
                </c:pt>
                <c:pt idx="1">
                  <c:v>0.345776031434185</c:v>
                </c:pt>
                <c:pt idx="2">
                  <c:v>0.28635346756152102</c:v>
                </c:pt>
                <c:pt idx="3">
                  <c:v>0.12033195020746899</c:v>
                </c:pt>
              </c:numCache>
            </c:numRef>
          </c:val>
        </c:ser>
        <c:ser>
          <c:idx val="5"/>
          <c:order val="5"/>
          <c:tx>
            <c:strRef>
              <c:f>post2ndeduc!$G$14</c:f>
              <c:strCache>
                <c:ptCount val="1"/>
                <c:pt idx="0">
                  <c:v>Private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post2ndeduc!$A$15:$A$18</c:f>
              <c:strCache>
                <c:ptCount val="4"/>
                <c:pt idx="0">
                  <c:v>9th (N=549)</c:v>
                </c:pt>
                <c:pt idx="1">
                  <c:v>10th (N=509)</c:v>
                </c:pt>
                <c:pt idx="2">
                  <c:v>11th (N=447)</c:v>
                </c:pt>
                <c:pt idx="3">
                  <c:v>12th (N=241)</c:v>
                </c:pt>
              </c:strCache>
            </c:strRef>
          </c:cat>
          <c:val>
            <c:numRef>
              <c:f>post2ndeduc!$G$15:$G$18</c:f>
              <c:numCache>
                <c:formatCode>0%</c:formatCode>
                <c:ptCount val="4"/>
                <c:pt idx="0">
                  <c:v>0.16939890710382499</c:v>
                </c:pt>
                <c:pt idx="1">
                  <c:v>0.13752455795677801</c:v>
                </c:pt>
                <c:pt idx="2">
                  <c:v>0.13646532438478701</c:v>
                </c:pt>
                <c:pt idx="3">
                  <c:v>9.5435684647302899E-2</c:v>
                </c:pt>
              </c:numCache>
            </c:numRef>
          </c:val>
        </c:ser>
        <c:ser>
          <c:idx val="6"/>
          <c:order val="6"/>
          <c:tx>
            <c:strRef>
              <c:f>post2ndeduc!$H$14</c:f>
              <c:strCache>
                <c:ptCount val="1"/>
                <c:pt idx="0">
                  <c:v>Don't Know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post2ndeduc!$A$15:$A$18</c:f>
              <c:strCache>
                <c:ptCount val="4"/>
                <c:pt idx="0">
                  <c:v>9th (N=549)</c:v>
                </c:pt>
                <c:pt idx="1">
                  <c:v>10th (N=509)</c:v>
                </c:pt>
                <c:pt idx="2">
                  <c:v>11th (N=447)</c:v>
                </c:pt>
                <c:pt idx="3">
                  <c:v>12th (N=241)</c:v>
                </c:pt>
              </c:strCache>
            </c:strRef>
          </c:cat>
          <c:val>
            <c:numRef>
              <c:f>post2ndeduc!$H$15:$H$18</c:f>
              <c:numCache>
                <c:formatCode>0%</c:formatCode>
                <c:ptCount val="4"/>
                <c:pt idx="0">
                  <c:v>0.15846994535519099</c:v>
                </c:pt>
                <c:pt idx="1">
                  <c:v>0.10609037328094301</c:v>
                </c:pt>
                <c:pt idx="2">
                  <c:v>7.8299776286353498E-2</c:v>
                </c:pt>
                <c:pt idx="3">
                  <c:v>4.5643153526970903E-2</c:v>
                </c:pt>
              </c:numCache>
            </c:numRef>
          </c:val>
        </c:ser>
        <c:ser>
          <c:idx val="7"/>
          <c:order val="7"/>
          <c:tx>
            <c:strRef>
              <c:f>post2ndeduc!$I$14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post2ndeduc!$A$15:$A$18</c:f>
              <c:strCache>
                <c:ptCount val="4"/>
                <c:pt idx="0">
                  <c:v>9th (N=549)</c:v>
                </c:pt>
                <c:pt idx="1">
                  <c:v>10th (N=509)</c:v>
                </c:pt>
                <c:pt idx="2">
                  <c:v>11th (N=447)</c:v>
                </c:pt>
                <c:pt idx="3">
                  <c:v>12th (N=241)</c:v>
                </c:pt>
              </c:strCache>
            </c:strRef>
          </c:cat>
          <c:val>
            <c:numRef>
              <c:f>post2ndeduc!$I$15:$I$18</c:f>
              <c:numCache>
                <c:formatCode>0%</c:formatCode>
                <c:ptCount val="4"/>
                <c:pt idx="0">
                  <c:v>4.0072859744990898E-2</c:v>
                </c:pt>
                <c:pt idx="1">
                  <c:v>4.3222003929273098E-2</c:v>
                </c:pt>
                <c:pt idx="2">
                  <c:v>1.7897091722595099E-2</c:v>
                </c:pt>
                <c:pt idx="3">
                  <c:v>9.1286307053941904E-2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491456"/>
        <c:axId val="105505536"/>
      </c:barChart>
      <c:catAx>
        <c:axId val="105491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5505536"/>
        <c:crosses val="autoZero"/>
        <c:auto val="1"/>
        <c:lblAlgn val="ctr"/>
        <c:lblOffset val="100"/>
        <c:noMultiLvlLbl val="0"/>
      </c:catAx>
      <c:valAx>
        <c:axId val="1055055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5491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83665695253694"/>
          <c:y val="9.5519187943445993E-2"/>
          <c:w val="0.15656766205192801"/>
          <c:h val="0.8451364648609459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'Q 16'!$M$14:$Q$14</c:f>
              <c:strCache>
                <c:ptCount val="5"/>
                <c:pt idx="0">
                  <c:v>Elementary School</c:v>
                </c:pt>
                <c:pt idx="1">
                  <c:v>Middle School</c:v>
                </c:pt>
                <c:pt idx="2">
                  <c:v>High School</c:v>
                </c:pt>
                <c:pt idx="3">
                  <c:v>Not Sure</c:v>
                </c:pt>
                <c:pt idx="4">
                  <c:v>Never</c:v>
                </c:pt>
              </c:strCache>
            </c:strRef>
          </c:cat>
          <c:val>
            <c:numRef>
              <c:f>'Q 16'!$M$15:$Q$15</c:f>
              <c:numCache>
                <c:formatCode>0%</c:formatCode>
                <c:ptCount val="5"/>
                <c:pt idx="0">
                  <c:v>0.24242424242424199</c:v>
                </c:pt>
                <c:pt idx="1">
                  <c:v>0.41901776384535</c:v>
                </c:pt>
                <c:pt idx="2">
                  <c:v>0.23197492163009401</c:v>
                </c:pt>
                <c:pt idx="3">
                  <c:v>8.4639498432601906E-2</c:v>
                </c:pt>
                <c:pt idx="4">
                  <c:v>2.1943573667711599E-2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pcc.school!$E$5:$E$7</c:f>
              <c:strCache>
                <c:ptCount val="3"/>
                <c:pt idx="0">
                  <c:v>BHS (N=282)</c:v>
                </c:pt>
                <c:pt idx="1">
                  <c:v>MHS (N=221)</c:v>
                </c:pt>
                <c:pt idx="2">
                  <c:v>PHS (N=102)</c:v>
                </c:pt>
              </c:strCache>
            </c:strRef>
          </c:cat>
          <c:val>
            <c:numRef>
              <c:f>pcc.school!$F$5:$F$7</c:f>
              <c:numCache>
                <c:formatCode>0%</c:formatCode>
                <c:ptCount val="3"/>
                <c:pt idx="0">
                  <c:v>0.62411347517730498</c:v>
                </c:pt>
                <c:pt idx="1">
                  <c:v>0.66063348416289602</c:v>
                </c:pt>
                <c:pt idx="2">
                  <c:v>0.64705882352941202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075840"/>
        <c:axId val="107077632"/>
      </c:barChart>
      <c:catAx>
        <c:axId val="107075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7077632"/>
        <c:crosses val="autoZero"/>
        <c:auto val="1"/>
        <c:lblAlgn val="ctr"/>
        <c:lblOffset val="100"/>
        <c:noMultiLvlLbl val="0"/>
      </c:catAx>
      <c:valAx>
        <c:axId val="107077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7075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pcc.grade!$F$5:$F$8</c:f>
              <c:strCache>
                <c:ptCount val="4"/>
                <c:pt idx="0">
                  <c:v>9th (N=156)</c:v>
                </c:pt>
                <c:pt idx="1">
                  <c:v>10th (N=149)</c:v>
                </c:pt>
                <c:pt idx="2">
                  <c:v>11th (N=119)</c:v>
                </c:pt>
                <c:pt idx="3">
                  <c:v>12th (N=156)</c:v>
                </c:pt>
              </c:strCache>
            </c:strRef>
          </c:cat>
          <c:val>
            <c:numRef>
              <c:f>pcc.grade!$G$5:$G$8</c:f>
              <c:numCache>
                <c:formatCode>0%</c:formatCode>
                <c:ptCount val="4"/>
                <c:pt idx="0">
                  <c:v>0.63461538461538403</c:v>
                </c:pt>
                <c:pt idx="1">
                  <c:v>0.72483221476510096</c:v>
                </c:pt>
                <c:pt idx="2">
                  <c:v>0.72268907563025198</c:v>
                </c:pt>
                <c:pt idx="3">
                  <c:v>0.50641025641025605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119744"/>
        <c:axId val="107121280"/>
      </c:barChart>
      <c:catAx>
        <c:axId val="107119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7121280"/>
        <c:crosses val="autoZero"/>
        <c:auto val="1"/>
        <c:lblAlgn val="ctr"/>
        <c:lblOffset val="100"/>
        <c:noMultiLvlLbl val="0"/>
      </c:catAx>
      <c:valAx>
        <c:axId val="1071212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7119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0.9075</cdr:x>
      <cdr:y>0.17242</cdr:y>
    </cdr:from>
    <cdr:to>
      <cdr:x>1</cdr:x>
      <cdr:y>0.2269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936374" y="876676"/>
          <a:ext cx="808963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BHS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January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2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January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6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January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3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January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3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January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7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January 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8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January 6,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1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January 6,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0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January 6,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2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January 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January 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6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January 6,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3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1127"/>
            <a:ext cx="9144000" cy="4502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467"/>
            <a:ext cx="9144000" cy="952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PUSD 2014 Survey Results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69867"/>
            <a:ext cx="9143999" cy="9812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Career and College </a:t>
            </a:r>
          </a:p>
          <a:p>
            <a:r>
              <a:rPr lang="en-US" dirty="0" smtClean="0"/>
              <a:t>Interests and Awareness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Interest in Attending PCC by School* </a:t>
            </a:r>
            <a:br>
              <a:rPr lang="en-US" sz="3500" dirty="0" smtClean="0"/>
            </a:br>
            <a:r>
              <a:rPr lang="en-US" sz="2500" dirty="0" smtClean="0"/>
              <a:t>(N=580)</a:t>
            </a:r>
            <a:br>
              <a:rPr lang="en-US" sz="2500" dirty="0" smtClean="0"/>
            </a:b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74144"/>
            <a:ext cx="8229600" cy="64264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smtClean="0"/>
              <a:t>*Results are from two questions:</a:t>
            </a:r>
          </a:p>
          <a:p>
            <a:pPr marL="0" indent="0">
              <a:buNone/>
            </a:pPr>
            <a:r>
              <a:rPr lang="en-US" dirty="0" smtClean="0"/>
              <a:t>-9</a:t>
            </a:r>
            <a:r>
              <a:rPr lang="en-US" baseline="30000" dirty="0" smtClean="0"/>
              <a:t>th</a:t>
            </a:r>
            <a:r>
              <a:rPr lang="en-US" dirty="0" smtClean="0"/>
              <a:t> to 11</a:t>
            </a:r>
            <a:r>
              <a:rPr lang="en-US" baseline="30000" dirty="0" smtClean="0"/>
              <a:t>th</a:t>
            </a:r>
            <a:r>
              <a:rPr lang="en-US" dirty="0" smtClean="0"/>
              <a:t> graders:  If you are interested in applying to a community college, which one?</a:t>
            </a:r>
          </a:p>
          <a:p>
            <a:pPr marL="0" indent="0">
              <a:buNone/>
            </a:pPr>
            <a:r>
              <a:rPr lang="en-US" dirty="0" smtClean="0"/>
              <a:t>-12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graders: Which college/university did you apply to?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010892"/>
              </p:ext>
            </p:extLst>
          </p:nvPr>
        </p:nvGraphicFramePr>
        <p:xfrm>
          <a:off x="630375" y="2251127"/>
          <a:ext cx="7840768" cy="34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30376" y="1392098"/>
            <a:ext cx="7710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</a:rPr>
              <a:t>At all three school sites, over 60% of students indicated they were interested in attending PCC.</a:t>
            </a:r>
            <a:endParaRPr lang="en-US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6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Interest in Attending PCC by Grade Level*</a:t>
            </a:r>
            <a:br>
              <a:rPr lang="en-US" sz="3500" dirty="0" smtClean="0"/>
            </a:br>
            <a:r>
              <a:rPr lang="en-US" sz="2500" dirty="0" smtClean="0"/>
              <a:t>(N=580)</a:t>
            </a:r>
            <a:endParaRPr lang="en-US" sz="25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974144"/>
            <a:ext cx="8229600" cy="64264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smtClean="0"/>
              <a:t>*Results are from two questions:</a:t>
            </a:r>
          </a:p>
          <a:p>
            <a:pPr marL="0" indent="0">
              <a:buNone/>
            </a:pPr>
            <a:r>
              <a:rPr lang="en-US" dirty="0" smtClean="0"/>
              <a:t>-9</a:t>
            </a:r>
            <a:r>
              <a:rPr lang="en-US" baseline="30000" dirty="0" smtClean="0"/>
              <a:t>th</a:t>
            </a:r>
            <a:r>
              <a:rPr lang="en-US" dirty="0" smtClean="0"/>
              <a:t> to 11</a:t>
            </a:r>
            <a:r>
              <a:rPr lang="en-US" baseline="30000" dirty="0" smtClean="0"/>
              <a:t>th</a:t>
            </a:r>
            <a:r>
              <a:rPr lang="en-US" dirty="0" smtClean="0"/>
              <a:t> graders:  If you are interested in applying to a community college, which one?</a:t>
            </a:r>
          </a:p>
          <a:p>
            <a:pPr marL="0" indent="0">
              <a:buNone/>
            </a:pPr>
            <a:r>
              <a:rPr lang="en-US" dirty="0" smtClean="0"/>
              <a:t>-12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graders: Which college/university did you apply to?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173506"/>
              </p:ext>
            </p:extLst>
          </p:nvPr>
        </p:nvGraphicFramePr>
        <p:xfrm>
          <a:off x="793718" y="2207836"/>
          <a:ext cx="7374369" cy="356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793718" y="1567754"/>
            <a:ext cx="7634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</a:rPr>
              <a:t>There is a slight decline in students’ interest in attending PCC by the 12</a:t>
            </a:r>
            <a:r>
              <a:rPr lang="en-US" baseline="30000" dirty="0" smtClean="0">
                <a:solidFill>
                  <a:srgbClr val="E46C0A"/>
                </a:solidFill>
              </a:rPr>
              <a:t>th</a:t>
            </a:r>
            <a:r>
              <a:rPr lang="en-US" dirty="0" smtClean="0">
                <a:solidFill>
                  <a:srgbClr val="E46C0A"/>
                </a:solidFill>
              </a:rPr>
              <a:t> grade.</a:t>
            </a:r>
            <a:endParaRPr lang="en-US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4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To what extent do you agree with the following statements? </a:t>
            </a:r>
            <a:r>
              <a:rPr lang="en-US" sz="2500" dirty="0" smtClean="0"/>
              <a:t>(N=952)</a:t>
            </a:r>
            <a:endParaRPr lang="en-US" sz="2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682950"/>
              </p:ext>
            </p:extLst>
          </p:nvPr>
        </p:nvGraphicFramePr>
        <p:xfrm>
          <a:off x="331919" y="1701213"/>
          <a:ext cx="8514435" cy="4530015"/>
        </p:xfrm>
        <a:graphic>
          <a:graphicData uri="http://schemas.openxmlformats.org/drawingml/2006/table">
            <a:tbl>
              <a:tblPr/>
              <a:tblGrid>
                <a:gridCol w="5541599"/>
                <a:gridCol w="1140069"/>
                <a:gridCol w="909169"/>
                <a:gridCol w="923598"/>
              </a:tblGrid>
              <a:tr h="309802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Don't Know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Disagree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Agree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80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 am interested in attending PCC.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16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PCC has good reputation.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95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PCC will allow me to meet my career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and/or academic goals.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32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Heard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good things about PCC from family and/or friends.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36075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Familiar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with PCC’s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Ujima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Program.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632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Likely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ttend PCC because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of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Ujima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Program.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189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Familiar with PCC’s Pathways programs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(e.g., XL, Design Tech, Media…).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961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Would attend PCC because of Pathways programs.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961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Interested in attending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PCC if I knew more about school.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34632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 know how much it costs to attend PCC.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</a:tr>
              <a:tr h="36075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PCC’s tuition is affordable for me.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80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Attend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PCC in order to transfer (e.g., CC, CSU, UC, or private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univ.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).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86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PUSD-PCC Connection</a:t>
            </a:r>
            <a:br>
              <a:rPr lang="en-US" sz="3500" dirty="0" smtClean="0"/>
            </a:br>
            <a:r>
              <a:rPr lang="en-US" sz="2500" dirty="0"/>
              <a:t>(N=963)</a:t>
            </a:r>
            <a:br>
              <a:rPr lang="en-US" sz="2500" dirty="0"/>
            </a:br>
            <a:endParaRPr lang="en-US" sz="25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91168"/>
              </p:ext>
            </p:extLst>
          </p:nvPr>
        </p:nvGraphicFramePr>
        <p:xfrm>
          <a:off x="457201" y="2655175"/>
          <a:ext cx="3630814" cy="347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149415"/>
              </p:ext>
            </p:extLst>
          </p:nvPr>
        </p:nvGraphicFramePr>
        <p:xfrm>
          <a:off x="4762312" y="2655175"/>
          <a:ext cx="3924488" cy="347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1803788"/>
            <a:ext cx="3630815" cy="646331"/>
          </a:xfrm>
          <a:prstGeom prst="rect">
            <a:avLst/>
          </a:prstGeom>
          <a:ln>
            <a:solidFill>
              <a:srgbClr val="797B7E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</a:rPr>
              <a:t>Received information about PCC from my high school 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2311" y="1803788"/>
            <a:ext cx="3752125" cy="646331"/>
          </a:xfrm>
          <a:prstGeom prst="rect">
            <a:avLst/>
          </a:prstGeom>
          <a:ln>
            <a:solidFill>
              <a:srgbClr val="797B7E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</a:rPr>
              <a:t>Someone at my high school encouraged me to attend PCC</a:t>
            </a:r>
            <a:endParaRPr lang="en-US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33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Knowledge About PCC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118828"/>
              </p:ext>
            </p:extLst>
          </p:nvPr>
        </p:nvGraphicFramePr>
        <p:xfrm>
          <a:off x="808149" y="2453151"/>
          <a:ext cx="7331075" cy="3766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93718" y="1567754"/>
            <a:ext cx="7634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</a:rPr>
              <a:t>Students learned about PCC most often from their family, friends, and teachers. Students were asked to mark “all that apply.” </a:t>
            </a:r>
            <a:endParaRPr lang="en-US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99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1053"/>
          </a:xfrm>
        </p:spPr>
        <p:txBody>
          <a:bodyPr>
            <a:noAutofit/>
          </a:bodyPr>
          <a:lstStyle/>
          <a:p>
            <a:r>
              <a:rPr lang="en-US" sz="3400" dirty="0" smtClean="0"/>
              <a:t>Career Technical Education (CTE) Perceptions</a:t>
            </a:r>
            <a:br>
              <a:rPr lang="en-US" sz="3400" dirty="0" smtClean="0"/>
            </a:br>
            <a:r>
              <a:rPr lang="en-US" sz="2500" dirty="0" smtClean="0"/>
              <a:t>(N=896)</a:t>
            </a:r>
            <a:endParaRPr lang="en-US" sz="2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780952"/>
              </p:ext>
            </p:extLst>
          </p:nvPr>
        </p:nvGraphicFramePr>
        <p:xfrm>
          <a:off x="331919" y="1656356"/>
          <a:ext cx="8543300" cy="4606394"/>
        </p:xfrm>
        <a:graphic>
          <a:graphicData uri="http://schemas.openxmlformats.org/drawingml/2006/table">
            <a:tbl>
              <a:tblPr/>
              <a:tblGrid>
                <a:gridCol w="5490998"/>
                <a:gridCol w="1101346"/>
                <a:gridCol w="998493"/>
                <a:gridCol w="952463"/>
              </a:tblGrid>
              <a:tr h="570736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Pursuing a certificate degree (does not require 4-year degree) will allow you to: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Don't Know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Disagree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Agree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9041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Have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 successful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life.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041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 competitive in the global economy.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041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Get hands-on job experience.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554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Prepare me to succeed academically and professionally.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</a:tr>
              <a:tr h="43096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Pick from a variety of career options that will meet my interest.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868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Receive relevant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 practical skills-training to be successful in the workplace.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</a:tr>
              <a:tr h="413723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Earn more than minimum wage ($8.00 per hour).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041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Get a positive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return on my investment.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</a:tr>
              <a:tr h="54538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Have a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solid academic foundation.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171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8224"/>
          </a:xfrm>
        </p:spPr>
        <p:txBody>
          <a:bodyPr>
            <a:noAutofit/>
          </a:bodyPr>
          <a:lstStyle/>
          <a:p>
            <a:r>
              <a:rPr lang="en-US" sz="3000" dirty="0" smtClean="0"/>
              <a:t>Careers students would be interested in pursuing*.</a:t>
            </a:r>
            <a:endParaRPr lang="en-US" sz="3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169040"/>
              </p:ext>
            </p:extLst>
          </p:nvPr>
        </p:nvGraphicFramePr>
        <p:xfrm>
          <a:off x="259762" y="1773532"/>
          <a:ext cx="8745337" cy="508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8202706" y="3379695"/>
            <a:ext cx="8023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MHS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8228967" y="3923365"/>
            <a:ext cx="6864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PHS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793718" y="678224"/>
            <a:ext cx="7634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</a:rPr>
              <a:t>Students are most interested in CTEs in arts/media/entertainment, health science/medical technology, engineering/tech/design, and business/finance. *Students </a:t>
            </a:r>
            <a:r>
              <a:rPr lang="en-US" dirty="0">
                <a:solidFill>
                  <a:srgbClr val="E46C0A"/>
                </a:solidFill>
              </a:rPr>
              <a:t>were asked to mark “all that apply.”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53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71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My classes and/or school activities covered the following topics: 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4040750" y="1988454"/>
            <a:ext cx="3174874" cy="369332"/>
          </a:xfrm>
          <a:prstGeom prst="rect">
            <a:avLst/>
          </a:prstGeom>
          <a:solidFill>
            <a:srgbClr val="FDEADA"/>
          </a:solidFill>
          <a:ln>
            <a:solidFill>
              <a:srgbClr val="797B7E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BHS (N= 268)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868105"/>
              </p:ext>
            </p:extLst>
          </p:nvPr>
        </p:nvGraphicFramePr>
        <p:xfrm>
          <a:off x="917561" y="2392293"/>
          <a:ext cx="7250525" cy="3163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5094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873"/>
            <a:ext cx="8229600" cy="28860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67575" y="583068"/>
            <a:ext cx="355008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97B7E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HS (N= 244)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67575" y="3688301"/>
            <a:ext cx="3550087" cy="369332"/>
          </a:xfrm>
          <a:prstGeom prst="rect">
            <a:avLst/>
          </a:prstGeom>
          <a:solidFill>
            <a:srgbClr val="FDEADA"/>
          </a:solidFill>
          <a:ln>
            <a:solidFill>
              <a:srgbClr val="797B7E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HS (N= 268)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696850"/>
              </p:ext>
            </p:extLst>
          </p:nvPr>
        </p:nvGraphicFramePr>
        <p:xfrm>
          <a:off x="727425" y="945101"/>
          <a:ext cx="768599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121329"/>
              </p:ext>
            </p:extLst>
          </p:nvPr>
        </p:nvGraphicFramePr>
        <p:xfrm>
          <a:off x="727425" y="4057633"/>
          <a:ext cx="7685991" cy="2800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677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Student Survey Participation by School</a:t>
            </a:r>
            <a:endParaRPr lang="en-US" sz="35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308717"/>
              </p:ext>
            </p:extLst>
          </p:nvPr>
        </p:nvGraphicFramePr>
        <p:xfrm>
          <a:off x="822581" y="2294418"/>
          <a:ext cx="7460956" cy="4113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>
            <a:spLocks noGrp="1"/>
          </p:cNvSpPr>
          <p:nvPr/>
        </p:nvSpPr>
        <p:spPr>
          <a:xfrm>
            <a:off x="1327675" y="1497969"/>
            <a:ext cx="6955862" cy="6404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Blair HS and Muir HS had the highest percentage of students participating in the survey. Pasadena HS only had 12% student participation. 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03036"/>
            <a:ext cx="7520940" cy="707084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Student Surveyed by School and Grade Level </a:t>
            </a:r>
            <a:r>
              <a:rPr lang="en-US" sz="2800" dirty="0" smtClean="0"/>
              <a:t>(N=1172)</a:t>
            </a:r>
            <a:endParaRPr lang="en-US" sz="2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568699"/>
              </p:ext>
            </p:extLst>
          </p:nvPr>
        </p:nvGraphicFramePr>
        <p:xfrm>
          <a:off x="591681" y="1450622"/>
          <a:ext cx="8168087" cy="498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5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29873"/>
            <a:ext cx="7520940" cy="707083"/>
          </a:xfrm>
        </p:spPr>
        <p:txBody>
          <a:bodyPr>
            <a:normAutofit/>
          </a:bodyPr>
          <a:lstStyle/>
          <a:p>
            <a:r>
              <a:rPr lang="en-US" sz="3900" dirty="0" smtClean="0"/>
              <a:t>Br</a:t>
            </a:r>
            <a:r>
              <a:rPr lang="en-US" sz="3500" dirty="0" smtClean="0"/>
              <a:t>eakdown by Race*</a:t>
            </a:r>
            <a:endParaRPr lang="en-US" sz="35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356327"/>
              </p:ext>
            </p:extLst>
          </p:nvPr>
        </p:nvGraphicFramePr>
        <p:xfrm>
          <a:off x="682178" y="1933659"/>
          <a:ext cx="7933278" cy="417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2"/>
          <p:cNvSpPr>
            <a:spLocks noGrp="1"/>
          </p:cNvSpPr>
          <p:nvPr/>
        </p:nvSpPr>
        <p:spPr>
          <a:xfrm>
            <a:off x="822960" y="6262749"/>
            <a:ext cx="7520940" cy="432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*Students were asked to mark “All that apply.” </a:t>
            </a:r>
            <a:r>
              <a:rPr lang="en-US" sz="1800" dirty="0"/>
              <a:t>T</a:t>
            </a:r>
            <a:r>
              <a:rPr lang="en-US" sz="1800" dirty="0" smtClean="0"/>
              <a:t>hus, students who marked multiple categories were included multiple times.</a:t>
            </a:r>
            <a:endParaRPr lang="en-US" sz="1800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527991" y="966831"/>
            <a:ext cx="7520940" cy="851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E46C0A"/>
                </a:solidFill>
              </a:rPr>
              <a:t>For all three schools, the majority of students identified as Latino/Hispanic. For Blair HS and Pasadena HS, Caucasian is the second largest group. For Muir HS, African-American is the second largest group.</a:t>
            </a:r>
            <a:endParaRPr lang="en-US" sz="1800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22960" y="317467"/>
            <a:ext cx="7520940" cy="966830"/>
          </a:xfrm>
        </p:spPr>
        <p:txBody>
          <a:bodyPr>
            <a:noAutofit/>
          </a:bodyPr>
          <a:lstStyle/>
          <a:p>
            <a:r>
              <a:rPr lang="en-US" sz="3500" dirty="0" smtClean="0"/>
              <a:t>Breakdown by Sex </a:t>
            </a:r>
            <a:br>
              <a:rPr lang="en-US" sz="3500" dirty="0" smtClean="0"/>
            </a:br>
            <a:r>
              <a:rPr lang="en-US" sz="2500" dirty="0" smtClean="0"/>
              <a:t>(N=1172)</a:t>
            </a:r>
            <a:br>
              <a:rPr lang="en-US" sz="2500" dirty="0" smtClean="0"/>
            </a:br>
            <a:endParaRPr lang="en-US" sz="2500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822960" y="1285066"/>
            <a:ext cx="7520940" cy="5620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E46C0A"/>
                </a:solidFill>
              </a:rPr>
              <a:t>Male and female students participated in the survey at almost equal rates at Blair and Muir High School. At Pasadena, female students participated more than males by 25%.</a:t>
            </a:r>
            <a:endParaRPr lang="en-US" sz="1800" dirty="0">
              <a:solidFill>
                <a:srgbClr val="E46C0A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293987"/>
              </p:ext>
            </p:extLst>
          </p:nvPr>
        </p:nvGraphicFramePr>
        <p:xfrm>
          <a:off x="822960" y="1976952"/>
          <a:ext cx="7520940" cy="459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141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23916"/>
            <a:ext cx="7520940" cy="828484"/>
          </a:xfrm>
        </p:spPr>
        <p:txBody>
          <a:bodyPr>
            <a:noAutofit/>
          </a:bodyPr>
          <a:lstStyle/>
          <a:p>
            <a:r>
              <a:rPr lang="en-US" sz="3500" dirty="0" smtClean="0"/>
              <a:t>Post-Secondary Goal*</a:t>
            </a:r>
            <a:br>
              <a:rPr lang="en-US" sz="3500" dirty="0" smtClean="0"/>
            </a:br>
            <a:r>
              <a:rPr lang="en-US" sz="2500" dirty="0" smtClean="0"/>
              <a:t>(N=1140)</a:t>
            </a:r>
            <a:endParaRPr lang="en-US" sz="25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827974"/>
              </p:ext>
            </p:extLst>
          </p:nvPr>
        </p:nvGraphicFramePr>
        <p:xfrm>
          <a:off x="822960" y="2308848"/>
          <a:ext cx="7662614" cy="444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>
            <a:spLocks noGrp="1"/>
          </p:cNvSpPr>
          <p:nvPr/>
        </p:nvSpPr>
        <p:spPr>
          <a:xfrm>
            <a:off x="822960" y="1285065"/>
            <a:ext cx="7520940" cy="865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E46C0A"/>
                </a:solidFill>
              </a:rPr>
              <a:t>The majority of students (53%) were interested in working part-time and attending college. The next largest group are students who want to attend college full-time (30%).  Eight percent did not know their postsecondary goal.</a:t>
            </a:r>
            <a:endParaRPr lang="en-US" sz="1800" dirty="0">
              <a:solidFill>
                <a:srgbClr val="E46C0A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822960" y="6328071"/>
            <a:ext cx="7520940" cy="2734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*Students were asked to select only ONE option.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4933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012"/>
            <a:ext cx="8229600" cy="923539"/>
          </a:xfrm>
        </p:spPr>
        <p:txBody>
          <a:bodyPr>
            <a:normAutofit/>
          </a:bodyPr>
          <a:lstStyle/>
          <a:p>
            <a:r>
              <a:rPr lang="en-US" sz="3500" dirty="0" smtClean="0"/>
              <a:t>Post-secondary Education Plan(s)*</a:t>
            </a:r>
            <a:endParaRPr lang="en-US" sz="3500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822960" y="6262751"/>
            <a:ext cx="7520940" cy="432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*Students were asked to mark “All that apply.” </a:t>
            </a:r>
            <a:r>
              <a:rPr lang="en-US" sz="1800" dirty="0"/>
              <a:t>T</a:t>
            </a:r>
            <a:r>
              <a:rPr lang="en-US" sz="1800" dirty="0" smtClean="0"/>
              <a:t>hus, students who marked multiple categories were included multiple times.</a:t>
            </a:r>
            <a:endParaRPr lang="en-US" sz="1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764971"/>
              </p:ext>
            </p:extLst>
          </p:nvPr>
        </p:nvGraphicFramePr>
        <p:xfrm>
          <a:off x="620543" y="2294418"/>
          <a:ext cx="8066257" cy="386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20543" y="1183492"/>
            <a:ext cx="7850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</a:rPr>
              <a:t>There is an increase in students’ intention to attend community colleges and CSUs as they progress through high school. The inverse is true for UCs and private schools.</a:t>
            </a:r>
            <a:endParaRPr lang="en-US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8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45" y="1965759"/>
            <a:ext cx="8687610" cy="472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319"/>
          </a:xfrm>
        </p:spPr>
        <p:txBody>
          <a:bodyPr>
            <a:noAutofit/>
          </a:bodyPr>
          <a:lstStyle/>
          <a:p>
            <a:r>
              <a:rPr lang="en-US" sz="3500" dirty="0" smtClean="0"/>
              <a:t>Post-Secondary Education Word Cloud</a:t>
            </a:r>
            <a:endParaRPr lang="en-US" sz="3500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707131" y="998929"/>
            <a:ext cx="7979669" cy="115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E46C0A"/>
                </a:solidFill>
              </a:rPr>
              <a:t>Students most frequently answered “</a:t>
            </a:r>
            <a:r>
              <a:rPr lang="en-US" sz="1800" dirty="0" smtClean="0">
                <a:solidFill>
                  <a:srgbClr val="E46C0A"/>
                </a:solidFill>
              </a:rPr>
              <a:t>PCC” to the questions below: </a:t>
            </a: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E46C0A"/>
                </a:solidFill>
              </a:rPr>
              <a:t>9</a:t>
            </a:r>
            <a:r>
              <a:rPr lang="en-US" sz="1600" baseline="30000" dirty="0" smtClean="0">
                <a:solidFill>
                  <a:srgbClr val="E46C0A"/>
                </a:solidFill>
              </a:rPr>
              <a:t>th</a:t>
            </a:r>
            <a:r>
              <a:rPr lang="en-US" sz="1600" dirty="0" smtClean="0">
                <a:solidFill>
                  <a:srgbClr val="E46C0A"/>
                </a:solidFill>
              </a:rPr>
              <a:t> </a:t>
            </a:r>
            <a:r>
              <a:rPr lang="en-US" sz="1600" dirty="0">
                <a:solidFill>
                  <a:srgbClr val="E46C0A"/>
                </a:solidFill>
              </a:rPr>
              <a:t>to 11</a:t>
            </a:r>
            <a:r>
              <a:rPr lang="en-US" sz="1600" baseline="30000" dirty="0">
                <a:solidFill>
                  <a:srgbClr val="E46C0A"/>
                </a:solidFill>
              </a:rPr>
              <a:t>th</a:t>
            </a:r>
            <a:r>
              <a:rPr lang="en-US" sz="1600" dirty="0">
                <a:solidFill>
                  <a:srgbClr val="E46C0A"/>
                </a:solidFill>
              </a:rPr>
              <a:t> graders:  If you are interested in applying to a community college, which one?</a:t>
            </a: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E46C0A"/>
                </a:solidFill>
              </a:rPr>
              <a:t>12</a:t>
            </a:r>
            <a:r>
              <a:rPr lang="en-US" sz="1600" baseline="30000" dirty="0" smtClean="0">
                <a:solidFill>
                  <a:srgbClr val="E46C0A"/>
                </a:solidFill>
              </a:rPr>
              <a:t>th</a:t>
            </a:r>
            <a:r>
              <a:rPr lang="en-US" sz="1600" dirty="0" smtClean="0">
                <a:solidFill>
                  <a:srgbClr val="E46C0A"/>
                </a:solidFill>
              </a:rPr>
              <a:t> </a:t>
            </a:r>
            <a:r>
              <a:rPr lang="en-US" sz="1600" dirty="0">
                <a:solidFill>
                  <a:srgbClr val="E46C0A"/>
                </a:solidFill>
              </a:rPr>
              <a:t>graders: Which college/university did you apply to?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434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When did you first learn about PCC?</a:t>
            </a:r>
            <a:br>
              <a:rPr lang="en-US" sz="3500" dirty="0" smtClean="0"/>
            </a:br>
            <a:r>
              <a:rPr lang="en-US" sz="2500" dirty="0" smtClean="0"/>
              <a:t>(N=957)</a:t>
            </a:r>
            <a:endParaRPr lang="en-US" sz="25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137330"/>
              </p:ext>
            </p:extLst>
          </p:nvPr>
        </p:nvGraphicFramePr>
        <p:xfrm>
          <a:off x="871738" y="2395430"/>
          <a:ext cx="7310780" cy="397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183362" y="1752420"/>
            <a:ext cx="6999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</a:rPr>
              <a:t>Forty-two percent of students learned about PCC in middle school, 24% in elementary school, and 23% in high school.</a:t>
            </a:r>
            <a:endParaRPr lang="en-US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14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947</Words>
  <Application>Microsoft Office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PUSD 2014 Survey Results</vt:lpstr>
      <vt:lpstr>Student Survey Participation by School</vt:lpstr>
      <vt:lpstr>Student Surveyed by School and Grade Level (N=1172)</vt:lpstr>
      <vt:lpstr>Breakdown by Race*</vt:lpstr>
      <vt:lpstr>Breakdown by Sex  (N=1172) </vt:lpstr>
      <vt:lpstr>Post-Secondary Goal* (N=1140)</vt:lpstr>
      <vt:lpstr>Post-secondary Education Plan(s)*</vt:lpstr>
      <vt:lpstr>Post-Secondary Education Word Cloud</vt:lpstr>
      <vt:lpstr>When did you first learn about PCC? (N=957)</vt:lpstr>
      <vt:lpstr>Interest in Attending PCC by School*  (N=580) </vt:lpstr>
      <vt:lpstr>Interest in Attending PCC by Grade Level* (N=580)</vt:lpstr>
      <vt:lpstr>To what extent do you agree with the following statements? (N=952)</vt:lpstr>
      <vt:lpstr>PUSD-PCC Connection (N=963) </vt:lpstr>
      <vt:lpstr>Source of Knowledge About PCC</vt:lpstr>
      <vt:lpstr>Career Technical Education (CTE) Perceptions (N=896)</vt:lpstr>
      <vt:lpstr>Careers students would be interested in pursuing*.</vt:lpstr>
      <vt:lpstr>My classes and/or school activities covered the following topics: </vt:lpstr>
      <vt:lpstr>Continued…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PUSD 2014 Survey Results</dc:title>
  <dc:creator>Minh Phan-Ho</dc:creator>
  <cp:lastModifiedBy>Brock M. Klein</cp:lastModifiedBy>
  <cp:revision>46</cp:revision>
  <dcterms:created xsi:type="dcterms:W3CDTF">2014-11-03T00:57:46Z</dcterms:created>
  <dcterms:modified xsi:type="dcterms:W3CDTF">2015-01-06T21:14:39Z</dcterms:modified>
</cp:coreProperties>
</file>